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180" autoAdjust="0"/>
  </p:normalViewPr>
  <p:slideViewPr>
    <p:cSldViewPr snapToGrid="0">
      <p:cViewPr varScale="1">
        <p:scale>
          <a:sx n="85" d="100"/>
          <a:sy n="85" d="100"/>
        </p:scale>
        <p:origin x="130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51CBA-9268-4A0C-9E2E-DC1F122FD65C}" type="doc">
      <dgm:prSet loTypeId="urn:microsoft.com/office/officeart/2009/3/layout/HorizontalOrganizationChart" loCatId="hierarchy" qsTypeId="urn:microsoft.com/office/officeart/2005/8/quickstyle/simple4" qsCatId="simple" csTypeId="urn:microsoft.com/office/officeart/2005/8/colors/accent1_2" csCatId="accent1" phldr="1"/>
      <dgm:spPr/>
      <dgm:t>
        <a:bodyPr/>
        <a:lstStyle/>
        <a:p>
          <a:endParaRPr lang="en-US"/>
        </a:p>
      </dgm:t>
    </dgm:pt>
    <dgm:pt modelId="{64330AFC-E624-40EC-8436-357BB2D39962}">
      <dgm:prSet/>
      <dgm:spPr/>
      <dgm:t>
        <a:bodyPr/>
        <a:lstStyle/>
        <a:p>
          <a:r>
            <a:rPr lang="en-US"/>
            <a:t>Fish Population</a:t>
          </a:r>
        </a:p>
      </dgm:t>
    </dgm:pt>
    <dgm:pt modelId="{C211B53B-08A4-4726-A745-CE2155A736EB}" type="parTrans" cxnId="{15FE7BD6-A9FF-413F-858B-49F1226ABAEC}">
      <dgm:prSet/>
      <dgm:spPr/>
      <dgm:t>
        <a:bodyPr/>
        <a:lstStyle/>
        <a:p>
          <a:endParaRPr lang="en-US"/>
        </a:p>
      </dgm:t>
    </dgm:pt>
    <dgm:pt modelId="{E53E6BF6-6A40-4A7C-9C1B-5892EB75F9F4}" type="sibTrans" cxnId="{15FE7BD6-A9FF-413F-858B-49F1226ABAEC}">
      <dgm:prSet/>
      <dgm:spPr/>
      <dgm:t>
        <a:bodyPr/>
        <a:lstStyle/>
        <a:p>
          <a:endParaRPr lang="en-US"/>
        </a:p>
      </dgm:t>
    </dgm:pt>
    <dgm:pt modelId="{687D1EF5-0B91-4BBC-9407-E8774BCAE6EE}">
      <dgm:prSet/>
      <dgm:spPr/>
      <dgm:t>
        <a:bodyPr/>
        <a:lstStyle/>
        <a:p>
          <a:r>
            <a:rPr lang="en-US" dirty="0"/>
            <a:t>Quality and Flow of Water</a:t>
          </a:r>
        </a:p>
      </dgm:t>
    </dgm:pt>
    <dgm:pt modelId="{74C47FA8-0FA7-4386-BAA9-CE19E6972A54}" type="parTrans" cxnId="{C86F275C-F0DF-482A-A204-F8167697B28B}">
      <dgm:prSet/>
      <dgm:spPr/>
      <dgm:t>
        <a:bodyPr/>
        <a:lstStyle/>
        <a:p>
          <a:endParaRPr lang="en-US"/>
        </a:p>
      </dgm:t>
    </dgm:pt>
    <dgm:pt modelId="{F37B90F3-4211-4730-9743-6D883A50A38B}" type="sibTrans" cxnId="{C86F275C-F0DF-482A-A204-F8167697B28B}">
      <dgm:prSet/>
      <dgm:spPr/>
      <dgm:t>
        <a:bodyPr/>
        <a:lstStyle/>
        <a:p>
          <a:endParaRPr lang="en-US"/>
        </a:p>
      </dgm:t>
    </dgm:pt>
    <dgm:pt modelId="{D3281CE9-2D76-4B13-9627-CA7CC26571E3}">
      <dgm:prSet/>
      <dgm:spPr/>
      <dgm:t>
        <a:bodyPr/>
        <a:lstStyle/>
        <a:p>
          <a:r>
            <a:rPr lang="en-US" dirty="0"/>
            <a:t>Ecosystems of Rivers and Streams</a:t>
          </a:r>
        </a:p>
      </dgm:t>
    </dgm:pt>
    <dgm:pt modelId="{197BFF5A-746B-4937-8113-53DE622AAF1A}" type="parTrans" cxnId="{304EA515-AC4A-418C-842E-DE44612AEBEC}">
      <dgm:prSet/>
      <dgm:spPr/>
      <dgm:t>
        <a:bodyPr/>
        <a:lstStyle/>
        <a:p>
          <a:endParaRPr lang="en-US"/>
        </a:p>
      </dgm:t>
    </dgm:pt>
    <dgm:pt modelId="{D0895D0F-5996-4F00-A23D-15AE9637021F}" type="sibTrans" cxnId="{304EA515-AC4A-418C-842E-DE44612AEBEC}">
      <dgm:prSet/>
      <dgm:spPr/>
      <dgm:t>
        <a:bodyPr/>
        <a:lstStyle/>
        <a:p>
          <a:endParaRPr lang="en-US"/>
        </a:p>
      </dgm:t>
    </dgm:pt>
    <dgm:pt modelId="{ACF81ACF-EDFB-4EAF-97C5-87520B391FB7}" type="pres">
      <dgm:prSet presAssocID="{FA651CBA-9268-4A0C-9E2E-DC1F122FD65C}" presName="hierChild1" presStyleCnt="0">
        <dgm:presLayoutVars>
          <dgm:orgChart val="1"/>
          <dgm:chPref val="1"/>
          <dgm:dir/>
          <dgm:animOne val="branch"/>
          <dgm:animLvl val="lvl"/>
          <dgm:resizeHandles/>
        </dgm:presLayoutVars>
      </dgm:prSet>
      <dgm:spPr/>
    </dgm:pt>
    <dgm:pt modelId="{26C56984-3DF2-46F3-A836-46E6F43AC7EB}" type="pres">
      <dgm:prSet presAssocID="{64330AFC-E624-40EC-8436-357BB2D39962}" presName="hierRoot1" presStyleCnt="0">
        <dgm:presLayoutVars>
          <dgm:hierBranch val="init"/>
        </dgm:presLayoutVars>
      </dgm:prSet>
      <dgm:spPr/>
    </dgm:pt>
    <dgm:pt modelId="{1F8EA0A9-81EF-4627-9E36-FCC2DB128D17}" type="pres">
      <dgm:prSet presAssocID="{64330AFC-E624-40EC-8436-357BB2D39962}" presName="rootComposite1" presStyleCnt="0"/>
      <dgm:spPr/>
    </dgm:pt>
    <dgm:pt modelId="{BAC53420-1BF9-443C-820F-E4B6F9867C04}" type="pres">
      <dgm:prSet presAssocID="{64330AFC-E624-40EC-8436-357BB2D39962}" presName="rootText1" presStyleLbl="node0" presStyleIdx="0" presStyleCnt="3">
        <dgm:presLayoutVars>
          <dgm:chPref val="3"/>
        </dgm:presLayoutVars>
      </dgm:prSet>
      <dgm:spPr/>
    </dgm:pt>
    <dgm:pt modelId="{8CD8EA14-BA04-46FA-98F2-4D79DF3D6F5B}" type="pres">
      <dgm:prSet presAssocID="{64330AFC-E624-40EC-8436-357BB2D39962}" presName="rootConnector1" presStyleLbl="node1" presStyleIdx="0" presStyleCnt="0"/>
      <dgm:spPr/>
    </dgm:pt>
    <dgm:pt modelId="{AD785588-668F-46C3-B137-D48622A54FB9}" type="pres">
      <dgm:prSet presAssocID="{64330AFC-E624-40EC-8436-357BB2D39962}" presName="hierChild2" presStyleCnt="0"/>
      <dgm:spPr/>
    </dgm:pt>
    <dgm:pt modelId="{0EE13C83-A01F-4D30-AD6B-1E1CA1CAA0FD}" type="pres">
      <dgm:prSet presAssocID="{64330AFC-E624-40EC-8436-357BB2D39962}" presName="hierChild3" presStyleCnt="0"/>
      <dgm:spPr/>
    </dgm:pt>
    <dgm:pt modelId="{B1BBA10D-8C79-48A7-A026-C9AB8AE0D985}" type="pres">
      <dgm:prSet presAssocID="{687D1EF5-0B91-4BBC-9407-E8774BCAE6EE}" presName="hierRoot1" presStyleCnt="0">
        <dgm:presLayoutVars>
          <dgm:hierBranch val="init"/>
        </dgm:presLayoutVars>
      </dgm:prSet>
      <dgm:spPr/>
    </dgm:pt>
    <dgm:pt modelId="{12248D2A-80B5-4664-9C13-EDA06E383876}" type="pres">
      <dgm:prSet presAssocID="{687D1EF5-0B91-4BBC-9407-E8774BCAE6EE}" presName="rootComposite1" presStyleCnt="0"/>
      <dgm:spPr/>
    </dgm:pt>
    <dgm:pt modelId="{26E8BD9E-F5C7-4352-9D9B-0F70DFCE3561}" type="pres">
      <dgm:prSet presAssocID="{687D1EF5-0B91-4BBC-9407-E8774BCAE6EE}" presName="rootText1" presStyleLbl="node0" presStyleIdx="1" presStyleCnt="3">
        <dgm:presLayoutVars>
          <dgm:chPref val="3"/>
        </dgm:presLayoutVars>
      </dgm:prSet>
      <dgm:spPr/>
    </dgm:pt>
    <dgm:pt modelId="{EE02A044-00A1-48A8-8038-A33527B32DDE}" type="pres">
      <dgm:prSet presAssocID="{687D1EF5-0B91-4BBC-9407-E8774BCAE6EE}" presName="rootConnector1" presStyleLbl="node1" presStyleIdx="0" presStyleCnt="0"/>
      <dgm:spPr/>
    </dgm:pt>
    <dgm:pt modelId="{F02C3752-9E14-411B-940F-3199C5FDECA3}" type="pres">
      <dgm:prSet presAssocID="{687D1EF5-0B91-4BBC-9407-E8774BCAE6EE}" presName="hierChild2" presStyleCnt="0"/>
      <dgm:spPr/>
    </dgm:pt>
    <dgm:pt modelId="{BF2847F8-2D25-44E1-9085-2BEC6A0DF058}" type="pres">
      <dgm:prSet presAssocID="{687D1EF5-0B91-4BBC-9407-E8774BCAE6EE}" presName="hierChild3" presStyleCnt="0"/>
      <dgm:spPr/>
    </dgm:pt>
    <dgm:pt modelId="{3097EBBE-F4E0-4528-810C-F1749961F412}" type="pres">
      <dgm:prSet presAssocID="{D3281CE9-2D76-4B13-9627-CA7CC26571E3}" presName="hierRoot1" presStyleCnt="0">
        <dgm:presLayoutVars>
          <dgm:hierBranch val="init"/>
        </dgm:presLayoutVars>
      </dgm:prSet>
      <dgm:spPr/>
    </dgm:pt>
    <dgm:pt modelId="{B1172447-45C3-449C-ACBA-9702CAA8CB53}" type="pres">
      <dgm:prSet presAssocID="{D3281CE9-2D76-4B13-9627-CA7CC26571E3}" presName="rootComposite1" presStyleCnt="0"/>
      <dgm:spPr/>
    </dgm:pt>
    <dgm:pt modelId="{37136422-F4DE-49E2-967F-55F4525BFED6}" type="pres">
      <dgm:prSet presAssocID="{D3281CE9-2D76-4B13-9627-CA7CC26571E3}" presName="rootText1" presStyleLbl="node0" presStyleIdx="2" presStyleCnt="3">
        <dgm:presLayoutVars>
          <dgm:chPref val="3"/>
        </dgm:presLayoutVars>
      </dgm:prSet>
      <dgm:spPr/>
    </dgm:pt>
    <dgm:pt modelId="{8E7086DC-5E4E-4D3B-B89B-81C88A73048A}" type="pres">
      <dgm:prSet presAssocID="{D3281CE9-2D76-4B13-9627-CA7CC26571E3}" presName="rootConnector1" presStyleLbl="node1" presStyleIdx="0" presStyleCnt="0"/>
      <dgm:spPr/>
    </dgm:pt>
    <dgm:pt modelId="{46DA13C2-D4E8-4D58-B99C-F5D9BBEBFCD0}" type="pres">
      <dgm:prSet presAssocID="{D3281CE9-2D76-4B13-9627-CA7CC26571E3}" presName="hierChild2" presStyleCnt="0"/>
      <dgm:spPr/>
    </dgm:pt>
    <dgm:pt modelId="{E32C93AD-64C5-4F3D-8A62-0D21B9755696}" type="pres">
      <dgm:prSet presAssocID="{D3281CE9-2D76-4B13-9627-CA7CC26571E3}" presName="hierChild3" presStyleCnt="0"/>
      <dgm:spPr/>
    </dgm:pt>
  </dgm:ptLst>
  <dgm:cxnLst>
    <dgm:cxn modelId="{9216F50C-EFAA-4C5E-894A-DC149A20F17D}" type="presOf" srcId="{D3281CE9-2D76-4B13-9627-CA7CC26571E3}" destId="{8E7086DC-5E4E-4D3B-B89B-81C88A73048A}" srcOrd="1" destOrd="0" presId="urn:microsoft.com/office/officeart/2009/3/layout/HorizontalOrganizationChart"/>
    <dgm:cxn modelId="{304EA515-AC4A-418C-842E-DE44612AEBEC}" srcId="{FA651CBA-9268-4A0C-9E2E-DC1F122FD65C}" destId="{D3281CE9-2D76-4B13-9627-CA7CC26571E3}" srcOrd="2" destOrd="0" parTransId="{197BFF5A-746B-4937-8113-53DE622AAF1A}" sibTransId="{D0895D0F-5996-4F00-A23D-15AE9637021F}"/>
    <dgm:cxn modelId="{62626C16-BC97-46E2-A148-8B30E9DD4869}" type="presOf" srcId="{687D1EF5-0B91-4BBC-9407-E8774BCAE6EE}" destId="{EE02A044-00A1-48A8-8038-A33527B32DDE}" srcOrd="1" destOrd="0" presId="urn:microsoft.com/office/officeart/2009/3/layout/HorizontalOrganizationChart"/>
    <dgm:cxn modelId="{7BC6AE32-E3B2-4901-A2B8-77E8EAA6173E}" type="presOf" srcId="{64330AFC-E624-40EC-8436-357BB2D39962}" destId="{BAC53420-1BF9-443C-820F-E4B6F9867C04}" srcOrd="0" destOrd="0" presId="urn:microsoft.com/office/officeart/2009/3/layout/HorizontalOrganizationChart"/>
    <dgm:cxn modelId="{C86F275C-F0DF-482A-A204-F8167697B28B}" srcId="{FA651CBA-9268-4A0C-9E2E-DC1F122FD65C}" destId="{687D1EF5-0B91-4BBC-9407-E8774BCAE6EE}" srcOrd="1" destOrd="0" parTransId="{74C47FA8-0FA7-4386-BAA9-CE19E6972A54}" sibTransId="{F37B90F3-4211-4730-9743-6D883A50A38B}"/>
    <dgm:cxn modelId="{18292B63-B648-482B-B4C4-460949F834CE}" type="presOf" srcId="{D3281CE9-2D76-4B13-9627-CA7CC26571E3}" destId="{37136422-F4DE-49E2-967F-55F4525BFED6}" srcOrd="0" destOrd="0" presId="urn:microsoft.com/office/officeart/2009/3/layout/HorizontalOrganizationChart"/>
    <dgm:cxn modelId="{2B8C994F-C1F9-4844-AA03-D5306BB04A6C}" type="presOf" srcId="{687D1EF5-0B91-4BBC-9407-E8774BCAE6EE}" destId="{26E8BD9E-F5C7-4352-9D9B-0F70DFCE3561}" srcOrd="0" destOrd="0" presId="urn:microsoft.com/office/officeart/2009/3/layout/HorizontalOrganizationChart"/>
    <dgm:cxn modelId="{7F302C74-F558-4B0C-BDD8-064BECED446D}" type="presOf" srcId="{64330AFC-E624-40EC-8436-357BB2D39962}" destId="{8CD8EA14-BA04-46FA-98F2-4D79DF3D6F5B}" srcOrd="1" destOrd="0" presId="urn:microsoft.com/office/officeart/2009/3/layout/HorizontalOrganizationChart"/>
    <dgm:cxn modelId="{15FE7BD6-A9FF-413F-858B-49F1226ABAEC}" srcId="{FA651CBA-9268-4A0C-9E2E-DC1F122FD65C}" destId="{64330AFC-E624-40EC-8436-357BB2D39962}" srcOrd="0" destOrd="0" parTransId="{C211B53B-08A4-4726-A745-CE2155A736EB}" sibTransId="{E53E6BF6-6A40-4A7C-9C1B-5892EB75F9F4}"/>
    <dgm:cxn modelId="{26D6DDDD-0FCE-4376-8699-360E4579EC4F}" type="presOf" srcId="{FA651CBA-9268-4A0C-9E2E-DC1F122FD65C}" destId="{ACF81ACF-EDFB-4EAF-97C5-87520B391FB7}" srcOrd="0" destOrd="0" presId="urn:microsoft.com/office/officeart/2009/3/layout/HorizontalOrganizationChart"/>
    <dgm:cxn modelId="{99917948-865F-4935-9C91-552D4CD17FBC}" type="presParOf" srcId="{ACF81ACF-EDFB-4EAF-97C5-87520B391FB7}" destId="{26C56984-3DF2-46F3-A836-46E6F43AC7EB}" srcOrd="0" destOrd="0" presId="urn:microsoft.com/office/officeart/2009/3/layout/HorizontalOrganizationChart"/>
    <dgm:cxn modelId="{6A5E6407-3643-4244-89F1-E18EB3CBAADE}" type="presParOf" srcId="{26C56984-3DF2-46F3-A836-46E6F43AC7EB}" destId="{1F8EA0A9-81EF-4627-9E36-FCC2DB128D17}" srcOrd="0" destOrd="0" presId="urn:microsoft.com/office/officeart/2009/3/layout/HorizontalOrganizationChart"/>
    <dgm:cxn modelId="{CC1A449C-6942-4B11-B5D1-BDC201AF9975}" type="presParOf" srcId="{1F8EA0A9-81EF-4627-9E36-FCC2DB128D17}" destId="{BAC53420-1BF9-443C-820F-E4B6F9867C04}" srcOrd="0" destOrd="0" presId="urn:microsoft.com/office/officeart/2009/3/layout/HorizontalOrganizationChart"/>
    <dgm:cxn modelId="{211BB917-173B-488A-8B88-091033AA8F04}" type="presParOf" srcId="{1F8EA0A9-81EF-4627-9E36-FCC2DB128D17}" destId="{8CD8EA14-BA04-46FA-98F2-4D79DF3D6F5B}" srcOrd="1" destOrd="0" presId="urn:microsoft.com/office/officeart/2009/3/layout/HorizontalOrganizationChart"/>
    <dgm:cxn modelId="{82D94822-362B-4E15-A5B4-D13443B2F20B}" type="presParOf" srcId="{26C56984-3DF2-46F3-A836-46E6F43AC7EB}" destId="{AD785588-668F-46C3-B137-D48622A54FB9}" srcOrd="1" destOrd="0" presId="urn:microsoft.com/office/officeart/2009/3/layout/HorizontalOrganizationChart"/>
    <dgm:cxn modelId="{B04215C8-D881-423A-A6C7-19C6130F2116}" type="presParOf" srcId="{26C56984-3DF2-46F3-A836-46E6F43AC7EB}" destId="{0EE13C83-A01F-4D30-AD6B-1E1CA1CAA0FD}" srcOrd="2" destOrd="0" presId="urn:microsoft.com/office/officeart/2009/3/layout/HorizontalOrganizationChart"/>
    <dgm:cxn modelId="{380A3B2C-0F3C-4653-9B86-70B63FF667B7}" type="presParOf" srcId="{ACF81ACF-EDFB-4EAF-97C5-87520B391FB7}" destId="{B1BBA10D-8C79-48A7-A026-C9AB8AE0D985}" srcOrd="1" destOrd="0" presId="urn:microsoft.com/office/officeart/2009/3/layout/HorizontalOrganizationChart"/>
    <dgm:cxn modelId="{0CC56B0C-77AD-4819-9C0C-0213DC9DA941}" type="presParOf" srcId="{B1BBA10D-8C79-48A7-A026-C9AB8AE0D985}" destId="{12248D2A-80B5-4664-9C13-EDA06E383876}" srcOrd="0" destOrd="0" presId="urn:microsoft.com/office/officeart/2009/3/layout/HorizontalOrganizationChart"/>
    <dgm:cxn modelId="{EE339185-02B5-432D-830B-A145BC1A1DA4}" type="presParOf" srcId="{12248D2A-80B5-4664-9C13-EDA06E383876}" destId="{26E8BD9E-F5C7-4352-9D9B-0F70DFCE3561}" srcOrd="0" destOrd="0" presId="urn:microsoft.com/office/officeart/2009/3/layout/HorizontalOrganizationChart"/>
    <dgm:cxn modelId="{6DCAD30A-4534-4D96-8B7F-BC476C75ED2B}" type="presParOf" srcId="{12248D2A-80B5-4664-9C13-EDA06E383876}" destId="{EE02A044-00A1-48A8-8038-A33527B32DDE}" srcOrd="1" destOrd="0" presId="urn:microsoft.com/office/officeart/2009/3/layout/HorizontalOrganizationChart"/>
    <dgm:cxn modelId="{EAE35588-44F1-4293-A056-0195172776CD}" type="presParOf" srcId="{B1BBA10D-8C79-48A7-A026-C9AB8AE0D985}" destId="{F02C3752-9E14-411B-940F-3199C5FDECA3}" srcOrd="1" destOrd="0" presId="urn:microsoft.com/office/officeart/2009/3/layout/HorizontalOrganizationChart"/>
    <dgm:cxn modelId="{9F217367-AE77-4158-8142-9046F3662307}" type="presParOf" srcId="{B1BBA10D-8C79-48A7-A026-C9AB8AE0D985}" destId="{BF2847F8-2D25-44E1-9085-2BEC6A0DF058}" srcOrd="2" destOrd="0" presId="urn:microsoft.com/office/officeart/2009/3/layout/HorizontalOrganizationChart"/>
    <dgm:cxn modelId="{65BE88F3-ECEA-4D74-B32E-510B678434F5}" type="presParOf" srcId="{ACF81ACF-EDFB-4EAF-97C5-87520B391FB7}" destId="{3097EBBE-F4E0-4528-810C-F1749961F412}" srcOrd="2" destOrd="0" presId="urn:microsoft.com/office/officeart/2009/3/layout/HorizontalOrganizationChart"/>
    <dgm:cxn modelId="{437E041B-3964-4280-AA06-34541B8738C3}" type="presParOf" srcId="{3097EBBE-F4E0-4528-810C-F1749961F412}" destId="{B1172447-45C3-449C-ACBA-9702CAA8CB53}" srcOrd="0" destOrd="0" presId="urn:microsoft.com/office/officeart/2009/3/layout/HorizontalOrganizationChart"/>
    <dgm:cxn modelId="{62E11D88-AD8F-447A-84A2-6412C49872BB}" type="presParOf" srcId="{B1172447-45C3-449C-ACBA-9702CAA8CB53}" destId="{37136422-F4DE-49E2-967F-55F4525BFED6}" srcOrd="0" destOrd="0" presId="urn:microsoft.com/office/officeart/2009/3/layout/HorizontalOrganizationChart"/>
    <dgm:cxn modelId="{9A0FC27F-04A7-4EB1-A4FC-FBF5FA5ACCCC}" type="presParOf" srcId="{B1172447-45C3-449C-ACBA-9702CAA8CB53}" destId="{8E7086DC-5E4E-4D3B-B89B-81C88A73048A}" srcOrd="1" destOrd="0" presId="urn:microsoft.com/office/officeart/2009/3/layout/HorizontalOrganizationChart"/>
    <dgm:cxn modelId="{7B6A9142-E84C-4190-A215-1F3C569A14FE}" type="presParOf" srcId="{3097EBBE-F4E0-4528-810C-F1749961F412}" destId="{46DA13C2-D4E8-4D58-B99C-F5D9BBEBFCD0}" srcOrd="1" destOrd="0" presId="urn:microsoft.com/office/officeart/2009/3/layout/HorizontalOrganizationChart"/>
    <dgm:cxn modelId="{2DFD0D57-BE4B-4660-98C1-0F96F6DA7463}" type="presParOf" srcId="{3097EBBE-F4E0-4528-810C-F1749961F412}" destId="{E32C93AD-64C5-4F3D-8A62-0D21B975569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78D70-A382-42A4-88D4-4CF563BAB32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D69075A-D77A-4122-9CCF-CC31727E0973}">
      <dgm:prSet/>
      <dgm:spPr>
        <a:solidFill>
          <a:srgbClr val="0070C0"/>
        </a:solidFill>
      </dgm:spPr>
      <dgm:t>
        <a:bodyPr/>
        <a:lstStyle/>
        <a:p>
          <a:r>
            <a:rPr lang="en-US"/>
            <a:t>Drought</a:t>
          </a:r>
        </a:p>
      </dgm:t>
    </dgm:pt>
    <dgm:pt modelId="{B7740F24-1287-4BAB-935F-EB1729F70F54}" type="parTrans" cxnId="{2B30D8EE-9E93-400B-B7C4-BCB104ED950F}">
      <dgm:prSet/>
      <dgm:spPr/>
      <dgm:t>
        <a:bodyPr/>
        <a:lstStyle/>
        <a:p>
          <a:endParaRPr lang="en-US"/>
        </a:p>
      </dgm:t>
    </dgm:pt>
    <dgm:pt modelId="{165A8A19-8BB1-4540-BC10-CFF786E994B9}" type="sibTrans" cxnId="{2B30D8EE-9E93-400B-B7C4-BCB104ED950F}">
      <dgm:prSet/>
      <dgm:spPr/>
      <dgm:t>
        <a:bodyPr/>
        <a:lstStyle/>
        <a:p>
          <a:endParaRPr lang="en-US"/>
        </a:p>
      </dgm:t>
    </dgm:pt>
    <dgm:pt modelId="{7D5EE777-C2C5-4422-9D88-98EF788379BE}">
      <dgm:prSet/>
      <dgm:spPr>
        <a:solidFill>
          <a:srgbClr val="00B050"/>
        </a:solidFill>
      </dgm:spPr>
      <dgm:t>
        <a:bodyPr/>
        <a:lstStyle/>
        <a:p>
          <a:r>
            <a:rPr lang="en-US"/>
            <a:t>Impact on Local Environment and Land Use</a:t>
          </a:r>
        </a:p>
      </dgm:t>
    </dgm:pt>
    <dgm:pt modelId="{332B4E5C-8AAB-49C1-81DA-9A304D17F188}" type="parTrans" cxnId="{FFF04C21-D7D5-421F-A517-DCC20BA82EBE}">
      <dgm:prSet/>
      <dgm:spPr/>
      <dgm:t>
        <a:bodyPr/>
        <a:lstStyle/>
        <a:p>
          <a:endParaRPr lang="en-US"/>
        </a:p>
      </dgm:t>
    </dgm:pt>
    <dgm:pt modelId="{5195A142-AE9F-4FBE-9DD3-2641FF3F900C}" type="sibTrans" cxnId="{FFF04C21-D7D5-421F-A517-DCC20BA82EBE}">
      <dgm:prSet/>
      <dgm:spPr/>
      <dgm:t>
        <a:bodyPr/>
        <a:lstStyle/>
        <a:p>
          <a:endParaRPr lang="en-US"/>
        </a:p>
      </dgm:t>
    </dgm:pt>
    <dgm:pt modelId="{9BA4742E-77BD-49A9-8C74-CB317A850E0C}">
      <dgm:prSet/>
      <dgm:spPr>
        <a:solidFill>
          <a:schemeClr val="bg1">
            <a:lumMod val="50000"/>
          </a:schemeClr>
        </a:solidFill>
      </dgm:spPr>
      <dgm:t>
        <a:bodyPr/>
        <a:lstStyle/>
        <a:p>
          <a:r>
            <a:rPr lang="en-US"/>
            <a:t>Preservation Concerns</a:t>
          </a:r>
        </a:p>
      </dgm:t>
    </dgm:pt>
    <dgm:pt modelId="{78503292-34C0-489A-8157-37B49033EFD0}" type="parTrans" cxnId="{489B6DB0-20AC-42B1-8B44-5C9B5CD8E60F}">
      <dgm:prSet/>
      <dgm:spPr/>
      <dgm:t>
        <a:bodyPr/>
        <a:lstStyle/>
        <a:p>
          <a:endParaRPr lang="en-US"/>
        </a:p>
      </dgm:t>
    </dgm:pt>
    <dgm:pt modelId="{8DF41AEB-242A-4385-9929-BE5A190C29E3}" type="sibTrans" cxnId="{489B6DB0-20AC-42B1-8B44-5C9B5CD8E60F}">
      <dgm:prSet/>
      <dgm:spPr/>
      <dgm:t>
        <a:bodyPr/>
        <a:lstStyle/>
        <a:p>
          <a:endParaRPr lang="en-US"/>
        </a:p>
      </dgm:t>
    </dgm:pt>
    <dgm:pt modelId="{1DC5BD3A-CE32-4A69-8565-DF0DADEF3692}" type="pres">
      <dgm:prSet presAssocID="{76B78D70-A382-42A4-88D4-4CF563BAB323}" presName="diagram" presStyleCnt="0">
        <dgm:presLayoutVars>
          <dgm:dir/>
          <dgm:resizeHandles val="exact"/>
        </dgm:presLayoutVars>
      </dgm:prSet>
      <dgm:spPr/>
    </dgm:pt>
    <dgm:pt modelId="{D5F8CA1B-60DB-4796-8387-80E60E10AAAE}" type="pres">
      <dgm:prSet presAssocID="{ED69075A-D77A-4122-9CCF-CC31727E0973}" presName="node" presStyleLbl="node1" presStyleIdx="0" presStyleCnt="3">
        <dgm:presLayoutVars>
          <dgm:bulletEnabled val="1"/>
        </dgm:presLayoutVars>
      </dgm:prSet>
      <dgm:spPr/>
    </dgm:pt>
    <dgm:pt modelId="{BB30E8FA-55EC-4468-A643-33D9139F1D9F}" type="pres">
      <dgm:prSet presAssocID="{165A8A19-8BB1-4540-BC10-CFF786E994B9}" presName="sibTrans" presStyleCnt="0"/>
      <dgm:spPr/>
    </dgm:pt>
    <dgm:pt modelId="{0720D5B7-C335-4CF4-A53A-58A8C7E3D735}" type="pres">
      <dgm:prSet presAssocID="{7D5EE777-C2C5-4422-9D88-98EF788379BE}" presName="node" presStyleLbl="node1" presStyleIdx="1" presStyleCnt="3">
        <dgm:presLayoutVars>
          <dgm:bulletEnabled val="1"/>
        </dgm:presLayoutVars>
      </dgm:prSet>
      <dgm:spPr/>
    </dgm:pt>
    <dgm:pt modelId="{C462727E-6335-4382-9391-29299421A94C}" type="pres">
      <dgm:prSet presAssocID="{5195A142-AE9F-4FBE-9DD3-2641FF3F900C}" presName="sibTrans" presStyleCnt="0"/>
      <dgm:spPr/>
    </dgm:pt>
    <dgm:pt modelId="{19D295D3-3DEB-41FF-B947-B8DB159F5A4A}" type="pres">
      <dgm:prSet presAssocID="{9BA4742E-77BD-49A9-8C74-CB317A850E0C}" presName="node" presStyleLbl="node1" presStyleIdx="2" presStyleCnt="3">
        <dgm:presLayoutVars>
          <dgm:bulletEnabled val="1"/>
        </dgm:presLayoutVars>
      </dgm:prSet>
      <dgm:spPr/>
    </dgm:pt>
  </dgm:ptLst>
  <dgm:cxnLst>
    <dgm:cxn modelId="{FEFAE301-CC34-48A6-A4F6-521E9BE092D1}" type="presOf" srcId="{9BA4742E-77BD-49A9-8C74-CB317A850E0C}" destId="{19D295D3-3DEB-41FF-B947-B8DB159F5A4A}" srcOrd="0" destOrd="0" presId="urn:microsoft.com/office/officeart/2005/8/layout/default"/>
    <dgm:cxn modelId="{FFF04C21-D7D5-421F-A517-DCC20BA82EBE}" srcId="{76B78D70-A382-42A4-88D4-4CF563BAB323}" destId="{7D5EE777-C2C5-4422-9D88-98EF788379BE}" srcOrd="1" destOrd="0" parTransId="{332B4E5C-8AAB-49C1-81DA-9A304D17F188}" sibTransId="{5195A142-AE9F-4FBE-9DD3-2641FF3F900C}"/>
    <dgm:cxn modelId="{388A0449-D335-4AC8-8BA5-1F1DE31CA9A7}" type="presOf" srcId="{ED69075A-D77A-4122-9CCF-CC31727E0973}" destId="{D5F8CA1B-60DB-4796-8387-80E60E10AAAE}" srcOrd="0" destOrd="0" presId="urn:microsoft.com/office/officeart/2005/8/layout/default"/>
    <dgm:cxn modelId="{F2D39599-86EE-4D4C-A358-B3C0223F4352}" type="presOf" srcId="{7D5EE777-C2C5-4422-9D88-98EF788379BE}" destId="{0720D5B7-C335-4CF4-A53A-58A8C7E3D735}" srcOrd="0" destOrd="0" presId="urn:microsoft.com/office/officeart/2005/8/layout/default"/>
    <dgm:cxn modelId="{DA3DC89D-CE30-45C9-A475-5DD2B3890DDB}" type="presOf" srcId="{76B78D70-A382-42A4-88D4-4CF563BAB323}" destId="{1DC5BD3A-CE32-4A69-8565-DF0DADEF3692}" srcOrd="0" destOrd="0" presId="urn:microsoft.com/office/officeart/2005/8/layout/default"/>
    <dgm:cxn modelId="{489B6DB0-20AC-42B1-8B44-5C9B5CD8E60F}" srcId="{76B78D70-A382-42A4-88D4-4CF563BAB323}" destId="{9BA4742E-77BD-49A9-8C74-CB317A850E0C}" srcOrd="2" destOrd="0" parTransId="{78503292-34C0-489A-8157-37B49033EFD0}" sibTransId="{8DF41AEB-242A-4385-9929-BE5A190C29E3}"/>
    <dgm:cxn modelId="{2B30D8EE-9E93-400B-B7C4-BCB104ED950F}" srcId="{76B78D70-A382-42A4-88D4-4CF563BAB323}" destId="{ED69075A-D77A-4122-9CCF-CC31727E0973}" srcOrd="0" destOrd="0" parTransId="{B7740F24-1287-4BAB-935F-EB1729F70F54}" sibTransId="{165A8A19-8BB1-4540-BC10-CFF786E994B9}"/>
    <dgm:cxn modelId="{9A111FC0-4025-4D83-9EEC-E773ADCACEF2}" type="presParOf" srcId="{1DC5BD3A-CE32-4A69-8565-DF0DADEF3692}" destId="{D5F8CA1B-60DB-4796-8387-80E60E10AAAE}" srcOrd="0" destOrd="0" presId="urn:microsoft.com/office/officeart/2005/8/layout/default"/>
    <dgm:cxn modelId="{558B140C-C26A-4CDF-9BFB-BFBD2EF54340}" type="presParOf" srcId="{1DC5BD3A-CE32-4A69-8565-DF0DADEF3692}" destId="{BB30E8FA-55EC-4468-A643-33D9139F1D9F}" srcOrd="1" destOrd="0" presId="urn:microsoft.com/office/officeart/2005/8/layout/default"/>
    <dgm:cxn modelId="{5343BAB1-64A8-4D36-A705-00AA9F768D12}" type="presParOf" srcId="{1DC5BD3A-CE32-4A69-8565-DF0DADEF3692}" destId="{0720D5B7-C335-4CF4-A53A-58A8C7E3D735}" srcOrd="2" destOrd="0" presId="urn:microsoft.com/office/officeart/2005/8/layout/default"/>
    <dgm:cxn modelId="{F8F1DFF7-D3E9-4AE2-8195-6AB9BCDDEA28}" type="presParOf" srcId="{1DC5BD3A-CE32-4A69-8565-DF0DADEF3692}" destId="{C462727E-6335-4382-9391-29299421A94C}" srcOrd="3" destOrd="0" presId="urn:microsoft.com/office/officeart/2005/8/layout/default"/>
    <dgm:cxn modelId="{EBAC97D1-2357-4974-A556-D951F1529B12}" type="presParOf" srcId="{1DC5BD3A-CE32-4A69-8565-DF0DADEF3692}" destId="{19D295D3-3DEB-41FF-B947-B8DB159F5A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53420-1BF9-443C-820F-E4B6F9867C04}">
      <dsp:nvSpPr>
        <dsp:cNvPr id="0" name=""/>
        <dsp:cNvSpPr/>
      </dsp:nvSpPr>
      <dsp:spPr>
        <a:xfrm>
          <a:off x="1075648" y="1778"/>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Fish Population</a:t>
          </a:r>
        </a:p>
      </dsp:txBody>
      <dsp:txXfrm>
        <a:off x="1075648" y="1778"/>
        <a:ext cx="2968815" cy="905488"/>
      </dsp:txXfrm>
    </dsp:sp>
    <dsp:sp modelId="{26E8BD9E-F5C7-4352-9D9B-0F70DFCE3561}">
      <dsp:nvSpPr>
        <dsp:cNvPr id="0" name=""/>
        <dsp:cNvSpPr/>
      </dsp:nvSpPr>
      <dsp:spPr>
        <a:xfrm>
          <a:off x="1075648" y="1278369"/>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Quality and Flow of Water</a:t>
          </a:r>
        </a:p>
      </dsp:txBody>
      <dsp:txXfrm>
        <a:off x="1075648" y="1278369"/>
        <a:ext cx="2968815" cy="905488"/>
      </dsp:txXfrm>
    </dsp:sp>
    <dsp:sp modelId="{37136422-F4DE-49E2-967F-55F4525BFED6}">
      <dsp:nvSpPr>
        <dsp:cNvPr id="0" name=""/>
        <dsp:cNvSpPr/>
      </dsp:nvSpPr>
      <dsp:spPr>
        <a:xfrm>
          <a:off x="1075648" y="2554960"/>
          <a:ext cx="2968815" cy="9054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Ecosystems of Rivers and Streams</a:t>
          </a:r>
        </a:p>
      </dsp:txBody>
      <dsp:txXfrm>
        <a:off x="1075648" y="2554960"/>
        <a:ext cx="2968815" cy="905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8CA1B-60DB-4796-8387-80E60E10AAAE}">
      <dsp:nvSpPr>
        <dsp:cNvPr id="0" name=""/>
        <dsp:cNvSpPr/>
      </dsp:nvSpPr>
      <dsp:spPr>
        <a:xfrm>
          <a:off x="625" y="146704"/>
          <a:ext cx="2437553" cy="146253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Drought</a:t>
          </a:r>
        </a:p>
      </dsp:txBody>
      <dsp:txXfrm>
        <a:off x="625" y="146704"/>
        <a:ext cx="2437553" cy="1462532"/>
      </dsp:txXfrm>
    </dsp:sp>
    <dsp:sp modelId="{0720D5B7-C335-4CF4-A53A-58A8C7E3D735}">
      <dsp:nvSpPr>
        <dsp:cNvPr id="0" name=""/>
        <dsp:cNvSpPr/>
      </dsp:nvSpPr>
      <dsp:spPr>
        <a:xfrm>
          <a:off x="2681934" y="146704"/>
          <a:ext cx="2437553" cy="146253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Impact on Local Environment and Land Use</a:t>
          </a:r>
        </a:p>
      </dsp:txBody>
      <dsp:txXfrm>
        <a:off x="2681934" y="146704"/>
        <a:ext cx="2437553" cy="1462532"/>
      </dsp:txXfrm>
    </dsp:sp>
    <dsp:sp modelId="{19D295D3-3DEB-41FF-B947-B8DB159F5A4A}">
      <dsp:nvSpPr>
        <dsp:cNvPr id="0" name=""/>
        <dsp:cNvSpPr/>
      </dsp:nvSpPr>
      <dsp:spPr>
        <a:xfrm>
          <a:off x="1341279" y="1852991"/>
          <a:ext cx="2437553" cy="146253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Preservation Concerns</a:t>
          </a:r>
        </a:p>
      </dsp:txBody>
      <dsp:txXfrm>
        <a:off x="1341279" y="1852991"/>
        <a:ext cx="2437553" cy="14625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12</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346111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A hydropower plant produces no air pollution because it does not burn fuel, but hydro-powered electricity is not without its drawbacks and does affect the environment in other ways.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14</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Some older hydropower facilities may have historic value, so renovations of these facilities must also be sensitive to such preservation concerns and to impacts on plant and animal life.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15</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3</a:t>
            </a:fld>
            <a:endParaRPr lang="en-US"/>
          </a:p>
        </p:txBody>
      </p:sp>
    </p:spTree>
    <p:extLst>
      <p:ext uri="{BB962C8B-B14F-4D97-AF65-F5344CB8AC3E}">
        <p14:creationId xmlns:p14="http://schemas.microsoft.com/office/powerpoint/2010/main" val="4509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t>In 1880, the Grand Rapids Electric Light and Power Company used a</a:t>
            </a:r>
            <a:r>
              <a:rPr lang="en-US" altLang="en-US" sz="1050" baseline="0" dirty="0"/>
              <a:t> water turbine to generate enough electricity to power 16 lights. Soon after, in 1882, t</a:t>
            </a:r>
            <a:r>
              <a:rPr lang="en-US" altLang="en-US" sz="1050" dirty="0"/>
              <a:t>he world’s first hydroelectric power plant began operation on the Fox River in Appleton, WI. </a:t>
            </a:r>
            <a:r>
              <a:rPr lang="en-US" altLang="en-US" sz="1050" dirty="0">
                <a:ea typeface="MS PGothic" pitchFamily="34" charset="-128"/>
              </a:rPr>
              <a:t>The plant, later named the Appleton Edison Light Company, was initiated by Appleton paper manufacturer H.F. Rogers, who had been inspired by Thomas Edison's plans for an electricity-producing station in New York. </a:t>
            </a:r>
            <a:r>
              <a:rPr lang="en-US" altLang="en-US" sz="1050" dirty="0"/>
              <a:t>When you look at rushing waterfalls and rivers, you may not immediately think of electricity but hydroelectric power plants are responsible for lighting  many of our homes and neighborhoods.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5</a:t>
            </a:fld>
            <a:endParaRPr lang="en-US"/>
          </a:p>
        </p:txBody>
      </p:sp>
    </p:spTree>
    <p:extLst>
      <p:ext uri="{BB962C8B-B14F-4D97-AF65-F5344CB8AC3E}">
        <p14:creationId xmlns:p14="http://schemas.microsoft.com/office/powerpoint/2010/main" val="39223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0" i="0" dirty="0">
                <a:solidFill>
                  <a:srgbClr val="666666"/>
                </a:solidFill>
                <a:effectLst/>
                <a:latin typeface="Arial" panose="020B0604020202020204" pitchFamily="34" charset="0"/>
              </a:rPr>
              <a:t>About half of U.S. hydroelectricity </a:t>
            </a:r>
            <a:r>
              <a:rPr lang="en-US" sz="1200" b="0" i="0" u="none" strike="noStrike" dirty="0">
                <a:solidFill>
                  <a:srgbClr val="4574DF"/>
                </a:solidFill>
                <a:effectLst/>
                <a:latin typeface="Arial" panose="020B0604020202020204" pitchFamily="34" charset="0"/>
              </a:rPr>
              <a:t>generation capacity </a:t>
            </a:r>
            <a:r>
              <a:rPr lang="en-US" sz="1200" b="0" i="0" dirty="0">
                <a:solidFill>
                  <a:srgbClr val="666666"/>
                </a:solidFill>
                <a:effectLst/>
                <a:latin typeface="Arial" panose="020B0604020202020204" pitchFamily="34" charset="0"/>
              </a:rPr>
              <a:t>is in Washington, California, and Oregon. </a:t>
            </a:r>
          </a:p>
          <a:p>
            <a:pPr eaLnBrk="1" hangingPunct="1">
              <a:spcBef>
                <a:spcPct val="0"/>
              </a:spcBef>
            </a:pPr>
            <a:endParaRPr lang="en-US" sz="1200" b="0" i="0" dirty="0">
              <a:solidFill>
                <a:srgbClr val="666666"/>
              </a:solidFill>
              <a:effectLst/>
              <a:latin typeface="Arial" panose="020B0604020202020204" pitchFamily="34" charset="0"/>
            </a:endParaRPr>
          </a:p>
          <a:p>
            <a:pPr eaLnBrk="1" hangingPunct="1">
              <a:spcBef>
                <a:spcPct val="0"/>
              </a:spcBef>
            </a:pPr>
            <a:r>
              <a:rPr lang="en-US" sz="1200" b="0" i="0" dirty="0">
                <a:solidFill>
                  <a:srgbClr val="666666"/>
                </a:solidFill>
                <a:effectLst/>
                <a:latin typeface="Arial" panose="020B0604020202020204" pitchFamily="34" charset="0"/>
              </a:rPr>
              <a:t>Washington has the most hydroelectric generating capacity of any state and is the site of the Grand Coulee Dam, the largest hydropower facility in the United States. New York has the largest hydroelectricity generation capacity of all states east of the Mississippi River, followed by Alabama.</a:t>
            </a:r>
            <a:endParaRPr lang="en-US" altLang="en-US" sz="1000" dirty="0"/>
          </a:p>
          <a:p>
            <a:pPr eaLnBrk="1" hangingPunct="1">
              <a:spcBef>
                <a:spcPct val="0"/>
              </a:spcBef>
            </a:pPr>
            <a:endParaRPr lang="en-US" altLang="en-US" sz="1000" dirty="0"/>
          </a:p>
          <a:p>
            <a:pPr eaLnBrk="1" hangingPunct="1">
              <a:spcBef>
                <a:spcPct val="0"/>
              </a:spcBef>
            </a:pPr>
            <a:r>
              <a:rPr lang="en-US" altLang="en-US" sz="1000" dirty="0"/>
              <a:t>It is important to note that only a small percentage of all dams in the U.S. produce electricity. Most dams were constructed solely to provide irrigation and flood control.</a:t>
            </a:r>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Brazil, the USA, Canada and India are the largest hydropower producing countries by installed capacity.</a:t>
            </a:r>
          </a:p>
        </p:txBody>
      </p:sp>
      <p:sp>
        <p:nvSpPr>
          <p:cNvPr id="4" name="Slide Number Placeholder 3"/>
          <p:cNvSpPr>
            <a:spLocks noGrp="1"/>
          </p:cNvSpPr>
          <p:nvPr>
            <p:ph type="sldNum" sz="quarter" idx="10"/>
          </p:nvPr>
        </p:nvSpPr>
        <p:spPr/>
        <p:txBody>
          <a:bodyPr/>
          <a:lstStyle/>
          <a:p>
            <a:fld id="{519CDF46-340D-4AD8-9C18-6C201C6E77E0}" type="slidenum">
              <a:rPr lang="en-US" smtClean="0"/>
              <a:t>7</a:t>
            </a:fld>
            <a:endParaRPr lang="en-US"/>
          </a:p>
        </p:txBody>
      </p:sp>
    </p:spTree>
    <p:extLst>
      <p:ext uri="{BB962C8B-B14F-4D97-AF65-F5344CB8AC3E}">
        <p14:creationId xmlns:p14="http://schemas.microsoft.com/office/powerpoint/2010/main" val="10401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306104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4180457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eed.org/" TargetMode="External"/><Relationship Id="rId7" Type="http://schemas.openxmlformats.org/officeDocument/2006/relationships/image" Target="../media/image31.jpg"/><Relationship Id="rId2" Type="http://schemas.openxmlformats.org/officeDocument/2006/relationships/hyperlink" Target="http://www.need.org/resources/hydropower-materials/" TargetMode="External"/><Relationship Id="rId1" Type="http://schemas.openxmlformats.org/officeDocument/2006/relationships/slideLayout" Target="../slideLayouts/slideLayout6.xml"/><Relationship Id="rId6" Type="http://schemas.openxmlformats.org/officeDocument/2006/relationships/hyperlink" Target="http://www.eia.gov/kids/energy-sources/hydropower" TargetMode="External"/><Relationship Id="rId5" Type="http://schemas.openxmlformats.org/officeDocument/2006/relationships/hyperlink" Target="http://www.eia.gov/" TargetMode="External"/><Relationship Id="rId4" Type="http://schemas.openxmlformats.org/officeDocument/2006/relationships/hyperlink" Target="mailto:info@nee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hyperlink" Target="https://www.eia.gov/energyexplained/hydropower/where-hydropower-is-generated.php"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21005"/>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1147" y="268133"/>
            <a:ext cx="5618882" cy="585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BE8682B4-E3FD-423E-932C-0C4AF71D2302}"/>
              </a:ext>
            </a:extLst>
          </p:cNvPr>
          <p:cNvSpPr>
            <a:spLocks noGrp="1"/>
          </p:cNvSpPr>
          <p:nvPr>
            <p:ph type="ftr" sz="quarter" idx="13"/>
          </p:nvPr>
        </p:nvSpPr>
        <p:spPr>
          <a:xfrm>
            <a:off x="1443034" y="6431138"/>
            <a:ext cx="2999146" cy="365125"/>
          </a:xfrm>
        </p:spPr>
        <p:txBody>
          <a:bodyPr/>
          <a:lstStyle/>
          <a:p>
            <a:r>
              <a:rPr lang="en-US" dirty="0"/>
              <a:t>Hydropower - 2015 ©The NEED Project  </a:t>
            </a:r>
          </a:p>
        </p:txBody>
      </p:sp>
      <p:pic>
        <p:nvPicPr>
          <p:cNvPr id="4" name="Picture 3" descr="A picture containing indoor, building&#10;&#10;Description generated with high confidence">
            <a:extLst>
              <a:ext uri="{FF2B5EF4-FFF2-40B4-BE49-F238E27FC236}">
                <a16:creationId xmlns:a16="http://schemas.microsoft.com/office/drawing/2014/main" id="{1FB1E022-E4ED-4333-A65C-5AC35E88E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218" y="699358"/>
            <a:ext cx="4039164" cy="5201376"/>
          </a:xfrm>
          <a:prstGeom prst="rect">
            <a:avLst/>
          </a:prstGeom>
        </p:spPr>
      </p:pic>
    </p:spTree>
    <p:extLst>
      <p:ext uri="{BB962C8B-B14F-4D97-AF65-F5344CB8AC3E}">
        <p14:creationId xmlns:p14="http://schemas.microsoft.com/office/powerpoint/2010/main" val="419536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660967"/>
            <a:ext cx="4954411" cy="4511233"/>
          </a:xfrm>
        </p:spPr>
        <p:txBody>
          <a:bodyPr>
            <a:normAutofit fontScale="92500"/>
          </a:bodyPr>
          <a:lstStyle/>
          <a:p>
            <a:pPr marL="342900" indent="-342900">
              <a:spcAft>
                <a:spcPts val="1000"/>
              </a:spcAft>
              <a:buClr>
                <a:srgbClr val="00B0F0"/>
              </a:buClr>
              <a:buFont typeface="Arial" panose="020B0604020202020204" pitchFamily="34" charset="0"/>
              <a:buChar char="•"/>
            </a:pPr>
            <a:r>
              <a:rPr lang="en-US" altLang="en-US" sz="2800" dirty="0"/>
              <a:t>Renewable Energy</a:t>
            </a:r>
          </a:p>
          <a:p>
            <a:pPr marL="342900" indent="-342900">
              <a:spcAft>
                <a:spcPts val="1000"/>
              </a:spcAft>
              <a:buClr>
                <a:srgbClr val="00B0F0"/>
              </a:buClr>
              <a:buFont typeface="Arial" panose="020B0604020202020204" pitchFamily="34" charset="0"/>
              <a:buChar char="•"/>
            </a:pPr>
            <a:r>
              <a:rPr lang="en-US" altLang="en-US" sz="2800" dirty="0"/>
              <a:t>Clean Energy Source</a:t>
            </a:r>
          </a:p>
          <a:p>
            <a:pPr marL="342900" indent="-342900">
              <a:spcAft>
                <a:spcPts val="1000"/>
              </a:spcAft>
              <a:buClr>
                <a:srgbClr val="00B0F0"/>
              </a:buClr>
              <a:buFont typeface="Arial" panose="020B0604020202020204" pitchFamily="34" charset="0"/>
              <a:buChar char="•"/>
            </a:pPr>
            <a:r>
              <a:rPr lang="en-US" altLang="en-US" sz="2800" dirty="0"/>
              <a:t>Domestic Energy Source</a:t>
            </a:r>
          </a:p>
          <a:p>
            <a:pPr marL="342900" indent="-342900">
              <a:spcAft>
                <a:spcPts val="1000"/>
              </a:spcAft>
              <a:buClr>
                <a:srgbClr val="00B0F0"/>
              </a:buClr>
              <a:buFont typeface="Arial" panose="020B0604020202020204" pitchFamily="34" charset="0"/>
              <a:buChar char="•"/>
            </a:pPr>
            <a:r>
              <a:rPr lang="en-US" altLang="en-US" sz="2800" dirty="0"/>
              <a:t>Generally Available As Needed</a:t>
            </a:r>
          </a:p>
          <a:p>
            <a:pPr marL="342900" indent="-342900">
              <a:spcAft>
                <a:spcPts val="1000"/>
              </a:spcAft>
              <a:buClr>
                <a:srgbClr val="00B0F0"/>
              </a:buClr>
              <a:buFont typeface="Arial" panose="020B0604020202020204" pitchFamily="34" charset="0"/>
              <a:buChar char="•"/>
            </a:pPr>
            <a:r>
              <a:rPr lang="en-US" altLang="en-US" sz="2800" dirty="0"/>
              <a:t>Provides Recreational Opportunities</a:t>
            </a:r>
          </a:p>
          <a:p>
            <a:pPr marL="342900" indent="-342900">
              <a:spcAft>
                <a:spcPts val="1000"/>
              </a:spcAft>
              <a:buClr>
                <a:srgbClr val="00B0F0"/>
              </a:buClr>
              <a:buFont typeface="Arial" panose="020B0604020202020204" pitchFamily="34" charset="0"/>
              <a:buChar char="•"/>
            </a:pPr>
            <a:r>
              <a:rPr lang="en-US" altLang="en-US" sz="2800" dirty="0"/>
              <a:t>Water Supply and Flood Control</a:t>
            </a:r>
          </a:p>
          <a:p>
            <a:endParaRPr lang="en-US" dirty="0"/>
          </a:p>
        </p:txBody>
      </p:sp>
      <p:sp>
        <p:nvSpPr>
          <p:cNvPr id="7" name="Footer Placeholder 3">
            <a:extLst>
              <a:ext uri="{FF2B5EF4-FFF2-40B4-BE49-F238E27FC236}">
                <a16:creationId xmlns:a16="http://schemas.microsoft.com/office/drawing/2014/main" id="{3A8BA1F3-19F7-49CB-B15C-D143C92277C1}"/>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136245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B28EB2C7-BFF5-4C86-8A8D-F4E1ABFC0726}"/>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395833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solidFill>
                  <a:srgbClr val="00B0F0"/>
                </a:solidFill>
              </a:rPr>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solidFill>
                  <a:srgbClr val="00B0F0"/>
                </a:solidFill>
              </a:rPr>
              <a:t>95%</a:t>
            </a:r>
          </a:p>
        </p:txBody>
      </p:sp>
      <p:sp>
        <p:nvSpPr>
          <p:cNvPr id="13" name="Footer Placeholder 3">
            <a:extLst>
              <a:ext uri="{FF2B5EF4-FFF2-40B4-BE49-F238E27FC236}">
                <a16:creationId xmlns:a16="http://schemas.microsoft.com/office/drawing/2014/main" id="{CE66FB39-F75D-498F-B48C-AC03F9D834F8}"/>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253859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sz="4100">
                <a:latin typeface="+mj-lt"/>
              </a:rPr>
              <a:t>Possible Environmental Impacts</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8C7A03-EBD4-40A0-AAFE-916ECC06850C}"/>
              </a:ext>
            </a:extLst>
          </p:cNvPr>
          <p:cNvPicPr>
            <a:picLocks noChangeAspect="1"/>
          </p:cNvPicPr>
          <p:nvPr/>
        </p:nvPicPr>
        <p:blipFill rotWithShape="1">
          <a:blip r:embed="rId3"/>
          <a:srcRect l="10902" r="22127"/>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9" name="Content Placeholder 2">
            <a:extLst>
              <a:ext uri="{FF2B5EF4-FFF2-40B4-BE49-F238E27FC236}">
                <a16:creationId xmlns:a16="http://schemas.microsoft.com/office/drawing/2014/main" id="{0160E19B-5D24-4639-AECC-EDBC91C168A6}"/>
              </a:ext>
            </a:extLst>
          </p:cNvPr>
          <p:cNvGraphicFramePr>
            <a:graphicFrameLocks noGrp="1"/>
          </p:cNvGraphicFramePr>
          <p:nvPr>
            <p:ph idx="1"/>
            <p:extLst>
              <p:ext uri="{D42A27DB-BD31-4B8C-83A1-F6EECF244321}">
                <p14:modId xmlns:p14="http://schemas.microsoft.com/office/powerpoint/2010/main" val="3519558028"/>
              </p:ext>
            </p:extLst>
          </p:nvPr>
        </p:nvGraphicFramePr>
        <p:xfrm>
          <a:off x="381263" y="2575042"/>
          <a:ext cx="5120113" cy="346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3">
            <a:extLst>
              <a:ext uri="{FF2B5EF4-FFF2-40B4-BE49-F238E27FC236}">
                <a16:creationId xmlns:a16="http://schemas.microsoft.com/office/drawing/2014/main" id="{C07DB612-24AF-4719-B009-A56A75DAC1E2}"/>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109398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623686"/>
            <a:ext cx="5120114" cy="1692794"/>
          </a:xfrm>
        </p:spPr>
        <p:txBody>
          <a:bodyPr vert="horz" lIns="91440" tIns="45720" rIns="91440" bIns="45720" rtlCol="0" anchor="ctr">
            <a:normAutofit/>
          </a:bodyPr>
          <a:lstStyle/>
          <a:p>
            <a:r>
              <a:rPr lang="en-US" dirty="0">
                <a:latin typeface="+mj-lt"/>
              </a:rPr>
              <a:t>Other Disadvantages</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C094DB29-3C37-48E5-8A3F-65C1236A0165}"/>
              </a:ext>
            </a:extLst>
          </p:cNvPr>
          <p:cNvGraphicFramePr>
            <a:graphicFrameLocks noGrp="1"/>
          </p:cNvGraphicFramePr>
          <p:nvPr>
            <p:ph idx="1"/>
            <p:extLst>
              <p:ext uri="{D42A27DB-BD31-4B8C-83A1-F6EECF244321}">
                <p14:modId xmlns:p14="http://schemas.microsoft.com/office/powerpoint/2010/main" val="1514530643"/>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photo&#10;&#10;Description generated with very high confidence">
            <a:extLst>
              <a:ext uri="{FF2B5EF4-FFF2-40B4-BE49-F238E27FC236}">
                <a16:creationId xmlns:a16="http://schemas.microsoft.com/office/drawing/2014/main" id="{2BD2B840-D434-40B5-B518-7AD12E841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297" y="1871519"/>
            <a:ext cx="4515480" cy="3905795"/>
          </a:xfrm>
          <a:prstGeom prst="rect">
            <a:avLst/>
          </a:prstGeom>
        </p:spPr>
      </p:pic>
      <p:sp>
        <p:nvSpPr>
          <p:cNvPr id="7" name="Footer Placeholder 3">
            <a:extLst>
              <a:ext uri="{FF2B5EF4-FFF2-40B4-BE49-F238E27FC236}">
                <a16:creationId xmlns:a16="http://schemas.microsoft.com/office/drawing/2014/main" id="{2BCEC7BC-EBF7-4C76-A647-D857A34277B9}"/>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245307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70523" y="440617"/>
            <a:ext cx="10515600" cy="797631"/>
          </a:xfrm>
        </p:spPr>
        <p:txBody>
          <a:bodyPr vert="horz" lIns="91440" tIns="45720" rIns="91440" bIns="45720" rtlCol="0" anchor="ctr">
            <a:normAutofit/>
          </a:bodyPr>
          <a:lstStyle/>
          <a:p>
            <a:r>
              <a:rPr lang="en-US" dirty="0">
                <a:latin typeface="+mj-lt"/>
              </a:rPr>
              <a:t>For More Information</a:t>
            </a:r>
          </a:p>
        </p:txBody>
      </p:sp>
      <p:sp>
        <p:nvSpPr>
          <p:cNvPr id="6" name="Content Placeholder 2"/>
          <p:cNvSpPr>
            <a:spLocks noGrp="1"/>
          </p:cNvSpPr>
          <p:nvPr>
            <p:ph sz="half" idx="2"/>
          </p:nvPr>
        </p:nvSpPr>
        <p:spPr>
          <a:xfrm>
            <a:off x="839788" y="1895477"/>
            <a:ext cx="5369101" cy="4211812"/>
          </a:xfrm>
        </p:spPr>
        <p:txBody>
          <a:bodyPr vert="horz" lIns="91440" tIns="45720" rIns="91440" bIns="45720" rtlCol="0">
            <a:normAutofit fontScale="92500"/>
          </a:bodyPr>
          <a:lstStyle/>
          <a:p>
            <a:pPr marL="0" indent="0">
              <a:spcAft>
                <a:spcPts val="600"/>
              </a:spcAft>
              <a:buNone/>
            </a:pPr>
            <a:r>
              <a:rPr lang="en-US" altLang="en-US" sz="2400" dirty="0"/>
              <a:t>NEED’s Hydropower Resources: </a:t>
            </a:r>
            <a:r>
              <a:rPr lang="en-US" altLang="en-US" sz="2200" dirty="0">
                <a:hlinkClick r:id="rId2"/>
              </a:rPr>
              <a:t>www.need.org/resources/hydropower-materials/</a:t>
            </a:r>
            <a:r>
              <a:rPr lang="en-US" altLang="en-US" sz="2200" dirty="0"/>
              <a:t> </a:t>
            </a:r>
          </a:p>
          <a:p>
            <a:pPr marL="0" indent="-228600">
              <a:spcAft>
                <a:spcPts val="600"/>
              </a:spcAft>
            </a:pPr>
            <a:r>
              <a:rPr lang="en-US" altLang="en-US" sz="2400" dirty="0"/>
              <a:t>The NEED Project</a:t>
            </a:r>
            <a:endParaRPr lang="en-US" altLang="en-US" sz="2400" dirty="0">
              <a:hlinkClick r:id="rId3"/>
            </a:endParaRPr>
          </a:p>
          <a:p>
            <a:pPr marL="228600" lvl="1" indent="0">
              <a:spcAft>
                <a:spcPts val="600"/>
              </a:spcAft>
              <a:buNone/>
            </a:pPr>
            <a:r>
              <a:rPr lang="en-US" altLang="en-US" dirty="0">
                <a:hlinkClick r:id="rId3"/>
              </a:rPr>
              <a:t>www.need.org</a:t>
            </a:r>
            <a:endParaRPr lang="en-US" altLang="en-US" dirty="0"/>
          </a:p>
          <a:p>
            <a:pPr marL="228600" lvl="1" indent="0">
              <a:spcAft>
                <a:spcPts val="600"/>
              </a:spcAft>
              <a:buNone/>
            </a:pPr>
            <a:r>
              <a:rPr lang="en-US" altLang="en-US" dirty="0">
                <a:hlinkClick r:id="rId4"/>
              </a:rPr>
              <a:t>info@need.org</a:t>
            </a:r>
            <a:endParaRPr lang="en-US" altLang="en-US" dirty="0"/>
          </a:p>
          <a:p>
            <a:pPr marL="228600" lvl="1" indent="0">
              <a:spcAft>
                <a:spcPts val="600"/>
              </a:spcAft>
              <a:buNone/>
            </a:pPr>
            <a:r>
              <a:rPr lang="en-US" altLang="en-US" dirty="0"/>
              <a:t>1-800-875-5029</a:t>
            </a:r>
          </a:p>
          <a:p>
            <a:pPr marL="0" indent="-228600">
              <a:lnSpc>
                <a:spcPct val="100000"/>
              </a:lnSpc>
            </a:pPr>
            <a:r>
              <a:rPr lang="en-US" altLang="en-US" sz="2400" dirty="0"/>
              <a:t>U.S. Energy Information Administration</a:t>
            </a:r>
          </a:p>
          <a:p>
            <a:pPr marL="228600" lvl="1" indent="0">
              <a:lnSpc>
                <a:spcPct val="100000"/>
              </a:lnSpc>
              <a:buNone/>
            </a:pPr>
            <a:r>
              <a:rPr lang="en-US" altLang="en-US" dirty="0">
                <a:hlinkClick r:id="rId5"/>
              </a:rPr>
              <a:t>www.eia.gov</a:t>
            </a:r>
            <a:endParaRPr lang="en-US" altLang="en-US" dirty="0"/>
          </a:p>
          <a:p>
            <a:pPr marL="228600" lvl="1" indent="0">
              <a:lnSpc>
                <a:spcPct val="100000"/>
              </a:lnSpc>
              <a:buNone/>
            </a:pPr>
            <a:r>
              <a:rPr lang="en-US" altLang="en-US" dirty="0"/>
              <a:t>EIA Kids - Hydropower: </a:t>
            </a:r>
            <a:r>
              <a:rPr lang="en-US" altLang="en-US" sz="2200" dirty="0">
                <a:hlinkClick r:id="rId6"/>
              </a:rPr>
              <a:t>www.eia.gov/kids/energy-sources/hydropower</a:t>
            </a:r>
            <a:r>
              <a:rPr lang="en-US" altLang="en-US" sz="2200" dirty="0"/>
              <a:t> </a:t>
            </a:r>
          </a:p>
          <a:p>
            <a:pPr indent="-228600"/>
            <a:endParaRPr lang="en-US" sz="1800" dirty="0"/>
          </a:p>
        </p:txBody>
      </p:sp>
      <p:pic>
        <p:nvPicPr>
          <p:cNvPr id="3" name="Picture 2">
            <a:extLst>
              <a:ext uri="{FF2B5EF4-FFF2-40B4-BE49-F238E27FC236}">
                <a16:creationId xmlns:a16="http://schemas.microsoft.com/office/drawing/2014/main" id="{AAA20872-4C70-4209-BF1F-F0C647076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3678" y="10"/>
            <a:ext cx="572832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10" name="Straight Connector 9">
            <a:extLst>
              <a:ext uri="{FF2B5EF4-FFF2-40B4-BE49-F238E27FC236}">
                <a16:creationId xmlns:a16="http://schemas.microsoft.com/office/drawing/2014/main" id="{887AC817-2A34-40E2-B99F-BE17D6FBBAAF}"/>
              </a:ext>
            </a:extLst>
          </p:cNvPr>
          <p:cNvCxnSpPr/>
          <p:nvPr/>
        </p:nvCxnSpPr>
        <p:spPr>
          <a:xfrm>
            <a:off x="668215" y="1535723"/>
            <a:ext cx="52293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D70B244D-F263-4011-A12C-61F4D886337E}"/>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3665397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a:xfrm>
            <a:off x="1443034" y="6431138"/>
            <a:ext cx="2999146" cy="365125"/>
          </a:xfrm>
        </p:spPr>
        <p:txBody>
          <a:bodyPr/>
          <a:lstStyle/>
          <a:p>
            <a:r>
              <a:rPr lang="en-US" dirty="0"/>
              <a:t>Hydropower - 2025 ©The NEED Project  </a:t>
            </a:r>
          </a:p>
        </p:txBody>
      </p:sp>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Gravitational Energy</a:t>
            </a:r>
          </a:p>
        </p:txBody>
      </p:sp>
      <p:pic>
        <p:nvPicPr>
          <p:cNvPr id="5" name="Content Placeholder 3" descr="NY_Hydro_Electric_Plan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45190" y="1675227"/>
            <a:ext cx="10495504" cy="4539306"/>
          </a:xfrm>
          <a:prstGeom prst="rect">
            <a:avLst/>
          </a:prstGeom>
        </p:spPr>
      </p:pic>
      <p:sp>
        <p:nvSpPr>
          <p:cNvPr id="7" name="Footer Placeholder 3">
            <a:extLst>
              <a:ext uri="{FF2B5EF4-FFF2-40B4-BE49-F238E27FC236}">
                <a16:creationId xmlns:a16="http://schemas.microsoft.com/office/drawing/2014/main" id="{A94238C9-D688-434E-85B4-B94B1749E90E}"/>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3208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
        <p:nvSpPr>
          <p:cNvPr id="12" name="Footer Placeholder 3">
            <a:extLst>
              <a:ext uri="{FF2B5EF4-FFF2-40B4-BE49-F238E27FC236}">
                <a16:creationId xmlns:a16="http://schemas.microsoft.com/office/drawing/2014/main" id="{3D8FC011-92EA-43E2-9C89-BD40733311F5}"/>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265693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3090AC-F15E-49F5-AC8E-952D759E58A1}"/>
              </a:ext>
            </a:extLst>
          </p:cNvPr>
          <p:cNvSpPr>
            <a:spLocks noGrp="1"/>
          </p:cNvSpPr>
          <p:nvPr>
            <p:ph type="title"/>
          </p:nvPr>
        </p:nvSpPr>
        <p:spPr>
          <a:xfrm>
            <a:off x="553155" y="235452"/>
            <a:ext cx="4734697" cy="1713664"/>
          </a:xfrm>
        </p:spPr>
        <p:txBody>
          <a:bodyPr>
            <a:normAutofit/>
          </a:bodyPr>
          <a:lstStyle/>
          <a:p>
            <a:r>
              <a:rPr lang="en-US" dirty="0"/>
              <a:t>World’s First Hydropower Plant</a:t>
            </a:r>
          </a:p>
        </p:txBody>
      </p:sp>
      <p:pic>
        <p:nvPicPr>
          <p:cNvPr id="5" name="Picture 9" descr="Grand Rapids Light and Power 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33" y="2451367"/>
            <a:ext cx="3115733" cy="28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969DD00-0AAB-4CD1-ACDB-F23A8CD15F8D}"/>
              </a:ext>
            </a:extLst>
          </p:cNvPr>
          <p:cNvSpPr/>
          <p:nvPr/>
        </p:nvSpPr>
        <p:spPr>
          <a:xfrm>
            <a:off x="1475263" y="6495590"/>
            <a:ext cx="8374700" cy="253916"/>
          </a:xfrm>
          <a:prstGeom prst="rect">
            <a:avLst/>
          </a:prstGeom>
        </p:spPr>
        <p:txBody>
          <a:bodyPr wrap="square">
            <a:spAutoFit/>
          </a:bodyPr>
          <a:lstStyle/>
          <a:p>
            <a:r>
              <a:rPr lang="en-US" sz="1050" dirty="0">
                <a:solidFill>
                  <a:schemeClr val="bg2">
                    <a:lumMod val="50000"/>
                  </a:schemeClr>
                </a:solidFill>
              </a:rPr>
              <a:t>CREDIT: “Dam across river, Appleton, Wis.,” 1880-1889. Prints and Photographs Division, Library of Congress. Reproduction Number LC-D4-4783 DLC. </a:t>
            </a:r>
          </a:p>
        </p:txBody>
      </p:sp>
      <p:sp>
        <p:nvSpPr>
          <p:cNvPr id="8" name="Rectangle 7">
            <a:extLst>
              <a:ext uri="{FF2B5EF4-FFF2-40B4-BE49-F238E27FC236}">
                <a16:creationId xmlns:a16="http://schemas.microsoft.com/office/drawing/2014/main" id="{4596B2AA-E17F-4D03-BA21-A44D82170953}"/>
              </a:ext>
            </a:extLst>
          </p:cNvPr>
          <p:cNvSpPr/>
          <p:nvPr/>
        </p:nvSpPr>
        <p:spPr>
          <a:xfrm>
            <a:off x="5662613" y="5400524"/>
            <a:ext cx="6096000" cy="646331"/>
          </a:xfrm>
          <a:prstGeom prst="rect">
            <a:avLst/>
          </a:prstGeom>
        </p:spPr>
        <p:txBody>
          <a:bodyPr>
            <a:spAutoFit/>
          </a:bodyPr>
          <a:lstStyle/>
          <a:p>
            <a:r>
              <a:rPr lang="en-US" i="1" dirty="0"/>
              <a:t>The dam across Fox River in Appleton, Wisconsin, the site of the first hydroelectric power plant in the world (1882).</a:t>
            </a:r>
          </a:p>
        </p:txBody>
      </p:sp>
      <p:pic>
        <p:nvPicPr>
          <p:cNvPr id="3" name="Picture 2" descr="A picture containing outdoor, train, ground, photo&#10;&#10;Description generated with very high confidence">
            <a:extLst>
              <a:ext uri="{FF2B5EF4-FFF2-40B4-BE49-F238E27FC236}">
                <a16:creationId xmlns:a16="http://schemas.microsoft.com/office/drawing/2014/main" id="{EB91005D-C6DB-4801-8E4E-EFB164BD5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200" y="0"/>
            <a:ext cx="6527800" cy="5295900"/>
          </a:xfrm>
          <a:prstGeom prst="rect">
            <a:avLst/>
          </a:prstGeom>
        </p:spPr>
      </p:pic>
    </p:spTree>
    <p:extLst>
      <p:ext uri="{BB962C8B-B14F-4D97-AF65-F5344CB8AC3E}">
        <p14:creationId xmlns:p14="http://schemas.microsoft.com/office/powerpoint/2010/main" val="20161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69" y="439104"/>
            <a:ext cx="10541000" cy="876653"/>
          </a:xfrm>
        </p:spPr>
        <p:txBody>
          <a:bodyPr/>
          <a:lstStyle/>
          <a:p>
            <a:r>
              <a:rPr lang="en-US" dirty="0"/>
              <a:t>Hydropower Producing States, 2022</a:t>
            </a:r>
          </a:p>
        </p:txBody>
      </p:sp>
      <p:sp>
        <p:nvSpPr>
          <p:cNvPr id="5" name="Rectangle 4">
            <a:extLst>
              <a:ext uri="{FF2B5EF4-FFF2-40B4-BE49-F238E27FC236}">
                <a16:creationId xmlns:a16="http://schemas.microsoft.com/office/drawing/2014/main" id="{E9443D3B-84C6-4978-B73D-964A87906F94}"/>
              </a:ext>
            </a:extLst>
          </p:cNvPr>
          <p:cNvSpPr/>
          <p:nvPr/>
        </p:nvSpPr>
        <p:spPr>
          <a:xfrm>
            <a:off x="319790" y="1992291"/>
            <a:ext cx="4012367" cy="3508653"/>
          </a:xfrm>
          <a:prstGeom prst="rect">
            <a:avLst/>
          </a:prstGeom>
        </p:spPr>
        <p:txBody>
          <a:bodyPr wrap="square">
            <a:spAutoFit/>
          </a:bodyPr>
          <a:lstStyle/>
          <a:p>
            <a:r>
              <a:rPr lang="en-US" b="1" dirty="0">
                <a:solidFill>
                  <a:srgbClr val="333333"/>
                </a:solidFill>
                <a:latin typeface="Arial" panose="020B0604020202020204" pitchFamily="34" charset="0"/>
              </a:rPr>
              <a:t>The top five states and their percentage shares of U.S. total conventional hydroelectricity generation </a:t>
            </a:r>
            <a:r>
              <a:rPr lang="en-US" sz="1600" b="1" dirty="0">
                <a:solidFill>
                  <a:srgbClr val="333333"/>
                </a:solidFill>
                <a:latin typeface="Arial" panose="020B0604020202020204" pitchFamily="34" charset="0"/>
              </a:rPr>
              <a:t>(not generation capacity</a:t>
            </a:r>
            <a:r>
              <a:rPr lang="en-US" b="1" dirty="0">
                <a:solidFill>
                  <a:srgbClr val="333333"/>
                </a:solidFill>
                <a:latin typeface="Arial" panose="020B0604020202020204" pitchFamily="34" charset="0"/>
              </a:rPr>
              <a:t>) in 2022 were</a:t>
            </a:r>
          </a:p>
          <a:p>
            <a:endParaRPr lang="en-US" sz="1200" b="1" dirty="0">
              <a:solidFill>
                <a:srgbClr val="333333"/>
              </a:solidFill>
              <a:latin typeface="Arial" panose="020B0604020202020204" pitchFamily="34" charset="0"/>
            </a:endParaRPr>
          </a:p>
          <a:p>
            <a:pPr marL="342900" indent="-342900">
              <a:buFont typeface="+mj-lt"/>
              <a:buAutoNum type="arabicPeriod"/>
            </a:pPr>
            <a:r>
              <a:rPr lang="en-US" dirty="0">
                <a:solidFill>
                  <a:srgbClr val="333333"/>
                </a:solidFill>
                <a:latin typeface="Arial" panose="020B0604020202020204" pitchFamily="34" charset="0"/>
              </a:rPr>
              <a:t> Washington	27%</a:t>
            </a:r>
          </a:p>
          <a:p>
            <a:pPr marL="342900" indent="-342900">
              <a:buFont typeface="+mj-lt"/>
              <a:buAutoNum type="arabicPeriod"/>
            </a:pPr>
            <a:r>
              <a:rPr lang="en-US" dirty="0">
                <a:solidFill>
                  <a:srgbClr val="333333"/>
                </a:solidFill>
                <a:latin typeface="Arial" panose="020B0604020202020204" pitchFamily="34" charset="0"/>
              </a:rPr>
              <a:t> California	13%</a:t>
            </a:r>
          </a:p>
          <a:p>
            <a:pPr marL="342900" indent="-342900">
              <a:buFont typeface="+mj-lt"/>
              <a:buAutoNum type="arabicPeriod"/>
            </a:pPr>
            <a:r>
              <a:rPr lang="en-US" dirty="0">
                <a:solidFill>
                  <a:srgbClr val="333333"/>
                </a:solidFill>
                <a:latin typeface="Arial" panose="020B0604020202020204" pitchFamily="34" charset="0"/>
              </a:rPr>
              <a:t> Oregon		10%</a:t>
            </a:r>
          </a:p>
          <a:p>
            <a:pPr marL="342900" indent="-342900">
              <a:buFont typeface="+mj-lt"/>
              <a:buAutoNum type="arabicPeriod"/>
            </a:pPr>
            <a:r>
              <a:rPr lang="en-US" dirty="0">
                <a:solidFill>
                  <a:srgbClr val="333333"/>
                </a:solidFill>
                <a:latin typeface="Arial" panose="020B0604020202020204" pitchFamily="34" charset="0"/>
              </a:rPr>
              <a:t> New York	6%</a:t>
            </a:r>
          </a:p>
          <a:p>
            <a:pPr marL="342900" indent="-342900">
              <a:buFont typeface="+mj-lt"/>
              <a:buAutoNum type="arabicPeriod"/>
            </a:pPr>
            <a:r>
              <a:rPr lang="en-US" dirty="0">
                <a:solidFill>
                  <a:srgbClr val="333333"/>
                </a:solidFill>
                <a:latin typeface="Arial" panose="020B0604020202020204" pitchFamily="34" charset="0"/>
              </a:rPr>
              <a:t> Alabama	4%</a:t>
            </a:r>
          </a:p>
          <a:p>
            <a:pPr>
              <a:buFont typeface="Arial" panose="020B0604020202020204" pitchFamily="34" charset="0"/>
              <a:buChar char="•"/>
            </a:pPr>
            <a:endParaRPr lang="en-US" b="0" i="0" dirty="0">
              <a:solidFill>
                <a:srgbClr val="333333"/>
              </a:solidFill>
              <a:effectLst/>
              <a:latin typeface="Arial" panose="020B0604020202020204" pitchFamily="34" charset="0"/>
            </a:endParaRPr>
          </a:p>
          <a:p>
            <a:r>
              <a:rPr lang="en-US" sz="1200" dirty="0">
                <a:solidFill>
                  <a:srgbClr val="333333"/>
                </a:solidFill>
                <a:latin typeface="Arial" panose="020B0604020202020204" pitchFamily="34" charset="0"/>
              </a:rPr>
              <a:t>Source: </a:t>
            </a:r>
            <a:r>
              <a:rPr lang="en-US" sz="1200" dirty="0">
                <a:solidFill>
                  <a:srgbClr val="333333"/>
                </a:solidFill>
                <a:latin typeface="Arial" panose="020B0604020202020204" pitchFamily="34" charset="0"/>
                <a:hlinkClick r:id="rId3"/>
              </a:rPr>
              <a:t>EIA</a:t>
            </a:r>
            <a:endParaRPr lang="en-US" sz="1200" b="0" i="0" dirty="0">
              <a:solidFill>
                <a:srgbClr val="333333"/>
              </a:solidFill>
              <a:effectLst/>
              <a:latin typeface="Arial" panose="020B0604020202020204" pitchFamily="34" charset="0"/>
            </a:endParaRPr>
          </a:p>
        </p:txBody>
      </p:sp>
      <p:sp>
        <p:nvSpPr>
          <p:cNvPr id="10" name="Footer Placeholder 3">
            <a:extLst>
              <a:ext uri="{FF2B5EF4-FFF2-40B4-BE49-F238E27FC236}">
                <a16:creationId xmlns:a16="http://schemas.microsoft.com/office/drawing/2014/main" id="{F4B3D6BA-C482-4806-AC21-0A2DAAE1E33D}"/>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pic>
        <p:nvPicPr>
          <p:cNvPr id="6" name="Picture 5">
            <a:extLst>
              <a:ext uri="{FF2B5EF4-FFF2-40B4-BE49-F238E27FC236}">
                <a16:creationId xmlns:a16="http://schemas.microsoft.com/office/drawing/2014/main" id="{E6D029AC-97E9-F940-69AD-3EA605B6008B}"/>
              </a:ext>
            </a:extLst>
          </p:cNvPr>
          <p:cNvPicPr>
            <a:picLocks noChangeAspect="1"/>
          </p:cNvPicPr>
          <p:nvPr/>
        </p:nvPicPr>
        <p:blipFill>
          <a:blip r:embed="rId4"/>
          <a:stretch>
            <a:fillRect/>
          </a:stretch>
        </p:blipFill>
        <p:spPr>
          <a:xfrm>
            <a:off x="5108616" y="1510725"/>
            <a:ext cx="6451205" cy="4604065"/>
          </a:xfrm>
          <a:prstGeom prst="rect">
            <a:avLst/>
          </a:prstGeom>
        </p:spPr>
      </p:pic>
    </p:spTree>
    <p:extLst>
      <p:ext uri="{BB962C8B-B14F-4D97-AF65-F5344CB8AC3E}">
        <p14:creationId xmlns:p14="http://schemas.microsoft.com/office/powerpoint/2010/main" val="367957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49263" y="5956349"/>
            <a:ext cx="2469624" cy="107178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Data:  International Hydropower Association</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BB6246-0800-BEBF-7AAA-116012CA41F2}"/>
              </a:ext>
            </a:extLst>
          </p:cNvPr>
          <p:cNvPicPr>
            <a:picLocks noChangeAspect="1"/>
          </p:cNvPicPr>
          <p:nvPr/>
        </p:nvPicPr>
        <p:blipFill>
          <a:blip r:embed="rId3"/>
          <a:stretch>
            <a:fillRect/>
          </a:stretch>
        </p:blipFill>
        <p:spPr>
          <a:xfrm>
            <a:off x="1260089" y="-635"/>
            <a:ext cx="5652977" cy="6858000"/>
          </a:xfrm>
          <a:prstGeom prst="rect">
            <a:avLst/>
          </a:prstGeom>
        </p:spPr>
      </p:pic>
    </p:spTree>
    <p:extLst>
      <p:ext uri="{BB962C8B-B14F-4D97-AF65-F5344CB8AC3E}">
        <p14:creationId xmlns:p14="http://schemas.microsoft.com/office/powerpoint/2010/main" val="329784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device&#10;&#10;Description generated with high confidence">
            <a:extLst>
              <a:ext uri="{FF2B5EF4-FFF2-40B4-BE49-F238E27FC236}">
                <a16:creationId xmlns:a16="http://schemas.microsoft.com/office/drawing/2014/main" id="{98A66A2F-920D-4487-86C0-B3B7F6577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34" y="61737"/>
            <a:ext cx="9437426" cy="6267231"/>
          </a:xfrm>
          <a:prstGeom prst="rect">
            <a:avLst/>
          </a:prstGeom>
        </p:spPr>
      </p:pic>
      <p:sp>
        <p:nvSpPr>
          <p:cNvPr id="15" name="TextBox 14">
            <a:extLst>
              <a:ext uri="{FF2B5EF4-FFF2-40B4-BE49-F238E27FC236}">
                <a16:creationId xmlns:a16="http://schemas.microsoft.com/office/drawing/2014/main" id="{304F33FA-3B8F-440B-BB9A-09D69418A17C}"/>
              </a:ext>
            </a:extLst>
          </p:cNvPr>
          <p:cNvSpPr txBox="1"/>
          <p:nvPr/>
        </p:nvSpPr>
        <p:spPr>
          <a:xfrm>
            <a:off x="2942607" y="1966392"/>
            <a:ext cx="87830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DAM</a:t>
            </a:r>
          </a:p>
        </p:txBody>
      </p:sp>
      <p:sp>
        <p:nvSpPr>
          <p:cNvPr id="5" name="Footer Placeholder 3">
            <a:extLst>
              <a:ext uri="{FF2B5EF4-FFF2-40B4-BE49-F238E27FC236}">
                <a16:creationId xmlns:a16="http://schemas.microsoft.com/office/drawing/2014/main" id="{0987CB15-B2F5-41A7-92CF-EF4F1098608A}"/>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20997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ADEB3D-3013-46E4-8728-9AB750643DF3}"/>
              </a:ext>
            </a:extLst>
          </p:cNvPr>
          <p:cNvSpPr>
            <a:spLocks noGrp="1"/>
          </p:cNvSpPr>
          <p:nvPr>
            <p:ph type="title"/>
          </p:nvPr>
        </p:nvSpPr>
        <p:spPr>
          <a:xfrm>
            <a:off x="549442" y="413252"/>
            <a:ext cx="10541000" cy="876653"/>
          </a:xfrm>
        </p:spPr>
        <p:txBody>
          <a:bodyPr/>
          <a:lstStyle/>
          <a:p>
            <a:r>
              <a:rPr lang="en-US" dirty="0"/>
              <a:t>Turbine Generator</a:t>
            </a:r>
          </a:p>
        </p:txBody>
      </p:sp>
      <p:pic>
        <p:nvPicPr>
          <p:cNvPr id="3" name="Picture 2">
            <a:extLst>
              <a:ext uri="{FF2B5EF4-FFF2-40B4-BE49-F238E27FC236}">
                <a16:creationId xmlns:a16="http://schemas.microsoft.com/office/drawing/2014/main" id="{F993A599-5A30-4B45-9A59-F832AF97A321}"/>
              </a:ext>
            </a:extLst>
          </p:cNvPr>
          <p:cNvPicPr>
            <a:picLocks noChangeAspect="1"/>
          </p:cNvPicPr>
          <p:nvPr/>
        </p:nvPicPr>
        <p:blipFill rotWithShape="1">
          <a:blip r:embed="rId3"/>
          <a:srcRect l="49329" t="32825" r="25052" b="15405"/>
          <a:stretch/>
        </p:blipFill>
        <p:spPr>
          <a:xfrm>
            <a:off x="5510463" y="288758"/>
            <a:ext cx="5260824" cy="5979694"/>
          </a:xfrm>
          <a:prstGeom prst="rect">
            <a:avLst/>
          </a:prstGeom>
        </p:spPr>
      </p:pic>
      <p:sp>
        <p:nvSpPr>
          <p:cNvPr id="6" name="Footer Placeholder 3">
            <a:extLst>
              <a:ext uri="{FF2B5EF4-FFF2-40B4-BE49-F238E27FC236}">
                <a16:creationId xmlns:a16="http://schemas.microsoft.com/office/drawing/2014/main" id="{F94C07AC-00B6-4741-AD6C-AAC455167255}"/>
              </a:ext>
            </a:extLst>
          </p:cNvPr>
          <p:cNvSpPr>
            <a:spLocks noGrp="1"/>
          </p:cNvSpPr>
          <p:nvPr>
            <p:ph type="ftr" sz="quarter" idx="13"/>
          </p:nvPr>
        </p:nvSpPr>
        <p:spPr>
          <a:xfrm>
            <a:off x="1443034" y="6431138"/>
            <a:ext cx="2999146" cy="365125"/>
          </a:xfrm>
        </p:spPr>
        <p:txBody>
          <a:bodyPr/>
          <a:lstStyle/>
          <a:p>
            <a:r>
              <a:rPr lang="en-US" dirty="0"/>
              <a:t>Hydropower - 2025 ©The NEED Project  </a:t>
            </a:r>
          </a:p>
        </p:txBody>
      </p:sp>
    </p:spTree>
    <p:extLst>
      <p:ext uri="{BB962C8B-B14F-4D97-AF65-F5344CB8AC3E}">
        <p14:creationId xmlns:p14="http://schemas.microsoft.com/office/powerpoint/2010/main" val="1161182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2196</Words>
  <Application>Microsoft Office PowerPoint</Application>
  <PresentationFormat>Widescreen</PresentationFormat>
  <Paragraphs>126</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PGothic</vt:lpstr>
      <vt:lpstr>MS PGothic</vt:lpstr>
      <vt:lpstr>Arial</vt:lpstr>
      <vt:lpstr>Calibri</vt:lpstr>
      <vt:lpstr>Office Theme</vt:lpstr>
      <vt:lpstr>Exploring Hydropower</vt:lpstr>
      <vt:lpstr>PowerPoint Presentation</vt:lpstr>
      <vt:lpstr>Gravitational Energy</vt:lpstr>
      <vt:lpstr>Harnessing Water Power</vt:lpstr>
      <vt:lpstr>World’s First Hydropower Plant</vt:lpstr>
      <vt:lpstr>Hydropower Producing States, 2022</vt:lpstr>
      <vt:lpstr>PowerPoint Presentation</vt:lpstr>
      <vt:lpstr>PowerPoint Presentation</vt:lpstr>
      <vt:lpstr>Turbine Generator</vt:lpstr>
      <vt:lpstr>PowerPoint Presentation</vt:lpstr>
      <vt:lpstr>Advantages</vt:lpstr>
      <vt:lpstr>Power Plant Efficiency</vt:lpstr>
      <vt:lpstr>Coal vs. Hydro Kinetic Energy Conversion </vt:lpstr>
      <vt:lpstr>Possible Environmental Impacts</vt:lpstr>
      <vt:lpstr>Other Disadvantages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Hydropower</dc:title>
  <dc:creator>Kimberly Swan</dc:creator>
  <cp:lastModifiedBy>Kim Swan</cp:lastModifiedBy>
  <cp:revision>4</cp:revision>
  <dcterms:created xsi:type="dcterms:W3CDTF">2020-05-26T23:04:53Z</dcterms:created>
  <dcterms:modified xsi:type="dcterms:W3CDTF">2025-03-27T14:29:44Z</dcterms:modified>
</cp:coreProperties>
</file>