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68" r:id="rId14"/>
    <p:sldId id="269" r:id="rId15"/>
    <p:sldId id="270" r:id="rId16"/>
    <p:sldId id="271" r:id="rId17"/>
    <p:sldId id="274" r:id="rId18"/>
    <p:sldId id="460" r:id="rId19"/>
    <p:sldId id="275" r:id="rId20"/>
    <p:sldId id="459" r:id="rId21"/>
    <p:sldId id="458" r:id="rId22"/>
    <p:sldId id="272" r:id="rId23"/>
    <p:sldId id="27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699"/>
    <a:srgbClr val="009B67"/>
    <a:srgbClr val="FF0000"/>
    <a:srgbClr val="DFE7EC"/>
    <a:srgbClr val="D7E5ED"/>
    <a:srgbClr val="CFE0EA"/>
    <a:srgbClr val="177FA6"/>
    <a:srgbClr val="379EAA"/>
    <a:srgbClr val="62A3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78454" autoAdjust="0"/>
  </p:normalViewPr>
  <p:slideViewPr>
    <p:cSldViewPr snapToGrid="0">
      <p:cViewPr>
        <p:scale>
          <a:sx n="80" d="100"/>
          <a:sy n="80" d="100"/>
        </p:scale>
        <p:origin x="1014"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turr\Documents\Curriculum%20Development\Stats%20Update%20Files\Global%20Electricity%20Generation%20by%20Source%2020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turr\Documents\Curriculum%20Development\Stats%20Update%20Files\Global%20nuclear%20generation%201980-202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Global</a:t>
            </a:r>
            <a:r>
              <a:rPr lang="en-US" sz="1800" baseline="0"/>
              <a:t> Primary Energy Consumption by Source, 2022</a:t>
            </a:r>
            <a:endParaRPr lang="en-US"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773-4A12-90D8-9583C1AFD68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773-4A12-90D8-9583C1AFD68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773-4A12-90D8-9583C1AFD68D}"/>
              </c:ext>
            </c:extLst>
          </c:dPt>
          <c:dPt>
            <c:idx val="3"/>
            <c:bubble3D val="0"/>
            <c:explosion val="5"/>
            <c:spPr>
              <a:solidFill>
                <a:schemeClr val="accent4"/>
              </a:solidFill>
              <a:ln w="19050">
                <a:solidFill>
                  <a:schemeClr val="lt1"/>
                </a:solidFill>
              </a:ln>
              <a:effectLst/>
            </c:spPr>
            <c:extLst>
              <c:ext xmlns:c16="http://schemas.microsoft.com/office/drawing/2014/chart" uri="{C3380CC4-5D6E-409C-BE32-E72D297353CC}">
                <c16:uniqueId val="{00000007-5773-4A12-90D8-9583C1AFD68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773-4A12-90D8-9583C1AFD68D}"/>
              </c:ext>
            </c:extLst>
          </c:dPt>
          <c:dLbls>
            <c:dLbl>
              <c:idx val="0"/>
              <c:layout>
                <c:manualLayout>
                  <c:x val="-0.177320822748218"/>
                  <c:y val="7.8017887240959954E-2"/>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773-4A12-90D8-9583C1AFD68D}"/>
                </c:ext>
              </c:extLst>
            </c:dLbl>
            <c:dLbl>
              <c:idx val="1"/>
              <c:layout>
                <c:manualLayout>
                  <c:x val="-0.13162779054260201"/>
                  <c:y val="-0.1465048160481325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773-4A12-90D8-9583C1AFD68D}"/>
                </c:ext>
              </c:extLst>
            </c:dLbl>
            <c:dLbl>
              <c:idx val="3"/>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7-5773-4A12-90D8-9583C1AFD68D}"/>
                </c:ext>
              </c:extLst>
            </c:dLbl>
            <c:dLbl>
              <c:idx val="4"/>
              <c:layout>
                <c:manualLayout>
                  <c:x val="0.46914072718649907"/>
                  <c:y val="8.6123274092139226E-2"/>
                </c:manualLayout>
              </c:layout>
              <c:showLegendKey val="0"/>
              <c:showVal val="0"/>
              <c:showCatName val="1"/>
              <c:showSerName val="0"/>
              <c:showPercent val="1"/>
              <c:showBubbleSize val="0"/>
              <c:extLst>
                <c:ext xmlns:c15="http://schemas.microsoft.com/office/drawing/2012/chart" uri="{CE6537A1-D6FC-4f65-9D91-7224C49458BB}">
                  <c15:layout>
                    <c:manualLayout>
                      <c:w val="0.38846345588665121"/>
                      <c:h val="0.16218466742270443"/>
                    </c:manualLayout>
                  </c15:layout>
                </c:ext>
                <c:ext xmlns:c16="http://schemas.microsoft.com/office/drawing/2014/chart" uri="{C3380CC4-5D6E-409C-BE32-E72D297353CC}">
                  <c16:uniqueId val="{00000009-5773-4A12-90D8-9583C1AFD68D}"/>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Sheet1!$A$1:$A$5</c:f>
              <c:strCache>
                <c:ptCount val="5"/>
                <c:pt idx="0">
                  <c:v>Coal</c:v>
                </c:pt>
                <c:pt idx="1">
                  <c:v>Natural gas</c:v>
                </c:pt>
                <c:pt idx="2">
                  <c:v>Petroleum</c:v>
                </c:pt>
                <c:pt idx="3">
                  <c:v>Nuclear</c:v>
                </c:pt>
                <c:pt idx="4">
                  <c:v>Renewables and other</c:v>
                </c:pt>
              </c:strCache>
            </c:strRef>
          </c:cat>
          <c:val>
            <c:numRef>
              <c:f>Sheet1!$B$1:$B$5</c:f>
              <c:numCache>
                <c:formatCode>General</c:formatCode>
                <c:ptCount val="5"/>
                <c:pt idx="0">
                  <c:v>194.02099999999999</c:v>
                </c:pt>
                <c:pt idx="1">
                  <c:v>148.69</c:v>
                </c:pt>
                <c:pt idx="2">
                  <c:v>194.75899999999999</c:v>
                </c:pt>
                <c:pt idx="3">
                  <c:v>26.876999999999999</c:v>
                </c:pt>
                <c:pt idx="4">
                  <c:v>37.563000000000002</c:v>
                </c:pt>
              </c:numCache>
            </c:numRef>
          </c:val>
          <c:extLst>
            <c:ext xmlns:c16="http://schemas.microsoft.com/office/drawing/2014/chart" uri="{C3380CC4-5D6E-409C-BE32-E72D297353CC}">
              <c16:uniqueId val="{0000000A-5773-4A12-90D8-9583C1AFD68D}"/>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Global Electricity Generation by Source, 2022</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962417743417728"/>
          <c:y val="0.14471707168294806"/>
          <c:w val="0.74075183933913524"/>
          <c:h val="0.71282061920097117"/>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E4-4730-AD83-51F2EEE7E95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E4-4730-AD83-51F2EEE7E951}"/>
              </c:ext>
            </c:extLst>
          </c:dPt>
          <c:dPt>
            <c:idx val="2"/>
            <c:bubble3D val="0"/>
            <c:explosion val="5"/>
            <c:spPr>
              <a:solidFill>
                <a:schemeClr val="accent3"/>
              </a:solidFill>
              <a:ln w="19050">
                <a:solidFill>
                  <a:schemeClr val="lt1"/>
                </a:solidFill>
              </a:ln>
              <a:effectLst/>
            </c:spPr>
            <c:extLst>
              <c:ext xmlns:c16="http://schemas.microsoft.com/office/drawing/2014/chart" uri="{C3380CC4-5D6E-409C-BE32-E72D297353CC}">
                <c16:uniqueId val="{00000005-47E4-4730-AD83-51F2EEE7E95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7E4-4730-AD83-51F2EEE7E95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7E4-4730-AD83-51F2EEE7E95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7E4-4730-AD83-51F2EEE7E95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7E4-4730-AD83-51F2EEE7E95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47E4-4730-AD83-51F2EEE7E951}"/>
              </c:ext>
            </c:extLst>
          </c:dPt>
          <c:dLbls>
            <c:dLbl>
              <c:idx val="0"/>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47E4-4730-AD83-51F2EEE7E951}"/>
                </c:ext>
              </c:extLst>
            </c:dLbl>
            <c:dLbl>
              <c:idx val="1"/>
              <c:layout>
                <c:manualLayout>
                  <c:x val="0"/>
                  <c:y val="5.6794974150123641E-2"/>
                </c:manualLayout>
              </c:layout>
              <c:showLegendKey val="0"/>
              <c:showVal val="0"/>
              <c:showCatName val="1"/>
              <c:showSerName val="0"/>
              <c:showPercent val="1"/>
              <c:showBubbleSize val="0"/>
              <c:extLst>
                <c:ext xmlns:c15="http://schemas.microsoft.com/office/drawing/2012/chart" uri="{CE6537A1-D6FC-4f65-9D91-7224C49458BB}">
                  <c15:layout>
                    <c:manualLayout>
                      <c:w val="0.29444444444444445"/>
                      <c:h val="0.1602306352850815"/>
                    </c:manualLayout>
                  </c15:layout>
                </c:ext>
                <c:ext xmlns:c16="http://schemas.microsoft.com/office/drawing/2014/chart" uri="{C3380CC4-5D6E-409C-BE32-E72D297353CC}">
                  <c16:uniqueId val="{00000003-47E4-4730-AD83-51F2EEE7E951}"/>
                </c:ext>
              </c:extLst>
            </c:dLbl>
            <c:dLbl>
              <c:idx val="2"/>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5-47E4-4730-AD83-51F2EEE7E951}"/>
                </c:ext>
              </c:extLst>
            </c:dLbl>
            <c:dLbl>
              <c:idx val="3"/>
              <c:layout>
                <c:manualLayout>
                  <c:x val="-0.12777777777777777"/>
                  <c:y val="-6.1929067580457554E-2"/>
                </c:manualLayout>
              </c:layout>
              <c:numFmt formatCode="0.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5069444444444444"/>
                      <c:h val="0.11629827976473472"/>
                    </c:manualLayout>
                  </c15:layout>
                </c:ext>
                <c:ext xmlns:c16="http://schemas.microsoft.com/office/drawing/2014/chart" uri="{C3380CC4-5D6E-409C-BE32-E72D297353CC}">
                  <c16:uniqueId val="{00000007-47E4-4730-AD83-51F2EEE7E951}"/>
                </c:ext>
              </c:extLst>
            </c:dLbl>
            <c:dLbl>
              <c:idx val="4"/>
              <c:layout>
                <c:manualLayout>
                  <c:x val="0.11586302312700471"/>
                  <c:y val="-0.1991929949675717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7E4-4730-AD83-51F2EEE7E951}"/>
                </c:ext>
              </c:extLst>
            </c:dLbl>
            <c:dLbl>
              <c:idx val="5"/>
              <c:layout>
                <c:manualLayout>
                  <c:x val="8.4271387876636211E-2"/>
                  <c:y val="-1.3855623432038298E-3"/>
                </c:manualLayout>
              </c:layout>
              <c:numFmt formatCode="0.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0274426835435563"/>
                      <c:h val="0.14703967335563989"/>
                    </c:manualLayout>
                  </c15:layout>
                </c:ext>
                <c:ext xmlns:c16="http://schemas.microsoft.com/office/drawing/2014/chart" uri="{C3380CC4-5D6E-409C-BE32-E72D297353CC}">
                  <c16:uniqueId val="{0000000B-47E4-4730-AD83-51F2EEE7E951}"/>
                </c:ext>
              </c:extLst>
            </c:dLbl>
            <c:dLbl>
              <c:idx val="6"/>
              <c:layout>
                <c:manualLayout>
                  <c:x val="-0.41682753520399168"/>
                  <c:y val="4.8530563853231311E-2"/>
                </c:manualLayout>
              </c:layout>
              <c:numFmt formatCode="0.00%" sourceLinked="0"/>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46985589027432195"/>
                      <c:h val="0.10758871037672943"/>
                    </c:manualLayout>
                  </c15:layout>
                </c:ext>
                <c:ext xmlns:c16="http://schemas.microsoft.com/office/drawing/2014/chart" uri="{C3380CC4-5D6E-409C-BE32-E72D297353CC}">
                  <c16:uniqueId val="{0000000D-47E4-4730-AD83-51F2EEE7E951}"/>
                </c:ext>
              </c:extLst>
            </c:dLbl>
            <c:dLbl>
              <c:idx val="7"/>
              <c:layout>
                <c:manualLayout>
                  <c:x val="-6.3459433551130554E-2"/>
                  <c:y val="-4.1307100717337805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47E4-4730-AD83-51F2EEE7E951}"/>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'[Global Electricity Generation by Source 2022.xlsx]Sheet1'!$A$18:$A$25</c:f>
              <c:strCache>
                <c:ptCount val="8"/>
                <c:pt idx="0">
                  <c:v>Fossil fuels</c:v>
                </c:pt>
                <c:pt idx="1">
                  <c:v>Hydropower</c:v>
                </c:pt>
                <c:pt idx="2">
                  <c:v>Nuclear</c:v>
                </c:pt>
                <c:pt idx="3">
                  <c:v>Wind</c:v>
                </c:pt>
                <c:pt idx="4">
                  <c:v>Solar</c:v>
                </c:pt>
                <c:pt idx="5">
                  <c:v>Biomass and waste</c:v>
                </c:pt>
                <c:pt idx="6">
                  <c:v>Geothermal</c:v>
                </c:pt>
                <c:pt idx="7">
                  <c:v>Tide and Wave</c:v>
                </c:pt>
              </c:strCache>
            </c:strRef>
          </c:cat>
          <c:val>
            <c:numRef>
              <c:f>'[Global Electricity Generation by Source 2022.xlsx]Sheet1'!$B$18:$B$25</c:f>
              <c:numCache>
                <c:formatCode>General</c:formatCode>
                <c:ptCount val="8"/>
                <c:pt idx="0">
                  <c:v>17523</c:v>
                </c:pt>
                <c:pt idx="1">
                  <c:v>4308</c:v>
                </c:pt>
                <c:pt idx="2">
                  <c:v>2589</c:v>
                </c:pt>
                <c:pt idx="3">
                  <c:v>2094</c:v>
                </c:pt>
                <c:pt idx="4">
                  <c:v>1280</c:v>
                </c:pt>
                <c:pt idx="5">
                  <c:v>740</c:v>
                </c:pt>
                <c:pt idx="6">
                  <c:v>92</c:v>
                </c:pt>
                <c:pt idx="7">
                  <c:v>1</c:v>
                </c:pt>
              </c:numCache>
            </c:numRef>
          </c:val>
          <c:extLst>
            <c:ext xmlns:c16="http://schemas.microsoft.com/office/drawing/2014/chart" uri="{C3380CC4-5D6E-409C-BE32-E72D297353CC}">
              <c16:uniqueId val="{00000010-47E4-4730-AD83-51F2EEE7E951}"/>
            </c:ext>
          </c:extLst>
        </c:ser>
        <c:dLbls>
          <c:showLegendKey val="0"/>
          <c:showVal val="1"/>
          <c:showCatName val="0"/>
          <c:showSerName val="0"/>
          <c:showPercent val="0"/>
          <c:showBubbleSize val="0"/>
          <c:showLeaderLines val="1"/>
        </c:dLbls>
        <c:firstSliceAng val="153"/>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World Total Generation from Nuclear, 1980-2022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'INT-Export-06-21-2023_14-56-22'!$B$5:$B$47</c:f>
              <c:numCache>
                <c:formatCode>General</c:formatCode>
                <c:ptCount val="43"/>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numCache>
            </c:numRef>
          </c:xVal>
          <c:yVal>
            <c:numRef>
              <c:f>'INT-Export-06-21-2023_14-56-22'!$C$5:$C$47</c:f>
              <c:numCache>
                <c:formatCode>General</c:formatCode>
                <c:ptCount val="43"/>
                <c:pt idx="0">
                  <c:v>684.38021897039903</c:v>
                </c:pt>
                <c:pt idx="1">
                  <c:v>778.64189482982397</c:v>
                </c:pt>
                <c:pt idx="2">
                  <c:v>866.986699756588</c:v>
                </c:pt>
                <c:pt idx="3">
                  <c:v>982.49256103805999</c:v>
                </c:pt>
                <c:pt idx="4">
                  <c:v>1197.84611612309</c:v>
                </c:pt>
                <c:pt idx="5">
                  <c:v>1426.4751804610801</c:v>
                </c:pt>
                <c:pt idx="6">
                  <c:v>1518.76965876341</c:v>
                </c:pt>
                <c:pt idx="7">
                  <c:v>1655.3061407756099</c:v>
                </c:pt>
                <c:pt idx="8">
                  <c:v>1796.1016542684999</c:v>
                </c:pt>
                <c:pt idx="9">
                  <c:v>1844.5626434594999</c:v>
                </c:pt>
                <c:pt idx="10">
                  <c:v>1910.1200410096701</c:v>
                </c:pt>
                <c:pt idx="11">
                  <c:v>1997.9041689999999</c:v>
                </c:pt>
                <c:pt idx="12">
                  <c:v>2016.976568</c:v>
                </c:pt>
                <c:pt idx="13">
                  <c:v>2082.995441</c:v>
                </c:pt>
                <c:pt idx="14">
                  <c:v>2126.5505889999999</c:v>
                </c:pt>
                <c:pt idx="15">
                  <c:v>2211.4301580000001</c:v>
                </c:pt>
                <c:pt idx="16">
                  <c:v>2292.9869869600002</c:v>
                </c:pt>
                <c:pt idx="17">
                  <c:v>2272.7306736</c:v>
                </c:pt>
                <c:pt idx="18">
                  <c:v>2317.4670482000001</c:v>
                </c:pt>
                <c:pt idx="19">
                  <c:v>2394.2321468</c:v>
                </c:pt>
                <c:pt idx="20">
                  <c:v>2451.3962805199999</c:v>
                </c:pt>
                <c:pt idx="21">
                  <c:v>2518.2787124000001</c:v>
                </c:pt>
                <c:pt idx="22">
                  <c:v>2547.167007471</c:v>
                </c:pt>
                <c:pt idx="23">
                  <c:v>2519.2682696000002</c:v>
                </c:pt>
                <c:pt idx="24">
                  <c:v>2620.4405219999999</c:v>
                </c:pt>
                <c:pt idx="25">
                  <c:v>2626.5450729999998</c:v>
                </c:pt>
                <c:pt idx="26">
                  <c:v>2661.3128038</c:v>
                </c:pt>
                <c:pt idx="27">
                  <c:v>2609.6242711999998</c:v>
                </c:pt>
                <c:pt idx="28">
                  <c:v>2598.8695045999998</c:v>
                </c:pt>
                <c:pt idx="29">
                  <c:v>2561.7035888</c:v>
                </c:pt>
                <c:pt idx="30">
                  <c:v>2629.1038736599999</c:v>
                </c:pt>
                <c:pt idx="31">
                  <c:v>2518.0974627999999</c:v>
                </c:pt>
                <c:pt idx="32">
                  <c:v>2347.0947108</c:v>
                </c:pt>
                <c:pt idx="33">
                  <c:v>2364.2961249999998</c:v>
                </c:pt>
                <c:pt idx="34">
                  <c:v>2419.5967300000002</c:v>
                </c:pt>
                <c:pt idx="35">
                  <c:v>2448.1674216000001</c:v>
                </c:pt>
                <c:pt idx="36">
                  <c:v>2488.9862588000001</c:v>
                </c:pt>
                <c:pt idx="37">
                  <c:v>2517.0924138</c:v>
                </c:pt>
                <c:pt idx="38">
                  <c:v>2570.0849441</c:v>
                </c:pt>
                <c:pt idx="39">
                  <c:v>2668.7644565999999</c:v>
                </c:pt>
                <c:pt idx="40">
                  <c:v>2595.7651862299999</c:v>
                </c:pt>
                <c:pt idx="41">
                  <c:v>2698.3362270799998</c:v>
                </c:pt>
                <c:pt idx="42">
                  <c:v>2588.8602729999998</c:v>
                </c:pt>
              </c:numCache>
            </c:numRef>
          </c:yVal>
          <c:smooth val="0"/>
          <c:extLst>
            <c:ext xmlns:c16="http://schemas.microsoft.com/office/drawing/2014/chart" uri="{C3380CC4-5D6E-409C-BE32-E72D297353CC}">
              <c16:uniqueId val="{00000000-8C7A-41D7-ADAE-138F20068379}"/>
            </c:ext>
          </c:extLst>
        </c:ser>
        <c:dLbls>
          <c:showLegendKey val="0"/>
          <c:showVal val="0"/>
          <c:showCatName val="0"/>
          <c:showSerName val="0"/>
          <c:showPercent val="0"/>
          <c:showBubbleSize val="0"/>
        </c:dLbls>
        <c:axId val="637692648"/>
        <c:axId val="637693008"/>
      </c:scatterChart>
      <c:valAx>
        <c:axId val="6376926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693008"/>
        <c:crosses val="autoZero"/>
        <c:crossBetween val="midCat"/>
      </c:valAx>
      <c:valAx>
        <c:axId val="637693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billion kWh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69264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3">
        <a:lumMod val="20000"/>
        <a:lumOff val="80000"/>
        <a:alpha val="50000"/>
      </a:schemeClr>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789009678196877E-2"/>
          <c:y val="9.0663926508684101E-2"/>
          <c:w val="0.8504219806436063"/>
          <c:h val="0.83074244362997218"/>
        </c:manualLayout>
      </c:layout>
      <c:ofPieChart>
        <c:ofPieType val="bar"/>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2C8-4072-9BB3-89B6CFC680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2C8-4072-9BB3-89B6CFC6808A}"/>
              </c:ext>
            </c:extLst>
          </c:dPt>
          <c:dPt>
            <c:idx val="2"/>
            <c:bubble3D val="0"/>
            <c:explosion val="3"/>
            <c:spPr>
              <a:solidFill>
                <a:schemeClr val="accent3"/>
              </a:solidFill>
              <a:ln w="19050">
                <a:solidFill>
                  <a:schemeClr val="lt1"/>
                </a:solidFill>
              </a:ln>
              <a:effectLst/>
            </c:spPr>
            <c:extLst>
              <c:ext xmlns:c16="http://schemas.microsoft.com/office/drawing/2014/chart" uri="{C3380CC4-5D6E-409C-BE32-E72D297353CC}">
                <c16:uniqueId val="{00000005-82C8-4072-9BB3-89B6CFC6808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2C8-4072-9BB3-89B6CFC6808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2C8-4072-9BB3-89B6CFC6808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2C8-4072-9BB3-89B6CFC6808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2C8-4072-9BB3-89B6CFC6808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82C8-4072-9BB3-89B6CFC6808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82C8-4072-9BB3-89B6CFC6808A}"/>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82C8-4072-9BB3-89B6CFC6808A}"/>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82C8-4072-9BB3-89B6CFC6808A}"/>
              </c:ext>
            </c:extLst>
          </c:dPt>
          <c:dLbls>
            <c:dLbl>
              <c:idx val="0"/>
              <c:numFmt formatCode="0.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lumMod val="95000"/>
                        </a:schemeClr>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82C8-4072-9BB3-89B6CFC6808A}"/>
                </c:ext>
              </c:extLst>
            </c:dLbl>
            <c:dLbl>
              <c:idx val="1"/>
              <c:numFmt formatCode="0.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lumMod val="95000"/>
                        </a:schemeClr>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3-82C8-4072-9BB3-89B6CFC6808A}"/>
                </c:ext>
              </c:extLst>
            </c:dLbl>
            <c:dLbl>
              <c:idx val="2"/>
              <c:numFmt formatCode="0.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FF00"/>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5-82C8-4072-9BB3-89B6CFC6808A}"/>
                </c:ext>
              </c:extLst>
            </c:dLbl>
            <c:dLbl>
              <c:idx val="8"/>
              <c:layout>
                <c:manualLayout>
                  <c:x val="-3.351566087429252E-3"/>
                  <c:y val="-3.419917383413124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82C8-4072-9BB3-89B6CFC6808A}"/>
                </c:ext>
              </c:extLst>
            </c:dLbl>
            <c:dLbl>
              <c:idx val="9"/>
              <c:layout>
                <c:manualLayout>
                  <c:x val="0"/>
                  <c:y val="2.011716107890077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82C8-4072-9BB3-89B6CFC6808A}"/>
                </c:ext>
              </c:extLst>
            </c:dLbl>
            <c:dLbl>
              <c:idx val="10"/>
              <c:tx>
                <c:rich>
                  <a:bodyPr/>
                  <a:lstStyle/>
                  <a:p>
                    <a:r>
                      <a:rPr lang="en-US">
                        <a:solidFill>
                          <a:schemeClr val="bg1"/>
                        </a:solidFill>
                      </a:rPr>
                      <a:t>Renewables</a:t>
                    </a:r>
                    <a:r>
                      <a:rPr lang="en-US" baseline="0">
                        <a:solidFill>
                          <a:schemeClr val="bg1"/>
                        </a:solidFill>
                      </a:rPr>
                      <a:t>
</a:t>
                    </a:r>
                    <a:fld id="{44E5CCAF-B72A-452B-9558-DA6047939638}" type="PERCENTAGE">
                      <a:rPr lang="en-US" baseline="0">
                        <a:solidFill>
                          <a:schemeClr val="bg1"/>
                        </a:solidFill>
                      </a:rPr>
                      <a:pPr/>
                      <a:t>[PERCENTAGE]</a:t>
                    </a:fld>
                    <a:endParaRPr lang="en-US" baseline="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82C8-4072-9BB3-89B6CFC6808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65000"/>
                        <a:lumOff val="3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Sheet1!$A$2:$A$11</c:f>
              <c:strCache>
                <c:ptCount val="10"/>
                <c:pt idx="0">
                  <c:v>Coal</c:v>
                </c:pt>
                <c:pt idx="1">
                  <c:v>Natural Gas</c:v>
                </c:pt>
                <c:pt idx="2">
                  <c:v>Nuclear</c:v>
                </c:pt>
                <c:pt idx="3">
                  <c:v>Petroleum</c:v>
                </c:pt>
                <c:pt idx="4">
                  <c:v>Other Gases (fossil fuels)</c:v>
                </c:pt>
                <c:pt idx="5">
                  <c:v>Hydroelectric</c:v>
                </c:pt>
                <c:pt idx="6">
                  <c:v>Biomass</c:v>
                </c:pt>
                <c:pt idx="7">
                  <c:v>Wind</c:v>
                </c:pt>
                <c:pt idx="8">
                  <c:v>Geothermal</c:v>
                </c:pt>
                <c:pt idx="9">
                  <c:v>Solar</c:v>
                </c:pt>
              </c:strCache>
            </c:strRef>
          </c:cat>
          <c:val>
            <c:numRef>
              <c:f>Sheet1!$B$2:$B$11</c:f>
              <c:numCache>
                <c:formatCode>General</c:formatCode>
                <c:ptCount val="10"/>
                <c:pt idx="0">
                  <c:v>828.99300000000005</c:v>
                </c:pt>
                <c:pt idx="1">
                  <c:v>1689.4649999999999</c:v>
                </c:pt>
                <c:pt idx="2">
                  <c:v>771.53700000000003</c:v>
                </c:pt>
                <c:pt idx="3">
                  <c:v>23.382999999999999</c:v>
                </c:pt>
                <c:pt idx="4">
                  <c:v>11.884</c:v>
                </c:pt>
                <c:pt idx="5">
                  <c:v>255.965</c:v>
                </c:pt>
                <c:pt idx="6">
                  <c:v>53.457999999999998</c:v>
                </c:pt>
                <c:pt idx="7">
                  <c:v>434.81200000000001</c:v>
                </c:pt>
                <c:pt idx="8">
                  <c:v>17.001999999999999</c:v>
                </c:pt>
                <c:pt idx="9">
                  <c:v>145.59800000000001</c:v>
                </c:pt>
              </c:numCache>
            </c:numRef>
          </c:val>
          <c:extLst>
            <c:ext xmlns:c16="http://schemas.microsoft.com/office/drawing/2014/chart" uri="{C3380CC4-5D6E-409C-BE32-E72D297353CC}">
              <c16:uniqueId val="{00000016-82C8-4072-9BB3-89B6CFC6808A}"/>
            </c:ext>
          </c:extLst>
        </c:ser>
        <c:dLbls>
          <c:showLegendKey val="0"/>
          <c:showVal val="1"/>
          <c:showCatName val="0"/>
          <c:showSerName val="0"/>
          <c:showPercent val="0"/>
          <c:showBubbleSize val="0"/>
          <c:showLeaderLines val="1"/>
        </c:dLbls>
        <c:gapWidth val="100"/>
        <c:splitType val="cust"/>
        <c:custSplit>
          <c:secondPiePt val="5"/>
          <c:secondPiePt val="6"/>
          <c:secondPiePt val="7"/>
          <c:secondPiePt val="8"/>
          <c:secondPiePt val="9"/>
        </c:custSplit>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Sheet1!$C$2</c:f>
              <c:strCache>
                <c:ptCount val="1"/>
                <c:pt idx="0">
                  <c:v>Nuclear</c:v>
                </c:pt>
              </c:strCache>
            </c:strRef>
          </c:tx>
          <c:spPr>
            <a:solidFill>
              <a:schemeClr val="accent2"/>
            </a:solidFill>
            <a:ln>
              <a:noFill/>
            </a:ln>
            <a:effectLst/>
          </c:spPr>
          <c:invertIfNegative val="0"/>
          <c:cat>
            <c:strRef>
              <c:f>Sheet1!$A$4:$A$13</c:f>
              <c:strCache>
                <c:ptCount val="10"/>
                <c:pt idx="0">
                  <c:v>New Hampshire</c:v>
                </c:pt>
                <c:pt idx="1">
                  <c:v>Illinois</c:v>
                </c:pt>
                <c:pt idx="2">
                  <c:v>South Carolina</c:v>
                </c:pt>
                <c:pt idx="3">
                  <c:v>Tennessee</c:v>
                </c:pt>
                <c:pt idx="4">
                  <c:v>New Jersey</c:v>
                </c:pt>
                <c:pt idx="5">
                  <c:v>Maryland</c:v>
                </c:pt>
                <c:pt idx="6">
                  <c:v>Connecticut</c:v>
                </c:pt>
                <c:pt idx="7">
                  <c:v>North Carolina</c:v>
                </c:pt>
                <c:pt idx="8">
                  <c:v>Alabama</c:v>
                </c:pt>
                <c:pt idx="9">
                  <c:v>Virginia</c:v>
                </c:pt>
              </c:strCache>
            </c:strRef>
          </c:cat>
          <c:val>
            <c:numRef>
              <c:f>Sheet1!$C$4:$C$13</c:f>
              <c:numCache>
                <c:formatCode>General</c:formatCode>
                <c:ptCount val="10"/>
                <c:pt idx="0">
                  <c:v>9535</c:v>
                </c:pt>
                <c:pt idx="1">
                  <c:v>97559</c:v>
                </c:pt>
                <c:pt idx="2">
                  <c:v>55622</c:v>
                </c:pt>
                <c:pt idx="3">
                  <c:v>37937</c:v>
                </c:pt>
                <c:pt idx="4">
                  <c:v>28335</c:v>
                </c:pt>
                <c:pt idx="5">
                  <c:v>15027</c:v>
                </c:pt>
                <c:pt idx="6">
                  <c:v>13669</c:v>
                </c:pt>
                <c:pt idx="7">
                  <c:v>42336</c:v>
                </c:pt>
                <c:pt idx="8">
                  <c:v>45579</c:v>
                </c:pt>
                <c:pt idx="9">
                  <c:v>29663</c:v>
                </c:pt>
              </c:numCache>
            </c:numRef>
          </c:val>
          <c:extLst>
            <c:ext xmlns:c16="http://schemas.microsoft.com/office/drawing/2014/chart" uri="{C3380CC4-5D6E-409C-BE32-E72D297353CC}">
              <c16:uniqueId val="{00000000-30DE-4D42-B9E5-1D90129A4282}"/>
            </c:ext>
          </c:extLst>
        </c:ser>
        <c:ser>
          <c:idx val="3"/>
          <c:order val="3"/>
          <c:tx>
            <c:strRef>
              <c:f>Sheet1!$E$2</c:f>
              <c:strCache>
                <c:ptCount val="1"/>
                <c:pt idx="0">
                  <c:v>All Other Sources</c:v>
                </c:pt>
              </c:strCache>
            </c:strRef>
          </c:tx>
          <c:spPr>
            <a:solidFill>
              <a:schemeClr val="accent4"/>
            </a:solidFill>
            <a:ln>
              <a:noFill/>
            </a:ln>
            <a:effectLst/>
          </c:spPr>
          <c:invertIfNegative val="0"/>
          <c:cat>
            <c:strRef>
              <c:f>Sheet1!$A$4:$A$13</c:f>
              <c:strCache>
                <c:ptCount val="10"/>
                <c:pt idx="0">
                  <c:v>New Hampshire</c:v>
                </c:pt>
                <c:pt idx="1">
                  <c:v>Illinois</c:v>
                </c:pt>
                <c:pt idx="2">
                  <c:v>South Carolina</c:v>
                </c:pt>
                <c:pt idx="3">
                  <c:v>Tennessee</c:v>
                </c:pt>
                <c:pt idx="4">
                  <c:v>New Jersey</c:v>
                </c:pt>
                <c:pt idx="5">
                  <c:v>Maryland</c:v>
                </c:pt>
                <c:pt idx="6">
                  <c:v>Connecticut</c:v>
                </c:pt>
                <c:pt idx="7">
                  <c:v>North Carolina</c:v>
                </c:pt>
                <c:pt idx="8">
                  <c:v>Alabama</c:v>
                </c:pt>
                <c:pt idx="9">
                  <c:v>Virginia</c:v>
                </c:pt>
              </c:strCache>
            </c:strRef>
          </c:cat>
          <c:val>
            <c:numRef>
              <c:f>Sheet1!$E$4:$E$13</c:f>
              <c:numCache>
                <c:formatCode>#,##0</c:formatCode>
                <c:ptCount val="10"/>
                <c:pt idx="0">
                  <c:v>6923</c:v>
                </c:pt>
                <c:pt idx="1">
                  <c:v>80265</c:v>
                </c:pt>
                <c:pt idx="2">
                  <c:v>46174</c:v>
                </c:pt>
                <c:pt idx="3">
                  <c:v>41442</c:v>
                </c:pt>
                <c:pt idx="4">
                  <c:v>35936</c:v>
                </c:pt>
                <c:pt idx="5">
                  <c:v>21077</c:v>
                </c:pt>
                <c:pt idx="6">
                  <c:v>26272</c:v>
                </c:pt>
                <c:pt idx="7">
                  <c:v>86360</c:v>
                </c:pt>
                <c:pt idx="8">
                  <c:v>94795</c:v>
                </c:pt>
                <c:pt idx="9">
                  <c:v>62184</c:v>
                </c:pt>
              </c:numCache>
            </c:numRef>
          </c:val>
          <c:extLst>
            <c:ext xmlns:c16="http://schemas.microsoft.com/office/drawing/2014/chart" uri="{C3380CC4-5D6E-409C-BE32-E72D297353CC}">
              <c16:uniqueId val="{00000001-30DE-4D42-B9E5-1D90129A4282}"/>
            </c:ext>
          </c:extLst>
        </c:ser>
        <c:dLbls>
          <c:showLegendKey val="0"/>
          <c:showVal val="0"/>
          <c:showCatName val="0"/>
          <c:showSerName val="0"/>
          <c:showPercent val="0"/>
          <c:showBubbleSize val="0"/>
        </c:dLbls>
        <c:gapWidth val="150"/>
        <c:overlap val="100"/>
        <c:axId val="642483560"/>
        <c:axId val="645405632"/>
        <c:extLst>
          <c:ext xmlns:c15="http://schemas.microsoft.com/office/drawing/2012/chart" uri="{02D57815-91ED-43cb-92C2-25804820EDAC}">
            <c15:filteredBarSeries>
              <c15:ser>
                <c:idx val="0"/>
                <c:order val="0"/>
                <c:tx>
                  <c:strRef>
                    <c:extLst>
                      <c:ext uri="{02D57815-91ED-43cb-92C2-25804820EDAC}">
                        <c15:formulaRef>
                          <c15:sqref>Sheet1!$B$2</c15:sqref>
                        </c15:formulaRef>
                      </c:ext>
                    </c:extLst>
                    <c:strCache>
                      <c:ptCount val="1"/>
                      <c:pt idx="0">
                        <c:v>Total Generation</c:v>
                      </c:pt>
                    </c:strCache>
                  </c:strRef>
                </c:tx>
                <c:spPr>
                  <a:solidFill>
                    <a:schemeClr val="accent1"/>
                  </a:solidFill>
                  <a:ln>
                    <a:noFill/>
                  </a:ln>
                  <a:effectLst/>
                </c:spPr>
                <c:invertIfNegative val="0"/>
                <c:cat>
                  <c:strRef>
                    <c:extLst>
                      <c:ext uri="{02D57815-91ED-43cb-92C2-25804820EDAC}">
                        <c15:formulaRef>
                          <c15:sqref>Sheet1!$A$4:$A$13</c15:sqref>
                        </c15:formulaRef>
                      </c:ext>
                    </c:extLst>
                    <c:strCache>
                      <c:ptCount val="10"/>
                      <c:pt idx="0">
                        <c:v>New Hampshire</c:v>
                      </c:pt>
                      <c:pt idx="1">
                        <c:v>Illinois</c:v>
                      </c:pt>
                      <c:pt idx="2">
                        <c:v>South Carolina</c:v>
                      </c:pt>
                      <c:pt idx="3">
                        <c:v>Tennessee</c:v>
                      </c:pt>
                      <c:pt idx="4">
                        <c:v>New Jersey</c:v>
                      </c:pt>
                      <c:pt idx="5">
                        <c:v>Maryland</c:v>
                      </c:pt>
                      <c:pt idx="6">
                        <c:v>Connecticut</c:v>
                      </c:pt>
                      <c:pt idx="7">
                        <c:v>North Carolina</c:v>
                      </c:pt>
                      <c:pt idx="8">
                        <c:v>Alabama</c:v>
                      </c:pt>
                      <c:pt idx="9">
                        <c:v>Virginia</c:v>
                      </c:pt>
                    </c:strCache>
                  </c:strRef>
                </c:cat>
                <c:val>
                  <c:numRef>
                    <c:extLst>
                      <c:ext uri="{02D57815-91ED-43cb-92C2-25804820EDAC}">
                        <c15:formulaRef>
                          <c15:sqref>Sheet1!$B$4:$B$13</c15:sqref>
                        </c15:formulaRef>
                      </c:ext>
                    </c:extLst>
                    <c:numCache>
                      <c:formatCode>General</c:formatCode>
                      <c:ptCount val="10"/>
                      <c:pt idx="0">
                        <c:v>16458</c:v>
                      </c:pt>
                      <c:pt idx="1">
                        <c:v>177824</c:v>
                      </c:pt>
                      <c:pt idx="2">
                        <c:v>101796</c:v>
                      </c:pt>
                      <c:pt idx="3">
                        <c:v>79379</c:v>
                      </c:pt>
                      <c:pt idx="4">
                        <c:v>64271</c:v>
                      </c:pt>
                      <c:pt idx="5">
                        <c:v>36104</c:v>
                      </c:pt>
                      <c:pt idx="6">
                        <c:v>39941</c:v>
                      </c:pt>
                      <c:pt idx="7">
                        <c:v>128696</c:v>
                      </c:pt>
                      <c:pt idx="8">
                        <c:v>140374</c:v>
                      </c:pt>
                      <c:pt idx="9">
                        <c:v>91847</c:v>
                      </c:pt>
                    </c:numCache>
                  </c:numRef>
                </c:val>
                <c:extLst>
                  <c:ext xmlns:c16="http://schemas.microsoft.com/office/drawing/2014/chart" uri="{C3380CC4-5D6E-409C-BE32-E72D297353CC}">
                    <c16:uniqueId val="{00000002-30DE-4D42-B9E5-1D90129A4282}"/>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Sheet1!$D$2</c15:sqref>
                        </c15:formulaRef>
                      </c:ext>
                    </c:extLst>
                    <c:strCache>
                      <c:ptCount val="1"/>
                      <c:pt idx="0">
                        <c:v>% from nuclear</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Sheet1!$A$4:$A$13</c15:sqref>
                        </c15:formulaRef>
                      </c:ext>
                    </c:extLst>
                    <c:strCache>
                      <c:ptCount val="10"/>
                      <c:pt idx="0">
                        <c:v>New Hampshire</c:v>
                      </c:pt>
                      <c:pt idx="1">
                        <c:v>Illinois</c:v>
                      </c:pt>
                      <c:pt idx="2">
                        <c:v>South Carolina</c:v>
                      </c:pt>
                      <c:pt idx="3">
                        <c:v>Tennessee</c:v>
                      </c:pt>
                      <c:pt idx="4">
                        <c:v>New Jersey</c:v>
                      </c:pt>
                      <c:pt idx="5">
                        <c:v>Maryland</c:v>
                      </c:pt>
                      <c:pt idx="6">
                        <c:v>Connecticut</c:v>
                      </c:pt>
                      <c:pt idx="7">
                        <c:v>North Carolina</c:v>
                      </c:pt>
                      <c:pt idx="8">
                        <c:v>Alabama</c:v>
                      </c:pt>
                      <c:pt idx="9">
                        <c:v>Virginia</c:v>
                      </c:pt>
                    </c:strCache>
                  </c:strRef>
                </c:cat>
                <c:val>
                  <c:numRef>
                    <c:extLst xmlns:c15="http://schemas.microsoft.com/office/drawing/2012/chart">
                      <c:ext xmlns:c15="http://schemas.microsoft.com/office/drawing/2012/chart" uri="{02D57815-91ED-43cb-92C2-25804820EDAC}">
                        <c15:formulaRef>
                          <c15:sqref>Sheet1!$D$4:$D$13</c15:sqref>
                        </c15:formulaRef>
                      </c:ext>
                    </c:extLst>
                    <c:numCache>
                      <c:formatCode>0.00%</c:formatCode>
                      <c:ptCount val="10"/>
                      <c:pt idx="0">
                        <c:v>0.5793535058937902</c:v>
                      </c:pt>
                      <c:pt idx="1">
                        <c:v>0.54862673204966705</c:v>
                      </c:pt>
                      <c:pt idx="2">
                        <c:v>0.54640653856733079</c:v>
                      </c:pt>
                      <c:pt idx="3">
                        <c:v>0.47792237241587826</c:v>
                      </c:pt>
                      <c:pt idx="4">
                        <c:v>0.44086757635636603</c:v>
                      </c:pt>
                      <c:pt idx="5">
                        <c:v>0.41621426988699312</c:v>
                      </c:pt>
                      <c:pt idx="6">
                        <c:v>0.34222978893868455</c:v>
                      </c:pt>
                      <c:pt idx="7">
                        <c:v>0.32896127307764034</c:v>
                      </c:pt>
                      <c:pt idx="8">
                        <c:v>0.32469688118882412</c:v>
                      </c:pt>
                      <c:pt idx="9">
                        <c:v>0.32296101124696508</c:v>
                      </c:pt>
                    </c:numCache>
                  </c:numRef>
                </c:val>
                <c:extLst xmlns:c15="http://schemas.microsoft.com/office/drawing/2012/chart">
                  <c:ext xmlns:c16="http://schemas.microsoft.com/office/drawing/2014/chart" uri="{C3380CC4-5D6E-409C-BE32-E72D297353CC}">
                    <c16:uniqueId val="{00000003-30DE-4D42-B9E5-1D90129A4282}"/>
                  </c:ext>
                </c:extLst>
              </c15:ser>
            </c15:filteredBarSeries>
          </c:ext>
        </c:extLst>
      </c:barChart>
      <c:catAx>
        <c:axId val="642483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5405632"/>
        <c:crosses val="autoZero"/>
        <c:auto val="1"/>
        <c:lblAlgn val="ctr"/>
        <c:lblOffset val="100"/>
        <c:noMultiLvlLbl val="0"/>
      </c:catAx>
      <c:valAx>
        <c:axId val="6454056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Thousand Megawatt-hours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2483560"/>
        <c:crosses val="autoZero"/>
        <c:crossBetween val="between"/>
      </c:valAx>
      <c:spPr>
        <a:noFill/>
        <a:ln>
          <a:noFill/>
        </a:ln>
        <a:effectLst/>
      </c:spPr>
    </c:plotArea>
    <c:legend>
      <c:legendPos val="b"/>
      <c:layout>
        <c:manualLayout>
          <c:xMode val="edge"/>
          <c:yMode val="edge"/>
          <c:x val="0.55462447320267938"/>
          <c:y val="0.36970995839713217"/>
          <c:w val="0.28114425759871498"/>
          <c:h val="6.0134059608797807E-2"/>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2">
        <a:lumMod val="20000"/>
        <a:lumOff val="80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image" Target="../media/image33.jpg"/></Relationships>
</file>

<file path=ppt/diagrams/_rels/drawing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image" Target="../media/image33.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F3D81F-40BB-4392-AB74-B80043EA7BB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E1119F9A-99F4-4285-BC9D-5FF55C0663A4}">
      <dgm:prSet phldrT="[Text]"/>
      <dgm:spPr/>
      <dgm:t>
        <a:bodyPr/>
        <a:lstStyle/>
        <a:p>
          <a:r>
            <a:rPr lang="en-US" dirty="0"/>
            <a:t>Small nuclei combined to form one large nucleus</a:t>
          </a:r>
        </a:p>
      </dgm:t>
    </dgm:pt>
    <dgm:pt modelId="{A09179B2-21A8-4153-8723-0105468139F2}" type="parTrans" cxnId="{25A62454-2AB2-4A79-BA5E-6F7E11AF9B76}">
      <dgm:prSet/>
      <dgm:spPr/>
      <dgm:t>
        <a:bodyPr/>
        <a:lstStyle/>
        <a:p>
          <a:endParaRPr lang="en-US"/>
        </a:p>
      </dgm:t>
    </dgm:pt>
    <dgm:pt modelId="{1BD1F6E9-11A7-47C8-8668-C2E9D6662528}" type="sibTrans" cxnId="{25A62454-2AB2-4A79-BA5E-6F7E11AF9B76}">
      <dgm:prSet/>
      <dgm:spPr/>
      <dgm:t>
        <a:bodyPr/>
        <a:lstStyle/>
        <a:p>
          <a:endParaRPr lang="en-US"/>
        </a:p>
      </dgm:t>
    </dgm:pt>
    <dgm:pt modelId="{285BB4DD-F7F5-4DD1-BA93-AE9205D89DAA}">
      <dgm:prSet phldrT="[Text]"/>
      <dgm:spPr/>
      <dgm:t>
        <a:bodyPr/>
        <a:lstStyle/>
        <a:p>
          <a:r>
            <a:rPr lang="en-US" dirty="0"/>
            <a:t>Requires immense amounts of energy to start and sustain</a:t>
          </a:r>
        </a:p>
      </dgm:t>
    </dgm:pt>
    <dgm:pt modelId="{A3B52078-E9BC-40F3-894C-14E2CC826823}" type="parTrans" cxnId="{87D765C3-707F-44DF-8144-710DC6E9C887}">
      <dgm:prSet/>
      <dgm:spPr/>
      <dgm:t>
        <a:bodyPr/>
        <a:lstStyle/>
        <a:p>
          <a:endParaRPr lang="en-US"/>
        </a:p>
      </dgm:t>
    </dgm:pt>
    <dgm:pt modelId="{5259A552-BE32-4CAD-B058-7C19A0D86DF2}" type="sibTrans" cxnId="{87D765C3-707F-44DF-8144-710DC6E9C887}">
      <dgm:prSet/>
      <dgm:spPr/>
      <dgm:t>
        <a:bodyPr/>
        <a:lstStyle/>
        <a:p>
          <a:endParaRPr lang="en-US"/>
        </a:p>
      </dgm:t>
    </dgm:pt>
    <dgm:pt modelId="{F3008C36-7348-4BCB-B723-04B28E8DCAC7}">
      <dgm:prSet phldrT="[Text]"/>
      <dgm:spPr/>
      <dgm:t>
        <a:bodyPr/>
        <a:lstStyle/>
        <a:p>
          <a:r>
            <a:rPr lang="en-US" dirty="0"/>
            <a:t>Process in the core of stars</a:t>
          </a:r>
        </a:p>
      </dgm:t>
    </dgm:pt>
    <dgm:pt modelId="{5BF7F965-C2D0-4B63-B914-F8B60D811CDB}" type="parTrans" cxnId="{EDABFBCD-7293-4816-BA32-6327F1687392}">
      <dgm:prSet/>
      <dgm:spPr/>
      <dgm:t>
        <a:bodyPr/>
        <a:lstStyle/>
        <a:p>
          <a:endParaRPr lang="en-US"/>
        </a:p>
      </dgm:t>
    </dgm:pt>
    <dgm:pt modelId="{78BE7171-FDCD-4CB1-B7B5-3F89A000C6D6}" type="sibTrans" cxnId="{EDABFBCD-7293-4816-BA32-6327F1687392}">
      <dgm:prSet/>
      <dgm:spPr/>
      <dgm:t>
        <a:bodyPr/>
        <a:lstStyle/>
        <a:p>
          <a:endParaRPr lang="en-US"/>
        </a:p>
      </dgm:t>
    </dgm:pt>
    <dgm:pt modelId="{FA57EED0-8C0B-4206-B055-1EDE31876A7B}">
      <dgm:prSet phldrT="[Text]"/>
      <dgm:spPr/>
      <dgm:t>
        <a:bodyPr/>
        <a:lstStyle/>
        <a:p>
          <a:r>
            <a:rPr lang="en-US" dirty="0"/>
            <a:t>Currently only a laboratory process</a:t>
          </a:r>
        </a:p>
      </dgm:t>
    </dgm:pt>
    <dgm:pt modelId="{92CB836F-38D2-4AF4-A1FE-8955113EF605}" type="parTrans" cxnId="{CF1290FF-5186-4E9D-9FCB-AFA3D6B3EE14}">
      <dgm:prSet/>
      <dgm:spPr/>
      <dgm:t>
        <a:bodyPr/>
        <a:lstStyle/>
        <a:p>
          <a:endParaRPr lang="en-US"/>
        </a:p>
      </dgm:t>
    </dgm:pt>
    <dgm:pt modelId="{DC5CBB88-37C7-4F2E-8466-11F56F2A4D3A}" type="sibTrans" cxnId="{CF1290FF-5186-4E9D-9FCB-AFA3D6B3EE14}">
      <dgm:prSet/>
      <dgm:spPr/>
      <dgm:t>
        <a:bodyPr/>
        <a:lstStyle/>
        <a:p>
          <a:endParaRPr lang="en-US"/>
        </a:p>
      </dgm:t>
    </dgm:pt>
    <dgm:pt modelId="{BC64C61C-4618-4CD9-9290-4D85DEB883D2}" type="pres">
      <dgm:prSet presAssocID="{B8F3D81F-40BB-4392-AB74-B80043EA7BBB}" presName="linear" presStyleCnt="0">
        <dgm:presLayoutVars>
          <dgm:animLvl val="lvl"/>
          <dgm:resizeHandles val="exact"/>
        </dgm:presLayoutVars>
      </dgm:prSet>
      <dgm:spPr/>
    </dgm:pt>
    <dgm:pt modelId="{AA907E4C-9E7E-41FC-BED6-0C4870C31482}" type="pres">
      <dgm:prSet presAssocID="{E1119F9A-99F4-4285-BC9D-5FF55C0663A4}" presName="parentText" presStyleLbl="node1" presStyleIdx="0" presStyleCnt="4">
        <dgm:presLayoutVars>
          <dgm:chMax val="0"/>
          <dgm:bulletEnabled val="1"/>
        </dgm:presLayoutVars>
      </dgm:prSet>
      <dgm:spPr/>
    </dgm:pt>
    <dgm:pt modelId="{9C8C7F2E-4C96-493D-B142-1D31BF345459}" type="pres">
      <dgm:prSet presAssocID="{1BD1F6E9-11A7-47C8-8668-C2E9D6662528}" presName="spacer" presStyleCnt="0"/>
      <dgm:spPr/>
    </dgm:pt>
    <dgm:pt modelId="{97AC9C37-8DFE-4044-B265-0324B5885A09}" type="pres">
      <dgm:prSet presAssocID="{285BB4DD-F7F5-4DD1-BA93-AE9205D89DAA}" presName="parentText" presStyleLbl="node1" presStyleIdx="1" presStyleCnt="4">
        <dgm:presLayoutVars>
          <dgm:chMax val="0"/>
          <dgm:bulletEnabled val="1"/>
        </dgm:presLayoutVars>
      </dgm:prSet>
      <dgm:spPr/>
    </dgm:pt>
    <dgm:pt modelId="{8F972BD8-795C-469C-845B-33B53C436CC1}" type="pres">
      <dgm:prSet presAssocID="{5259A552-BE32-4CAD-B058-7C19A0D86DF2}" presName="spacer" presStyleCnt="0"/>
      <dgm:spPr/>
    </dgm:pt>
    <dgm:pt modelId="{2FE3F3B3-76D2-4DBD-ADBE-80646FDCADB0}" type="pres">
      <dgm:prSet presAssocID="{F3008C36-7348-4BCB-B723-04B28E8DCAC7}" presName="parentText" presStyleLbl="node1" presStyleIdx="2" presStyleCnt="4">
        <dgm:presLayoutVars>
          <dgm:chMax val="0"/>
          <dgm:bulletEnabled val="1"/>
        </dgm:presLayoutVars>
      </dgm:prSet>
      <dgm:spPr/>
    </dgm:pt>
    <dgm:pt modelId="{9E8E598D-341C-42DB-B526-D7491E4A496A}" type="pres">
      <dgm:prSet presAssocID="{78BE7171-FDCD-4CB1-B7B5-3F89A000C6D6}" presName="spacer" presStyleCnt="0"/>
      <dgm:spPr/>
    </dgm:pt>
    <dgm:pt modelId="{48DE5528-E9DA-481F-933C-410A48D536ED}" type="pres">
      <dgm:prSet presAssocID="{FA57EED0-8C0B-4206-B055-1EDE31876A7B}" presName="parentText" presStyleLbl="node1" presStyleIdx="3" presStyleCnt="4">
        <dgm:presLayoutVars>
          <dgm:chMax val="0"/>
          <dgm:bulletEnabled val="1"/>
        </dgm:presLayoutVars>
      </dgm:prSet>
      <dgm:spPr/>
    </dgm:pt>
  </dgm:ptLst>
  <dgm:cxnLst>
    <dgm:cxn modelId="{038C082F-156B-493D-B322-299DA57B93BF}" type="presOf" srcId="{E1119F9A-99F4-4285-BC9D-5FF55C0663A4}" destId="{AA907E4C-9E7E-41FC-BED6-0C4870C31482}" srcOrd="0" destOrd="0" presId="urn:microsoft.com/office/officeart/2005/8/layout/vList2"/>
    <dgm:cxn modelId="{25A62454-2AB2-4A79-BA5E-6F7E11AF9B76}" srcId="{B8F3D81F-40BB-4392-AB74-B80043EA7BBB}" destId="{E1119F9A-99F4-4285-BC9D-5FF55C0663A4}" srcOrd="0" destOrd="0" parTransId="{A09179B2-21A8-4153-8723-0105468139F2}" sibTransId="{1BD1F6E9-11A7-47C8-8668-C2E9D6662528}"/>
    <dgm:cxn modelId="{6AAB1B8B-210B-4E28-AD7F-F87774B5C7AF}" type="presOf" srcId="{FA57EED0-8C0B-4206-B055-1EDE31876A7B}" destId="{48DE5528-E9DA-481F-933C-410A48D536ED}" srcOrd="0" destOrd="0" presId="urn:microsoft.com/office/officeart/2005/8/layout/vList2"/>
    <dgm:cxn modelId="{D56E6996-4D9F-4088-8ADB-3CDF750D1A97}" type="presOf" srcId="{F3008C36-7348-4BCB-B723-04B28E8DCAC7}" destId="{2FE3F3B3-76D2-4DBD-ADBE-80646FDCADB0}" srcOrd="0" destOrd="0" presId="urn:microsoft.com/office/officeart/2005/8/layout/vList2"/>
    <dgm:cxn modelId="{87D765C3-707F-44DF-8144-710DC6E9C887}" srcId="{B8F3D81F-40BB-4392-AB74-B80043EA7BBB}" destId="{285BB4DD-F7F5-4DD1-BA93-AE9205D89DAA}" srcOrd="1" destOrd="0" parTransId="{A3B52078-E9BC-40F3-894C-14E2CC826823}" sibTransId="{5259A552-BE32-4CAD-B058-7C19A0D86DF2}"/>
    <dgm:cxn modelId="{EDABFBCD-7293-4816-BA32-6327F1687392}" srcId="{B8F3D81F-40BB-4392-AB74-B80043EA7BBB}" destId="{F3008C36-7348-4BCB-B723-04B28E8DCAC7}" srcOrd="2" destOrd="0" parTransId="{5BF7F965-C2D0-4B63-B914-F8B60D811CDB}" sibTransId="{78BE7171-FDCD-4CB1-B7B5-3F89A000C6D6}"/>
    <dgm:cxn modelId="{4EB3A4F1-4339-465D-8753-F710675BD81E}" type="presOf" srcId="{B8F3D81F-40BB-4392-AB74-B80043EA7BBB}" destId="{BC64C61C-4618-4CD9-9290-4D85DEB883D2}" srcOrd="0" destOrd="0" presId="urn:microsoft.com/office/officeart/2005/8/layout/vList2"/>
    <dgm:cxn modelId="{C54D3AF9-347D-48E6-AEA4-55DBEA2234A4}" type="presOf" srcId="{285BB4DD-F7F5-4DD1-BA93-AE9205D89DAA}" destId="{97AC9C37-8DFE-4044-B265-0324B5885A09}" srcOrd="0" destOrd="0" presId="urn:microsoft.com/office/officeart/2005/8/layout/vList2"/>
    <dgm:cxn modelId="{CF1290FF-5186-4E9D-9FCB-AFA3D6B3EE14}" srcId="{B8F3D81F-40BB-4392-AB74-B80043EA7BBB}" destId="{FA57EED0-8C0B-4206-B055-1EDE31876A7B}" srcOrd="3" destOrd="0" parTransId="{92CB836F-38D2-4AF4-A1FE-8955113EF605}" sibTransId="{DC5CBB88-37C7-4F2E-8466-11F56F2A4D3A}"/>
    <dgm:cxn modelId="{54BA2F7D-2E56-42CE-A181-43E9D4AF1079}" type="presParOf" srcId="{BC64C61C-4618-4CD9-9290-4D85DEB883D2}" destId="{AA907E4C-9E7E-41FC-BED6-0C4870C31482}" srcOrd="0" destOrd="0" presId="urn:microsoft.com/office/officeart/2005/8/layout/vList2"/>
    <dgm:cxn modelId="{97CA93D9-7104-4424-A72D-84A040A9C817}" type="presParOf" srcId="{BC64C61C-4618-4CD9-9290-4D85DEB883D2}" destId="{9C8C7F2E-4C96-493D-B142-1D31BF345459}" srcOrd="1" destOrd="0" presId="urn:microsoft.com/office/officeart/2005/8/layout/vList2"/>
    <dgm:cxn modelId="{9E9764DB-562E-4DEA-8DEC-C8714C563CA0}" type="presParOf" srcId="{BC64C61C-4618-4CD9-9290-4D85DEB883D2}" destId="{97AC9C37-8DFE-4044-B265-0324B5885A09}" srcOrd="2" destOrd="0" presId="urn:microsoft.com/office/officeart/2005/8/layout/vList2"/>
    <dgm:cxn modelId="{EF237099-E4B5-4964-ACE4-E2B81DE0C8F9}" type="presParOf" srcId="{BC64C61C-4618-4CD9-9290-4D85DEB883D2}" destId="{8F972BD8-795C-469C-845B-33B53C436CC1}" srcOrd="3" destOrd="0" presId="urn:microsoft.com/office/officeart/2005/8/layout/vList2"/>
    <dgm:cxn modelId="{B8CCC740-24CB-4771-95FF-6A9D330A6AF1}" type="presParOf" srcId="{BC64C61C-4618-4CD9-9290-4D85DEB883D2}" destId="{2FE3F3B3-76D2-4DBD-ADBE-80646FDCADB0}" srcOrd="4" destOrd="0" presId="urn:microsoft.com/office/officeart/2005/8/layout/vList2"/>
    <dgm:cxn modelId="{6B0234E8-6936-406E-8A8C-4C7428EBDE01}" type="presParOf" srcId="{BC64C61C-4618-4CD9-9290-4D85DEB883D2}" destId="{9E8E598D-341C-42DB-B526-D7491E4A496A}" srcOrd="5" destOrd="0" presId="urn:microsoft.com/office/officeart/2005/8/layout/vList2"/>
    <dgm:cxn modelId="{8F662AEE-8F4A-45C9-B8A7-CF28D27FD7E1}" type="presParOf" srcId="{BC64C61C-4618-4CD9-9290-4D85DEB883D2}" destId="{48DE5528-E9DA-481F-933C-410A48D536E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E7FB9-7252-4913-89C0-078900F3AE9B}"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11DB50F5-FD44-4B35-B2A9-0A36BF5ACC21}">
      <dgm:prSet phldrT="[Text]"/>
      <dgm:spPr>
        <a:solidFill>
          <a:srgbClr val="62A39F"/>
        </a:solidFill>
      </dgm:spPr>
      <dgm:t>
        <a:bodyPr/>
        <a:lstStyle/>
        <a:p>
          <a:r>
            <a:rPr lang="en-US" dirty="0"/>
            <a:t>Large nuclei split into smaller nuclei</a:t>
          </a:r>
        </a:p>
      </dgm:t>
    </dgm:pt>
    <dgm:pt modelId="{CEDFFF8C-EF56-49F9-9D5A-22E8C4A03B04}" type="parTrans" cxnId="{035140AD-1EE6-4AFB-9CBB-F5702265C77E}">
      <dgm:prSet/>
      <dgm:spPr/>
      <dgm:t>
        <a:bodyPr/>
        <a:lstStyle/>
        <a:p>
          <a:endParaRPr lang="en-US"/>
        </a:p>
      </dgm:t>
    </dgm:pt>
    <dgm:pt modelId="{EAF9790E-DBD9-4058-BCB8-07ECF1D259FF}" type="sibTrans" cxnId="{035140AD-1EE6-4AFB-9CBB-F5702265C77E}">
      <dgm:prSet/>
      <dgm:spPr/>
      <dgm:t>
        <a:bodyPr/>
        <a:lstStyle/>
        <a:p>
          <a:endParaRPr lang="en-US"/>
        </a:p>
      </dgm:t>
    </dgm:pt>
    <dgm:pt modelId="{C431339C-7AAE-4D44-8AEC-730AD084DEBA}">
      <dgm:prSet phldrT="[Text]"/>
      <dgm:spPr>
        <a:solidFill>
          <a:srgbClr val="379EAA"/>
        </a:solidFill>
      </dgm:spPr>
      <dgm:t>
        <a:bodyPr/>
        <a:lstStyle/>
        <a:p>
          <a:r>
            <a:rPr lang="en-US" dirty="0"/>
            <a:t>Requires a critical mass to sustain the reaction</a:t>
          </a:r>
        </a:p>
      </dgm:t>
    </dgm:pt>
    <dgm:pt modelId="{46F3624F-5EA6-4871-86B9-480EF2242056}" type="parTrans" cxnId="{24393ECF-56AE-431D-8447-707BCFDADC4F}">
      <dgm:prSet/>
      <dgm:spPr/>
      <dgm:t>
        <a:bodyPr/>
        <a:lstStyle/>
        <a:p>
          <a:endParaRPr lang="en-US"/>
        </a:p>
      </dgm:t>
    </dgm:pt>
    <dgm:pt modelId="{E22FE0DB-A07A-444D-B72A-C45843AEEDB9}" type="sibTrans" cxnId="{24393ECF-56AE-431D-8447-707BCFDADC4F}">
      <dgm:prSet/>
      <dgm:spPr/>
      <dgm:t>
        <a:bodyPr/>
        <a:lstStyle/>
        <a:p>
          <a:endParaRPr lang="en-US"/>
        </a:p>
      </dgm:t>
    </dgm:pt>
    <dgm:pt modelId="{C98E548C-05C4-4310-80E3-1CCF4951E8B1}">
      <dgm:prSet phldrT="[Text]"/>
      <dgm:spPr>
        <a:solidFill>
          <a:srgbClr val="177FA6"/>
        </a:solidFill>
      </dgm:spPr>
      <dgm:t>
        <a:bodyPr/>
        <a:lstStyle/>
        <a:p>
          <a:r>
            <a:rPr lang="en-US" dirty="0"/>
            <a:t>Process used in Naval vessels as well as nuclear power plants</a:t>
          </a:r>
        </a:p>
      </dgm:t>
    </dgm:pt>
    <dgm:pt modelId="{3655E057-8490-4461-A991-BD1682E4494A}" type="parTrans" cxnId="{C5E6CC7F-CA12-4078-8A25-6D71CB3F4279}">
      <dgm:prSet/>
      <dgm:spPr/>
      <dgm:t>
        <a:bodyPr/>
        <a:lstStyle/>
        <a:p>
          <a:endParaRPr lang="en-US"/>
        </a:p>
      </dgm:t>
    </dgm:pt>
    <dgm:pt modelId="{FA349768-EC0B-466A-9B5B-695ADCB73ACB}" type="sibTrans" cxnId="{C5E6CC7F-CA12-4078-8A25-6D71CB3F4279}">
      <dgm:prSet/>
      <dgm:spPr/>
      <dgm:t>
        <a:bodyPr/>
        <a:lstStyle/>
        <a:p>
          <a:endParaRPr lang="en-US"/>
        </a:p>
      </dgm:t>
    </dgm:pt>
    <dgm:pt modelId="{77826C12-0ED5-4641-B28C-AB8F1345E66B}">
      <dgm:prSet phldrT="[Text]"/>
      <dgm:spPr/>
      <dgm:t>
        <a:bodyPr/>
        <a:lstStyle/>
        <a:p>
          <a:r>
            <a:rPr lang="en-US" dirty="0"/>
            <a:t>Power plants use U-235</a:t>
          </a:r>
        </a:p>
      </dgm:t>
    </dgm:pt>
    <dgm:pt modelId="{75AC00DF-53A6-4E43-A44B-63264D4D3FA9}" type="parTrans" cxnId="{75518C7A-FBA9-421A-9470-02A85DFBAFAA}">
      <dgm:prSet/>
      <dgm:spPr/>
      <dgm:t>
        <a:bodyPr/>
        <a:lstStyle/>
        <a:p>
          <a:endParaRPr lang="en-US"/>
        </a:p>
      </dgm:t>
    </dgm:pt>
    <dgm:pt modelId="{9FFD917C-C765-45D3-9BA5-0A3338C44301}" type="sibTrans" cxnId="{75518C7A-FBA9-421A-9470-02A85DFBAFAA}">
      <dgm:prSet/>
      <dgm:spPr/>
      <dgm:t>
        <a:bodyPr/>
        <a:lstStyle/>
        <a:p>
          <a:endParaRPr lang="en-US"/>
        </a:p>
      </dgm:t>
    </dgm:pt>
    <dgm:pt modelId="{54EE5806-99C7-4FE8-8E32-64019DC70407}" type="pres">
      <dgm:prSet presAssocID="{4B6E7FB9-7252-4913-89C0-078900F3AE9B}" presName="linear" presStyleCnt="0">
        <dgm:presLayoutVars>
          <dgm:animLvl val="lvl"/>
          <dgm:resizeHandles val="exact"/>
        </dgm:presLayoutVars>
      </dgm:prSet>
      <dgm:spPr/>
    </dgm:pt>
    <dgm:pt modelId="{D59DBB6D-D0A4-469B-88F1-68DBBB1B3D88}" type="pres">
      <dgm:prSet presAssocID="{11DB50F5-FD44-4B35-B2A9-0A36BF5ACC21}" presName="parentText" presStyleLbl="node1" presStyleIdx="0" presStyleCnt="4">
        <dgm:presLayoutVars>
          <dgm:chMax val="0"/>
          <dgm:bulletEnabled val="1"/>
        </dgm:presLayoutVars>
      </dgm:prSet>
      <dgm:spPr/>
    </dgm:pt>
    <dgm:pt modelId="{75941500-4D8E-4025-B7B9-BBC7F373D268}" type="pres">
      <dgm:prSet presAssocID="{EAF9790E-DBD9-4058-BCB8-07ECF1D259FF}" presName="spacer" presStyleCnt="0"/>
      <dgm:spPr/>
    </dgm:pt>
    <dgm:pt modelId="{95610394-20B3-49A3-A0EA-A70450637E11}" type="pres">
      <dgm:prSet presAssocID="{C431339C-7AAE-4D44-8AEC-730AD084DEBA}" presName="parentText" presStyleLbl="node1" presStyleIdx="1" presStyleCnt="4">
        <dgm:presLayoutVars>
          <dgm:chMax val="0"/>
          <dgm:bulletEnabled val="1"/>
        </dgm:presLayoutVars>
      </dgm:prSet>
      <dgm:spPr/>
    </dgm:pt>
    <dgm:pt modelId="{02B0D213-5AAA-43A3-9520-EF270A8203D2}" type="pres">
      <dgm:prSet presAssocID="{E22FE0DB-A07A-444D-B72A-C45843AEEDB9}" presName="spacer" presStyleCnt="0"/>
      <dgm:spPr/>
    </dgm:pt>
    <dgm:pt modelId="{CC0EA62D-E489-4772-89F1-1496F5B5211C}" type="pres">
      <dgm:prSet presAssocID="{C98E548C-05C4-4310-80E3-1CCF4951E8B1}" presName="parentText" presStyleLbl="node1" presStyleIdx="2" presStyleCnt="4">
        <dgm:presLayoutVars>
          <dgm:chMax val="0"/>
          <dgm:bulletEnabled val="1"/>
        </dgm:presLayoutVars>
      </dgm:prSet>
      <dgm:spPr/>
    </dgm:pt>
    <dgm:pt modelId="{0BD8FF11-1981-43DA-A115-54933511EC14}" type="pres">
      <dgm:prSet presAssocID="{FA349768-EC0B-466A-9B5B-695ADCB73ACB}" presName="spacer" presStyleCnt="0"/>
      <dgm:spPr/>
    </dgm:pt>
    <dgm:pt modelId="{D15F5E79-574A-4EDD-8DD9-28AD0AC025CA}" type="pres">
      <dgm:prSet presAssocID="{77826C12-0ED5-4641-B28C-AB8F1345E66B}" presName="parentText" presStyleLbl="node1" presStyleIdx="3" presStyleCnt="4">
        <dgm:presLayoutVars>
          <dgm:chMax val="0"/>
          <dgm:bulletEnabled val="1"/>
        </dgm:presLayoutVars>
      </dgm:prSet>
      <dgm:spPr/>
    </dgm:pt>
  </dgm:ptLst>
  <dgm:cxnLst>
    <dgm:cxn modelId="{08A57121-DFFB-462F-8D5D-BBEFD57EFC55}" type="presOf" srcId="{11DB50F5-FD44-4B35-B2A9-0A36BF5ACC21}" destId="{D59DBB6D-D0A4-469B-88F1-68DBBB1B3D88}" srcOrd="0" destOrd="0" presId="urn:microsoft.com/office/officeart/2005/8/layout/vList2"/>
    <dgm:cxn modelId="{5176345E-A454-4D2B-8096-6ACD2B58107A}" type="presOf" srcId="{C98E548C-05C4-4310-80E3-1CCF4951E8B1}" destId="{CC0EA62D-E489-4772-89F1-1496F5B5211C}" srcOrd="0" destOrd="0" presId="urn:microsoft.com/office/officeart/2005/8/layout/vList2"/>
    <dgm:cxn modelId="{56E41F4A-BAD6-4655-8D49-3D0592851A51}" type="presOf" srcId="{77826C12-0ED5-4641-B28C-AB8F1345E66B}" destId="{D15F5E79-574A-4EDD-8DD9-28AD0AC025CA}" srcOrd="0" destOrd="0" presId="urn:microsoft.com/office/officeart/2005/8/layout/vList2"/>
    <dgm:cxn modelId="{75518C7A-FBA9-421A-9470-02A85DFBAFAA}" srcId="{4B6E7FB9-7252-4913-89C0-078900F3AE9B}" destId="{77826C12-0ED5-4641-B28C-AB8F1345E66B}" srcOrd="3" destOrd="0" parTransId="{75AC00DF-53A6-4E43-A44B-63264D4D3FA9}" sibTransId="{9FFD917C-C765-45D3-9BA5-0A3338C44301}"/>
    <dgm:cxn modelId="{C5E6CC7F-CA12-4078-8A25-6D71CB3F4279}" srcId="{4B6E7FB9-7252-4913-89C0-078900F3AE9B}" destId="{C98E548C-05C4-4310-80E3-1CCF4951E8B1}" srcOrd="2" destOrd="0" parTransId="{3655E057-8490-4461-A991-BD1682E4494A}" sibTransId="{FA349768-EC0B-466A-9B5B-695ADCB73ACB}"/>
    <dgm:cxn modelId="{A6A3DD87-14BA-4556-B5CD-12CCEB184B70}" type="presOf" srcId="{C431339C-7AAE-4D44-8AEC-730AD084DEBA}" destId="{95610394-20B3-49A3-A0EA-A70450637E11}" srcOrd="0" destOrd="0" presId="urn:microsoft.com/office/officeart/2005/8/layout/vList2"/>
    <dgm:cxn modelId="{035140AD-1EE6-4AFB-9CBB-F5702265C77E}" srcId="{4B6E7FB9-7252-4913-89C0-078900F3AE9B}" destId="{11DB50F5-FD44-4B35-B2A9-0A36BF5ACC21}" srcOrd="0" destOrd="0" parTransId="{CEDFFF8C-EF56-49F9-9D5A-22E8C4A03B04}" sibTransId="{EAF9790E-DBD9-4058-BCB8-07ECF1D259FF}"/>
    <dgm:cxn modelId="{24393ECF-56AE-431D-8447-707BCFDADC4F}" srcId="{4B6E7FB9-7252-4913-89C0-078900F3AE9B}" destId="{C431339C-7AAE-4D44-8AEC-730AD084DEBA}" srcOrd="1" destOrd="0" parTransId="{46F3624F-5EA6-4871-86B9-480EF2242056}" sibTransId="{E22FE0DB-A07A-444D-B72A-C45843AEEDB9}"/>
    <dgm:cxn modelId="{09CC68D8-7FD1-4E07-BA13-DD58370AECA0}" type="presOf" srcId="{4B6E7FB9-7252-4913-89C0-078900F3AE9B}" destId="{54EE5806-99C7-4FE8-8E32-64019DC70407}" srcOrd="0" destOrd="0" presId="urn:microsoft.com/office/officeart/2005/8/layout/vList2"/>
    <dgm:cxn modelId="{373EB2AA-C65F-40DC-A344-9D1F746F4214}" type="presParOf" srcId="{54EE5806-99C7-4FE8-8E32-64019DC70407}" destId="{D59DBB6D-D0A4-469B-88F1-68DBBB1B3D88}" srcOrd="0" destOrd="0" presId="urn:microsoft.com/office/officeart/2005/8/layout/vList2"/>
    <dgm:cxn modelId="{1DC41314-1637-453E-8F85-72B0C5CCE687}" type="presParOf" srcId="{54EE5806-99C7-4FE8-8E32-64019DC70407}" destId="{75941500-4D8E-4025-B7B9-BBC7F373D268}" srcOrd="1" destOrd="0" presId="urn:microsoft.com/office/officeart/2005/8/layout/vList2"/>
    <dgm:cxn modelId="{E27A9A14-73FD-4B44-8BAE-D0FBA4242FE0}" type="presParOf" srcId="{54EE5806-99C7-4FE8-8E32-64019DC70407}" destId="{95610394-20B3-49A3-A0EA-A70450637E11}" srcOrd="2" destOrd="0" presId="urn:microsoft.com/office/officeart/2005/8/layout/vList2"/>
    <dgm:cxn modelId="{A2B9640D-7576-414B-B625-3C9C21D58ACE}" type="presParOf" srcId="{54EE5806-99C7-4FE8-8E32-64019DC70407}" destId="{02B0D213-5AAA-43A3-9520-EF270A8203D2}" srcOrd="3" destOrd="0" presId="urn:microsoft.com/office/officeart/2005/8/layout/vList2"/>
    <dgm:cxn modelId="{32354281-5EF9-4D4C-9EFF-A964EAD9CDFE}" type="presParOf" srcId="{54EE5806-99C7-4FE8-8E32-64019DC70407}" destId="{CC0EA62D-E489-4772-89F1-1496F5B5211C}" srcOrd="4" destOrd="0" presId="urn:microsoft.com/office/officeart/2005/8/layout/vList2"/>
    <dgm:cxn modelId="{CAFA71DE-ED83-463B-AA06-E73956714311}" type="presParOf" srcId="{54EE5806-99C7-4FE8-8E32-64019DC70407}" destId="{0BD8FF11-1981-43DA-A115-54933511EC14}" srcOrd="5" destOrd="0" presId="urn:microsoft.com/office/officeart/2005/8/layout/vList2"/>
    <dgm:cxn modelId="{CA67203C-7FE5-4BFB-A86F-D8524249C3AE}" type="presParOf" srcId="{54EE5806-99C7-4FE8-8E32-64019DC70407}" destId="{D15F5E79-574A-4EDD-8DD9-28AD0AC025CA}"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71C0EC-DBE6-4BF1-B5D0-A62137BD45E8}"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5C86A13E-7DE6-4CD8-8349-6B7694A69E8C}">
      <dgm:prSet phldrT="[Text]"/>
      <dgm:spPr/>
      <dgm:t>
        <a:bodyPr/>
        <a:lstStyle/>
        <a:p>
          <a:r>
            <a:rPr lang="en-US" dirty="0"/>
            <a:t>No Air Pollution from Generation</a:t>
          </a:r>
        </a:p>
      </dgm:t>
    </dgm:pt>
    <dgm:pt modelId="{02D1BD52-796E-4307-BF62-00F8FBAD0DDF}" type="parTrans" cxnId="{1FA7D425-4240-48AD-9331-5F3C3A568EAC}">
      <dgm:prSet/>
      <dgm:spPr/>
      <dgm:t>
        <a:bodyPr/>
        <a:lstStyle/>
        <a:p>
          <a:endParaRPr lang="en-US"/>
        </a:p>
      </dgm:t>
    </dgm:pt>
    <dgm:pt modelId="{274E4327-AD94-4AF9-8F64-7867E671CF71}" type="sibTrans" cxnId="{1FA7D425-4240-48AD-9331-5F3C3A568EAC}">
      <dgm:prSet/>
      <dgm:spPr/>
      <dgm:t>
        <a:bodyPr/>
        <a:lstStyle/>
        <a:p>
          <a:endParaRPr lang="en-US"/>
        </a:p>
      </dgm:t>
    </dgm:pt>
    <dgm:pt modelId="{AE4F6CDE-1C40-4ACC-9A5E-2ED012AE8C3C}">
      <dgm:prSet phldrT="[Text]"/>
      <dgm:spPr/>
      <dgm:t>
        <a:bodyPr/>
        <a:lstStyle/>
        <a:p>
          <a:r>
            <a:rPr lang="en-US" dirty="0"/>
            <a:t>No Carbon Emissions from Generation</a:t>
          </a:r>
        </a:p>
      </dgm:t>
    </dgm:pt>
    <dgm:pt modelId="{D63538BB-0876-450E-8CCB-C156B75D4449}" type="parTrans" cxnId="{74028293-0F9F-4E0A-8C11-85C9DC111C0C}">
      <dgm:prSet/>
      <dgm:spPr/>
      <dgm:t>
        <a:bodyPr/>
        <a:lstStyle/>
        <a:p>
          <a:endParaRPr lang="en-US"/>
        </a:p>
      </dgm:t>
    </dgm:pt>
    <dgm:pt modelId="{BF5EF65F-A76F-4FB8-80E5-B360BD49D648}" type="sibTrans" cxnId="{74028293-0F9F-4E0A-8C11-85C9DC111C0C}">
      <dgm:prSet/>
      <dgm:spPr/>
      <dgm:t>
        <a:bodyPr/>
        <a:lstStyle/>
        <a:p>
          <a:endParaRPr lang="en-US"/>
        </a:p>
      </dgm:t>
    </dgm:pt>
    <dgm:pt modelId="{2140504E-D7B3-49D4-BFCE-427044188A3F}">
      <dgm:prSet phldrT="[Text]"/>
      <dgm:spPr/>
      <dgm:t>
        <a:bodyPr/>
        <a:lstStyle/>
        <a:p>
          <a:r>
            <a:rPr lang="en-US" dirty="0"/>
            <a:t>High Energy Density in Uranium</a:t>
          </a:r>
        </a:p>
      </dgm:t>
    </dgm:pt>
    <dgm:pt modelId="{E5A7B735-6B9E-445B-9E13-12E012E8BCD9}" type="parTrans" cxnId="{953B3250-7AA1-449E-B095-DAD1D036D118}">
      <dgm:prSet/>
      <dgm:spPr/>
      <dgm:t>
        <a:bodyPr/>
        <a:lstStyle/>
        <a:p>
          <a:endParaRPr lang="en-US"/>
        </a:p>
      </dgm:t>
    </dgm:pt>
    <dgm:pt modelId="{B21C4BB3-006F-438F-972A-004162E40EC8}" type="sibTrans" cxnId="{953B3250-7AA1-449E-B095-DAD1D036D118}">
      <dgm:prSet/>
      <dgm:spPr/>
      <dgm:t>
        <a:bodyPr/>
        <a:lstStyle/>
        <a:p>
          <a:endParaRPr lang="en-US"/>
        </a:p>
      </dgm:t>
    </dgm:pt>
    <dgm:pt modelId="{849C7A85-B978-4D28-AEFC-DC5E6FF3C6B0}">
      <dgm:prSet phldrT="[Text]"/>
      <dgm:spPr/>
      <dgm:t>
        <a:bodyPr/>
        <a:lstStyle/>
        <a:p>
          <a:r>
            <a:rPr lang="en-US" dirty="0"/>
            <a:t>Operating Cost is Low After Construction</a:t>
          </a:r>
        </a:p>
      </dgm:t>
    </dgm:pt>
    <dgm:pt modelId="{314DEEDD-977B-44E2-A4A1-380F2CCB7438}" type="parTrans" cxnId="{CB5EB292-3E4D-40F1-9C2D-0DF93796A702}">
      <dgm:prSet/>
      <dgm:spPr/>
      <dgm:t>
        <a:bodyPr/>
        <a:lstStyle/>
        <a:p>
          <a:endParaRPr lang="en-US"/>
        </a:p>
      </dgm:t>
    </dgm:pt>
    <dgm:pt modelId="{9B162F87-1F7F-4C66-9CD6-5F390C6AEFAD}" type="sibTrans" cxnId="{CB5EB292-3E4D-40F1-9C2D-0DF93796A702}">
      <dgm:prSet/>
      <dgm:spPr/>
      <dgm:t>
        <a:bodyPr/>
        <a:lstStyle/>
        <a:p>
          <a:endParaRPr lang="en-US"/>
        </a:p>
      </dgm:t>
    </dgm:pt>
    <dgm:pt modelId="{7183AECC-DFA0-438F-8E2A-9C31F71F23A1}">
      <dgm:prSet phldrT="[Text]"/>
      <dgm:spPr/>
      <dgm:t>
        <a:bodyPr/>
        <a:lstStyle/>
        <a:p>
          <a:r>
            <a:rPr lang="en-US" dirty="0"/>
            <a:t>One fuel pellet = 1 ton coal</a:t>
          </a:r>
        </a:p>
      </dgm:t>
    </dgm:pt>
    <dgm:pt modelId="{C9935E2F-B1B8-4ED5-B357-60359855866B}" type="parTrans" cxnId="{B13B0FE7-78DD-48D3-8E0A-45CFFB788C77}">
      <dgm:prSet/>
      <dgm:spPr/>
      <dgm:t>
        <a:bodyPr/>
        <a:lstStyle/>
        <a:p>
          <a:endParaRPr lang="en-US"/>
        </a:p>
      </dgm:t>
    </dgm:pt>
    <dgm:pt modelId="{7416CD91-0BF7-424D-B318-F4DCE1DF84F3}" type="sibTrans" cxnId="{B13B0FE7-78DD-48D3-8E0A-45CFFB788C77}">
      <dgm:prSet/>
      <dgm:spPr/>
      <dgm:t>
        <a:bodyPr/>
        <a:lstStyle/>
        <a:p>
          <a:endParaRPr lang="en-US"/>
        </a:p>
      </dgm:t>
    </dgm:pt>
    <dgm:pt modelId="{EBA428EB-1C8B-4EB5-8A9D-657CD66FB054}" type="pres">
      <dgm:prSet presAssocID="{2D71C0EC-DBE6-4BF1-B5D0-A62137BD45E8}" presName="Name0" presStyleCnt="0">
        <dgm:presLayoutVars>
          <dgm:dir/>
          <dgm:resizeHandles val="exact"/>
        </dgm:presLayoutVars>
      </dgm:prSet>
      <dgm:spPr/>
    </dgm:pt>
    <dgm:pt modelId="{4BDB2F47-A9DA-46DD-ABBA-24B3593BDA5E}" type="pres">
      <dgm:prSet presAssocID="{5C86A13E-7DE6-4CD8-8349-6B7694A69E8C}" presName="node" presStyleLbl="node1" presStyleIdx="0" presStyleCnt="4">
        <dgm:presLayoutVars>
          <dgm:bulletEnabled val="1"/>
        </dgm:presLayoutVars>
      </dgm:prSet>
      <dgm:spPr/>
    </dgm:pt>
    <dgm:pt modelId="{A5F695FC-F0B1-4FB0-8DB5-026B97F03814}" type="pres">
      <dgm:prSet presAssocID="{274E4327-AD94-4AF9-8F64-7867E671CF71}" presName="sibTrans" presStyleCnt="0"/>
      <dgm:spPr/>
    </dgm:pt>
    <dgm:pt modelId="{06B5DABA-A2C1-4F35-B3C8-43AB961E0FB1}" type="pres">
      <dgm:prSet presAssocID="{AE4F6CDE-1C40-4ACC-9A5E-2ED012AE8C3C}" presName="node" presStyleLbl="node1" presStyleIdx="1" presStyleCnt="4">
        <dgm:presLayoutVars>
          <dgm:bulletEnabled val="1"/>
        </dgm:presLayoutVars>
      </dgm:prSet>
      <dgm:spPr/>
    </dgm:pt>
    <dgm:pt modelId="{1BACF1C7-2116-4A55-B69A-4536BBC3FAA4}" type="pres">
      <dgm:prSet presAssocID="{BF5EF65F-A76F-4FB8-80E5-B360BD49D648}" presName="sibTrans" presStyleCnt="0"/>
      <dgm:spPr/>
    </dgm:pt>
    <dgm:pt modelId="{9B325782-1350-4DD7-A08A-8C18D1F0C4D7}" type="pres">
      <dgm:prSet presAssocID="{2140504E-D7B3-49D4-BFCE-427044188A3F}" presName="node" presStyleLbl="node1" presStyleIdx="2" presStyleCnt="4">
        <dgm:presLayoutVars>
          <dgm:bulletEnabled val="1"/>
        </dgm:presLayoutVars>
      </dgm:prSet>
      <dgm:spPr/>
    </dgm:pt>
    <dgm:pt modelId="{3720E4B2-3110-484C-A04C-6DFF20611AD2}" type="pres">
      <dgm:prSet presAssocID="{B21C4BB3-006F-438F-972A-004162E40EC8}" presName="sibTrans" presStyleCnt="0"/>
      <dgm:spPr/>
    </dgm:pt>
    <dgm:pt modelId="{1EF432D2-A241-46BF-B7E8-03B8B80B92D2}" type="pres">
      <dgm:prSet presAssocID="{849C7A85-B978-4D28-AEFC-DC5E6FF3C6B0}" presName="node" presStyleLbl="node1" presStyleIdx="3" presStyleCnt="4">
        <dgm:presLayoutVars>
          <dgm:bulletEnabled val="1"/>
        </dgm:presLayoutVars>
      </dgm:prSet>
      <dgm:spPr/>
    </dgm:pt>
  </dgm:ptLst>
  <dgm:cxnLst>
    <dgm:cxn modelId="{4D3D2F04-FAA3-4318-A9E5-76D5F1784640}" type="presOf" srcId="{5C86A13E-7DE6-4CD8-8349-6B7694A69E8C}" destId="{4BDB2F47-A9DA-46DD-ABBA-24B3593BDA5E}" srcOrd="0" destOrd="0" presId="urn:microsoft.com/office/officeart/2005/8/layout/hList6"/>
    <dgm:cxn modelId="{1FA7D425-4240-48AD-9331-5F3C3A568EAC}" srcId="{2D71C0EC-DBE6-4BF1-B5D0-A62137BD45E8}" destId="{5C86A13E-7DE6-4CD8-8349-6B7694A69E8C}" srcOrd="0" destOrd="0" parTransId="{02D1BD52-796E-4307-BF62-00F8FBAD0DDF}" sibTransId="{274E4327-AD94-4AF9-8F64-7867E671CF71}"/>
    <dgm:cxn modelId="{6D0B392F-4FF7-4835-8573-580319D81D73}" type="presOf" srcId="{2140504E-D7B3-49D4-BFCE-427044188A3F}" destId="{9B325782-1350-4DD7-A08A-8C18D1F0C4D7}" srcOrd="0" destOrd="0" presId="urn:microsoft.com/office/officeart/2005/8/layout/hList6"/>
    <dgm:cxn modelId="{90E03339-B1E4-4B29-A8BA-67E511F13EB5}" type="presOf" srcId="{2D71C0EC-DBE6-4BF1-B5D0-A62137BD45E8}" destId="{EBA428EB-1C8B-4EB5-8A9D-657CD66FB054}" srcOrd="0" destOrd="0" presId="urn:microsoft.com/office/officeart/2005/8/layout/hList6"/>
    <dgm:cxn modelId="{2BE4BE6C-05B2-4A1C-A1E9-B72811F12FA0}" type="presOf" srcId="{849C7A85-B978-4D28-AEFC-DC5E6FF3C6B0}" destId="{1EF432D2-A241-46BF-B7E8-03B8B80B92D2}" srcOrd="0" destOrd="0" presId="urn:microsoft.com/office/officeart/2005/8/layout/hList6"/>
    <dgm:cxn modelId="{953B3250-7AA1-449E-B095-DAD1D036D118}" srcId="{2D71C0EC-DBE6-4BF1-B5D0-A62137BD45E8}" destId="{2140504E-D7B3-49D4-BFCE-427044188A3F}" srcOrd="2" destOrd="0" parTransId="{E5A7B735-6B9E-445B-9E13-12E012E8BCD9}" sibTransId="{B21C4BB3-006F-438F-972A-004162E40EC8}"/>
    <dgm:cxn modelId="{CB5EB292-3E4D-40F1-9C2D-0DF93796A702}" srcId="{2D71C0EC-DBE6-4BF1-B5D0-A62137BD45E8}" destId="{849C7A85-B978-4D28-AEFC-DC5E6FF3C6B0}" srcOrd="3" destOrd="0" parTransId="{314DEEDD-977B-44E2-A4A1-380F2CCB7438}" sibTransId="{9B162F87-1F7F-4C66-9CD6-5F390C6AEFAD}"/>
    <dgm:cxn modelId="{74028293-0F9F-4E0A-8C11-85C9DC111C0C}" srcId="{2D71C0EC-DBE6-4BF1-B5D0-A62137BD45E8}" destId="{AE4F6CDE-1C40-4ACC-9A5E-2ED012AE8C3C}" srcOrd="1" destOrd="0" parTransId="{D63538BB-0876-450E-8CCB-C156B75D4449}" sibTransId="{BF5EF65F-A76F-4FB8-80E5-B360BD49D648}"/>
    <dgm:cxn modelId="{7C4679B4-A8E9-4F7C-BA28-66328891171D}" type="presOf" srcId="{AE4F6CDE-1C40-4ACC-9A5E-2ED012AE8C3C}" destId="{06B5DABA-A2C1-4F35-B3C8-43AB961E0FB1}" srcOrd="0" destOrd="0" presId="urn:microsoft.com/office/officeart/2005/8/layout/hList6"/>
    <dgm:cxn modelId="{B13B0FE7-78DD-48D3-8E0A-45CFFB788C77}" srcId="{2140504E-D7B3-49D4-BFCE-427044188A3F}" destId="{7183AECC-DFA0-438F-8E2A-9C31F71F23A1}" srcOrd="0" destOrd="0" parTransId="{C9935E2F-B1B8-4ED5-B357-60359855866B}" sibTransId="{7416CD91-0BF7-424D-B318-F4DCE1DF84F3}"/>
    <dgm:cxn modelId="{403A56F1-844D-42F3-AB05-C611DE8FBDBB}" type="presOf" srcId="{7183AECC-DFA0-438F-8E2A-9C31F71F23A1}" destId="{9B325782-1350-4DD7-A08A-8C18D1F0C4D7}" srcOrd="0" destOrd="1" presId="urn:microsoft.com/office/officeart/2005/8/layout/hList6"/>
    <dgm:cxn modelId="{255D31ED-2BC6-495D-86A4-B0E768E23715}" type="presParOf" srcId="{EBA428EB-1C8B-4EB5-8A9D-657CD66FB054}" destId="{4BDB2F47-A9DA-46DD-ABBA-24B3593BDA5E}" srcOrd="0" destOrd="0" presId="urn:microsoft.com/office/officeart/2005/8/layout/hList6"/>
    <dgm:cxn modelId="{719D373C-6E85-4A33-AF45-FF6AB3031AB8}" type="presParOf" srcId="{EBA428EB-1C8B-4EB5-8A9D-657CD66FB054}" destId="{A5F695FC-F0B1-4FB0-8DB5-026B97F03814}" srcOrd="1" destOrd="0" presId="urn:microsoft.com/office/officeart/2005/8/layout/hList6"/>
    <dgm:cxn modelId="{F5A69667-7503-4C10-B831-9BF76A2997FE}" type="presParOf" srcId="{EBA428EB-1C8B-4EB5-8A9D-657CD66FB054}" destId="{06B5DABA-A2C1-4F35-B3C8-43AB961E0FB1}" srcOrd="2" destOrd="0" presId="urn:microsoft.com/office/officeart/2005/8/layout/hList6"/>
    <dgm:cxn modelId="{7BC23AA1-7528-4FA7-8B4A-A60602271895}" type="presParOf" srcId="{EBA428EB-1C8B-4EB5-8A9D-657CD66FB054}" destId="{1BACF1C7-2116-4A55-B69A-4536BBC3FAA4}" srcOrd="3" destOrd="0" presId="urn:microsoft.com/office/officeart/2005/8/layout/hList6"/>
    <dgm:cxn modelId="{03BFD7F3-11D4-448D-A923-44362A395424}" type="presParOf" srcId="{EBA428EB-1C8B-4EB5-8A9D-657CD66FB054}" destId="{9B325782-1350-4DD7-A08A-8C18D1F0C4D7}" srcOrd="4" destOrd="0" presId="urn:microsoft.com/office/officeart/2005/8/layout/hList6"/>
    <dgm:cxn modelId="{ED752320-A66F-422F-B933-D260BD09F46A}" type="presParOf" srcId="{EBA428EB-1C8B-4EB5-8A9D-657CD66FB054}" destId="{3720E4B2-3110-484C-A04C-6DFF20611AD2}" srcOrd="5" destOrd="0" presId="urn:microsoft.com/office/officeart/2005/8/layout/hList6"/>
    <dgm:cxn modelId="{52F0FC47-FBF4-479D-934F-7818ABB0745C}" type="presParOf" srcId="{EBA428EB-1C8B-4EB5-8A9D-657CD66FB054}" destId="{1EF432D2-A241-46BF-B7E8-03B8B80B92D2}"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E4CD56-812B-4202-B77B-B4BA9C87D730}" type="doc">
      <dgm:prSet loTypeId="urn:microsoft.com/office/officeart/2005/8/layout/default" loCatId="list" qsTypeId="urn:microsoft.com/office/officeart/2005/8/quickstyle/simple1" qsCatId="simple" csTypeId="urn:microsoft.com/office/officeart/2005/8/colors/accent4_3" csCatId="accent4" phldr="1"/>
      <dgm:spPr/>
      <dgm:t>
        <a:bodyPr/>
        <a:lstStyle/>
        <a:p>
          <a:endParaRPr lang="en-US"/>
        </a:p>
      </dgm:t>
    </dgm:pt>
    <dgm:pt modelId="{2E5B4D84-726A-4A81-BF54-CBB02B6EB023}">
      <dgm:prSet phldrT="[Text]"/>
      <dgm:spPr/>
      <dgm:t>
        <a:bodyPr/>
        <a:lstStyle/>
        <a:p>
          <a:r>
            <a:rPr lang="en-US" dirty="0"/>
            <a:t>Initial Construction Costs</a:t>
          </a:r>
        </a:p>
      </dgm:t>
    </dgm:pt>
    <dgm:pt modelId="{3F0F3AFF-FA60-42B1-8D9B-28095C4B9728}" type="parTrans" cxnId="{BF72FE09-884D-4724-A1D5-0C5FAD4CF003}">
      <dgm:prSet/>
      <dgm:spPr/>
      <dgm:t>
        <a:bodyPr/>
        <a:lstStyle/>
        <a:p>
          <a:endParaRPr lang="en-US"/>
        </a:p>
      </dgm:t>
    </dgm:pt>
    <dgm:pt modelId="{8DED9525-B5B0-441B-88C8-307530A9EC89}" type="sibTrans" cxnId="{BF72FE09-884D-4724-A1D5-0C5FAD4CF003}">
      <dgm:prSet/>
      <dgm:spPr/>
      <dgm:t>
        <a:bodyPr/>
        <a:lstStyle/>
        <a:p>
          <a:endParaRPr lang="en-US"/>
        </a:p>
      </dgm:t>
    </dgm:pt>
    <dgm:pt modelId="{3EAD6F63-C1E9-40AB-BA5E-547C99327413}">
      <dgm:prSet phldrT="[Text]"/>
      <dgm:spPr/>
      <dgm:t>
        <a:bodyPr/>
        <a:lstStyle/>
        <a:p>
          <a:r>
            <a:rPr lang="en-US" dirty="0"/>
            <a:t>Radioactive Waste Byproduct</a:t>
          </a:r>
        </a:p>
      </dgm:t>
    </dgm:pt>
    <dgm:pt modelId="{D2C98755-0A9A-4647-A23F-07BBD6AE05E6}" type="parTrans" cxnId="{71D7EF81-4FF5-4AB2-A912-4986710D03E9}">
      <dgm:prSet/>
      <dgm:spPr/>
      <dgm:t>
        <a:bodyPr/>
        <a:lstStyle/>
        <a:p>
          <a:endParaRPr lang="en-US"/>
        </a:p>
      </dgm:t>
    </dgm:pt>
    <dgm:pt modelId="{034D23C6-25CD-4FA9-9712-97D6ED1D827C}" type="sibTrans" cxnId="{71D7EF81-4FF5-4AB2-A912-4986710D03E9}">
      <dgm:prSet/>
      <dgm:spPr/>
      <dgm:t>
        <a:bodyPr/>
        <a:lstStyle/>
        <a:p>
          <a:endParaRPr lang="en-US"/>
        </a:p>
      </dgm:t>
    </dgm:pt>
    <dgm:pt modelId="{0338B996-BC3E-42E4-B0CB-01D2EB35B4F7}">
      <dgm:prSet phldrT="[Text]"/>
      <dgm:spPr/>
      <dgm:t>
        <a:bodyPr/>
        <a:lstStyle/>
        <a:p>
          <a:r>
            <a:rPr lang="en-US" dirty="0"/>
            <a:t>Storage of Waste Byproduct</a:t>
          </a:r>
        </a:p>
      </dgm:t>
    </dgm:pt>
    <dgm:pt modelId="{0A74091E-0087-479D-A561-B4218A8DE468}" type="parTrans" cxnId="{A625449C-9791-4C61-8E5B-6E5B8B979886}">
      <dgm:prSet/>
      <dgm:spPr/>
      <dgm:t>
        <a:bodyPr/>
        <a:lstStyle/>
        <a:p>
          <a:endParaRPr lang="en-US"/>
        </a:p>
      </dgm:t>
    </dgm:pt>
    <dgm:pt modelId="{C5F5B997-159C-4C99-9D0E-2022C13D9FFE}" type="sibTrans" cxnId="{A625449C-9791-4C61-8E5B-6E5B8B979886}">
      <dgm:prSet/>
      <dgm:spPr/>
      <dgm:t>
        <a:bodyPr/>
        <a:lstStyle/>
        <a:p>
          <a:endParaRPr lang="en-US"/>
        </a:p>
      </dgm:t>
    </dgm:pt>
    <dgm:pt modelId="{0BCE4FC0-FE6A-4EA3-BB5E-24C9510E2D9E}">
      <dgm:prSet phldrT="[Text]"/>
      <dgm:spPr/>
      <dgm:t>
        <a:bodyPr/>
        <a:lstStyle/>
        <a:p>
          <a:r>
            <a:rPr lang="en-US" dirty="0"/>
            <a:t>Natural Disasters Pose Threat</a:t>
          </a:r>
        </a:p>
      </dgm:t>
    </dgm:pt>
    <dgm:pt modelId="{A2CF9C0F-A5F8-47C6-9E4E-42CF04C0BEB0}" type="parTrans" cxnId="{67FB8490-350D-49F9-974A-21713ADD06A6}">
      <dgm:prSet/>
      <dgm:spPr/>
      <dgm:t>
        <a:bodyPr/>
        <a:lstStyle/>
        <a:p>
          <a:endParaRPr lang="en-US"/>
        </a:p>
      </dgm:t>
    </dgm:pt>
    <dgm:pt modelId="{36DA1616-97FC-4D28-95A1-B115A8C444CE}" type="sibTrans" cxnId="{67FB8490-350D-49F9-974A-21713ADD06A6}">
      <dgm:prSet/>
      <dgm:spPr/>
      <dgm:t>
        <a:bodyPr/>
        <a:lstStyle/>
        <a:p>
          <a:endParaRPr lang="en-US"/>
        </a:p>
      </dgm:t>
    </dgm:pt>
    <dgm:pt modelId="{A796BA75-F071-4C53-8721-461CC1323070}">
      <dgm:prSet phldrT="[Text]"/>
      <dgm:spPr/>
      <dgm:t>
        <a:bodyPr/>
        <a:lstStyle/>
        <a:p>
          <a:r>
            <a:rPr lang="en-US" dirty="0"/>
            <a:t>Public Perception</a:t>
          </a:r>
        </a:p>
      </dgm:t>
    </dgm:pt>
    <dgm:pt modelId="{E5F49ED2-FA06-4EB7-8505-10CF66225D7C}" type="parTrans" cxnId="{F050F64B-C45C-4CFB-860C-77A9C658A638}">
      <dgm:prSet/>
      <dgm:spPr/>
      <dgm:t>
        <a:bodyPr/>
        <a:lstStyle/>
        <a:p>
          <a:endParaRPr lang="en-US"/>
        </a:p>
      </dgm:t>
    </dgm:pt>
    <dgm:pt modelId="{92CC83A8-939B-4C5B-A13A-7BD32195F0F2}" type="sibTrans" cxnId="{F050F64B-C45C-4CFB-860C-77A9C658A638}">
      <dgm:prSet/>
      <dgm:spPr/>
      <dgm:t>
        <a:bodyPr/>
        <a:lstStyle/>
        <a:p>
          <a:endParaRPr lang="en-US"/>
        </a:p>
      </dgm:t>
    </dgm:pt>
    <dgm:pt modelId="{0332286A-7A57-401B-BCF5-047CA019BA5F}" type="pres">
      <dgm:prSet presAssocID="{9DE4CD56-812B-4202-B77B-B4BA9C87D730}" presName="diagram" presStyleCnt="0">
        <dgm:presLayoutVars>
          <dgm:dir/>
          <dgm:resizeHandles val="exact"/>
        </dgm:presLayoutVars>
      </dgm:prSet>
      <dgm:spPr/>
    </dgm:pt>
    <dgm:pt modelId="{82096583-2586-411E-BFD5-7AC8F743F4C3}" type="pres">
      <dgm:prSet presAssocID="{2E5B4D84-726A-4A81-BF54-CBB02B6EB023}" presName="node" presStyleLbl="node1" presStyleIdx="0" presStyleCnt="5">
        <dgm:presLayoutVars>
          <dgm:bulletEnabled val="1"/>
        </dgm:presLayoutVars>
      </dgm:prSet>
      <dgm:spPr/>
    </dgm:pt>
    <dgm:pt modelId="{BB608DAE-A229-4AA2-A0CF-261C74E9042F}" type="pres">
      <dgm:prSet presAssocID="{8DED9525-B5B0-441B-88C8-307530A9EC89}" presName="sibTrans" presStyleCnt="0"/>
      <dgm:spPr/>
    </dgm:pt>
    <dgm:pt modelId="{D3BD0F68-A4B8-41CA-9408-A6EB383A3393}" type="pres">
      <dgm:prSet presAssocID="{3EAD6F63-C1E9-40AB-BA5E-547C99327413}" presName="node" presStyleLbl="node1" presStyleIdx="1" presStyleCnt="5">
        <dgm:presLayoutVars>
          <dgm:bulletEnabled val="1"/>
        </dgm:presLayoutVars>
      </dgm:prSet>
      <dgm:spPr/>
    </dgm:pt>
    <dgm:pt modelId="{CF34AA7B-CE20-4C28-8175-42D497E2331D}" type="pres">
      <dgm:prSet presAssocID="{034D23C6-25CD-4FA9-9712-97D6ED1D827C}" presName="sibTrans" presStyleCnt="0"/>
      <dgm:spPr/>
    </dgm:pt>
    <dgm:pt modelId="{091277CD-2C78-43B9-94EA-6B74542BF8DB}" type="pres">
      <dgm:prSet presAssocID="{0338B996-BC3E-42E4-B0CB-01D2EB35B4F7}" presName="node" presStyleLbl="node1" presStyleIdx="2" presStyleCnt="5">
        <dgm:presLayoutVars>
          <dgm:bulletEnabled val="1"/>
        </dgm:presLayoutVars>
      </dgm:prSet>
      <dgm:spPr/>
    </dgm:pt>
    <dgm:pt modelId="{D92E6E89-F29D-4657-B94E-B4BE192EFDEF}" type="pres">
      <dgm:prSet presAssocID="{C5F5B997-159C-4C99-9D0E-2022C13D9FFE}" presName="sibTrans" presStyleCnt="0"/>
      <dgm:spPr/>
    </dgm:pt>
    <dgm:pt modelId="{0DCC4490-EAD7-4D80-8005-F22EFC34695B}" type="pres">
      <dgm:prSet presAssocID="{0BCE4FC0-FE6A-4EA3-BB5E-24C9510E2D9E}" presName="node" presStyleLbl="node1" presStyleIdx="3" presStyleCnt="5">
        <dgm:presLayoutVars>
          <dgm:bulletEnabled val="1"/>
        </dgm:presLayoutVars>
      </dgm:prSet>
      <dgm:spPr/>
    </dgm:pt>
    <dgm:pt modelId="{B0911438-0D63-4C92-978F-DAE0C4BDF1E1}" type="pres">
      <dgm:prSet presAssocID="{36DA1616-97FC-4D28-95A1-B115A8C444CE}" presName="sibTrans" presStyleCnt="0"/>
      <dgm:spPr/>
    </dgm:pt>
    <dgm:pt modelId="{594ECD26-76C4-408E-9A7A-21FD05FA19F2}" type="pres">
      <dgm:prSet presAssocID="{A796BA75-F071-4C53-8721-461CC1323070}" presName="node" presStyleLbl="node1" presStyleIdx="4" presStyleCnt="5">
        <dgm:presLayoutVars>
          <dgm:bulletEnabled val="1"/>
        </dgm:presLayoutVars>
      </dgm:prSet>
      <dgm:spPr/>
    </dgm:pt>
  </dgm:ptLst>
  <dgm:cxnLst>
    <dgm:cxn modelId="{F8B02F09-F4AB-4D81-9614-09CF43839EF4}" type="presOf" srcId="{0BCE4FC0-FE6A-4EA3-BB5E-24C9510E2D9E}" destId="{0DCC4490-EAD7-4D80-8005-F22EFC34695B}" srcOrd="0" destOrd="0" presId="urn:microsoft.com/office/officeart/2005/8/layout/default"/>
    <dgm:cxn modelId="{BF72FE09-884D-4724-A1D5-0C5FAD4CF003}" srcId="{9DE4CD56-812B-4202-B77B-B4BA9C87D730}" destId="{2E5B4D84-726A-4A81-BF54-CBB02B6EB023}" srcOrd="0" destOrd="0" parTransId="{3F0F3AFF-FA60-42B1-8D9B-28095C4B9728}" sibTransId="{8DED9525-B5B0-441B-88C8-307530A9EC89}"/>
    <dgm:cxn modelId="{234EE72A-1D67-430F-8052-02AB52FDCF1D}" type="presOf" srcId="{0338B996-BC3E-42E4-B0CB-01D2EB35B4F7}" destId="{091277CD-2C78-43B9-94EA-6B74542BF8DB}" srcOrd="0" destOrd="0" presId="urn:microsoft.com/office/officeart/2005/8/layout/default"/>
    <dgm:cxn modelId="{F3897D3A-D68D-4AF3-9A59-D16079DD41B5}" type="presOf" srcId="{A796BA75-F071-4C53-8721-461CC1323070}" destId="{594ECD26-76C4-408E-9A7A-21FD05FA19F2}" srcOrd="0" destOrd="0" presId="urn:microsoft.com/office/officeart/2005/8/layout/default"/>
    <dgm:cxn modelId="{F050F64B-C45C-4CFB-860C-77A9C658A638}" srcId="{9DE4CD56-812B-4202-B77B-B4BA9C87D730}" destId="{A796BA75-F071-4C53-8721-461CC1323070}" srcOrd="4" destOrd="0" parTransId="{E5F49ED2-FA06-4EB7-8505-10CF66225D7C}" sibTransId="{92CC83A8-939B-4C5B-A13A-7BD32195F0F2}"/>
    <dgm:cxn modelId="{270B3F72-F525-40E4-BB1F-B8CB07A75879}" type="presOf" srcId="{9DE4CD56-812B-4202-B77B-B4BA9C87D730}" destId="{0332286A-7A57-401B-BCF5-047CA019BA5F}" srcOrd="0" destOrd="0" presId="urn:microsoft.com/office/officeart/2005/8/layout/default"/>
    <dgm:cxn modelId="{71D7EF81-4FF5-4AB2-A912-4986710D03E9}" srcId="{9DE4CD56-812B-4202-B77B-B4BA9C87D730}" destId="{3EAD6F63-C1E9-40AB-BA5E-547C99327413}" srcOrd="1" destOrd="0" parTransId="{D2C98755-0A9A-4647-A23F-07BBD6AE05E6}" sibTransId="{034D23C6-25CD-4FA9-9712-97D6ED1D827C}"/>
    <dgm:cxn modelId="{67FB8490-350D-49F9-974A-21713ADD06A6}" srcId="{9DE4CD56-812B-4202-B77B-B4BA9C87D730}" destId="{0BCE4FC0-FE6A-4EA3-BB5E-24C9510E2D9E}" srcOrd="3" destOrd="0" parTransId="{A2CF9C0F-A5F8-47C6-9E4E-42CF04C0BEB0}" sibTransId="{36DA1616-97FC-4D28-95A1-B115A8C444CE}"/>
    <dgm:cxn modelId="{A625449C-9791-4C61-8E5B-6E5B8B979886}" srcId="{9DE4CD56-812B-4202-B77B-B4BA9C87D730}" destId="{0338B996-BC3E-42E4-B0CB-01D2EB35B4F7}" srcOrd="2" destOrd="0" parTransId="{0A74091E-0087-479D-A561-B4218A8DE468}" sibTransId="{C5F5B997-159C-4C99-9D0E-2022C13D9FFE}"/>
    <dgm:cxn modelId="{3F3E41F8-99FE-46C8-8577-A227F242447B}" type="presOf" srcId="{3EAD6F63-C1E9-40AB-BA5E-547C99327413}" destId="{D3BD0F68-A4B8-41CA-9408-A6EB383A3393}" srcOrd="0" destOrd="0" presId="urn:microsoft.com/office/officeart/2005/8/layout/default"/>
    <dgm:cxn modelId="{6543A2FE-B81A-4829-84AA-3BBE956912BC}" type="presOf" srcId="{2E5B4D84-726A-4A81-BF54-CBB02B6EB023}" destId="{82096583-2586-411E-BFD5-7AC8F743F4C3}" srcOrd="0" destOrd="0" presId="urn:microsoft.com/office/officeart/2005/8/layout/default"/>
    <dgm:cxn modelId="{34FE7946-6CB9-4563-80D6-BE360E594CF6}" type="presParOf" srcId="{0332286A-7A57-401B-BCF5-047CA019BA5F}" destId="{82096583-2586-411E-BFD5-7AC8F743F4C3}" srcOrd="0" destOrd="0" presId="urn:microsoft.com/office/officeart/2005/8/layout/default"/>
    <dgm:cxn modelId="{7E011039-D56D-403A-BB31-A16919494CE9}" type="presParOf" srcId="{0332286A-7A57-401B-BCF5-047CA019BA5F}" destId="{BB608DAE-A229-4AA2-A0CF-261C74E9042F}" srcOrd="1" destOrd="0" presId="urn:microsoft.com/office/officeart/2005/8/layout/default"/>
    <dgm:cxn modelId="{DE431504-8D72-4455-B86B-083B7F87CCAC}" type="presParOf" srcId="{0332286A-7A57-401B-BCF5-047CA019BA5F}" destId="{D3BD0F68-A4B8-41CA-9408-A6EB383A3393}" srcOrd="2" destOrd="0" presId="urn:microsoft.com/office/officeart/2005/8/layout/default"/>
    <dgm:cxn modelId="{BD5353A8-4AA9-4ECF-8914-44715BF2CAD9}" type="presParOf" srcId="{0332286A-7A57-401B-BCF5-047CA019BA5F}" destId="{CF34AA7B-CE20-4C28-8175-42D497E2331D}" srcOrd="3" destOrd="0" presId="urn:microsoft.com/office/officeart/2005/8/layout/default"/>
    <dgm:cxn modelId="{FD592347-2FEC-489A-9BD3-55EAD3A8E989}" type="presParOf" srcId="{0332286A-7A57-401B-BCF5-047CA019BA5F}" destId="{091277CD-2C78-43B9-94EA-6B74542BF8DB}" srcOrd="4" destOrd="0" presId="urn:microsoft.com/office/officeart/2005/8/layout/default"/>
    <dgm:cxn modelId="{3E85A923-004B-4945-9BCF-E8DC540F32E6}" type="presParOf" srcId="{0332286A-7A57-401B-BCF5-047CA019BA5F}" destId="{D92E6E89-F29D-4657-B94E-B4BE192EFDEF}" srcOrd="5" destOrd="0" presId="urn:microsoft.com/office/officeart/2005/8/layout/default"/>
    <dgm:cxn modelId="{888D23B8-65FD-4BC4-8B1C-1C12374913BD}" type="presParOf" srcId="{0332286A-7A57-401B-BCF5-047CA019BA5F}" destId="{0DCC4490-EAD7-4D80-8005-F22EFC34695B}" srcOrd="6" destOrd="0" presId="urn:microsoft.com/office/officeart/2005/8/layout/default"/>
    <dgm:cxn modelId="{0E5A66D2-31A5-4636-AB3C-233BDABB810C}" type="presParOf" srcId="{0332286A-7A57-401B-BCF5-047CA019BA5F}" destId="{B0911438-0D63-4C92-978F-DAE0C4BDF1E1}" srcOrd="7" destOrd="0" presId="urn:microsoft.com/office/officeart/2005/8/layout/default"/>
    <dgm:cxn modelId="{5D53E426-C3BE-4F32-99C7-B67C327696F8}" type="presParOf" srcId="{0332286A-7A57-401B-BCF5-047CA019BA5F}" destId="{594ECD26-76C4-408E-9A7A-21FD05FA19F2}"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766F0F-CC51-427E-B762-26CD80AA3BA9}"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8D6149C7-C71D-45FD-ADCD-CAE730A8EF09}">
      <dgm:prSet phldrT="[Text]"/>
      <dgm:spPr/>
      <dgm:t>
        <a:bodyPr/>
        <a:lstStyle/>
        <a:p>
          <a:r>
            <a:rPr lang="en-US" dirty="0"/>
            <a:t>Advanced Small Modular Reactors</a:t>
          </a:r>
        </a:p>
      </dgm:t>
    </dgm:pt>
    <dgm:pt modelId="{1B2A9951-2485-4FDF-B71C-08106DDC95DF}" type="parTrans" cxnId="{4157780C-C8A0-4CCF-B91D-566FD430B045}">
      <dgm:prSet/>
      <dgm:spPr/>
      <dgm:t>
        <a:bodyPr/>
        <a:lstStyle/>
        <a:p>
          <a:endParaRPr lang="en-US"/>
        </a:p>
      </dgm:t>
    </dgm:pt>
    <dgm:pt modelId="{F763D753-7746-4456-897A-120C4F156A84}" type="sibTrans" cxnId="{4157780C-C8A0-4CCF-B91D-566FD430B045}">
      <dgm:prSet/>
      <dgm:spPr/>
      <dgm:t>
        <a:bodyPr/>
        <a:lstStyle/>
        <a:p>
          <a:endParaRPr lang="en-US"/>
        </a:p>
      </dgm:t>
    </dgm:pt>
    <dgm:pt modelId="{AC42AF49-0E60-460C-9468-21C517B056C2}">
      <dgm:prSet phldrT="[Text]"/>
      <dgm:spPr/>
      <dgm:t>
        <a:bodyPr/>
        <a:lstStyle/>
        <a:p>
          <a:r>
            <a:rPr lang="en-US" dirty="0"/>
            <a:t>Light Water Reactor Sustainability</a:t>
          </a:r>
        </a:p>
      </dgm:t>
    </dgm:pt>
    <dgm:pt modelId="{ACAAC90F-3DBF-4ACA-9877-E326F778E314}" type="parTrans" cxnId="{C4252BDA-07BB-4462-9F26-CB1A0A9AE06E}">
      <dgm:prSet/>
      <dgm:spPr/>
      <dgm:t>
        <a:bodyPr/>
        <a:lstStyle/>
        <a:p>
          <a:endParaRPr lang="en-US"/>
        </a:p>
      </dgm:t>
    </dgm:pt>
    <dgm:pt modelId="{F5607BED-119F-49B5-B51F-11786E99664E}" type="sibTrans" cxnId="{C4252BDA-07BB-4462-9F26-CB1A0A9AE06E}">
      <dgm:prSet/>
      <dgm:spPr/>
      <dgm:t>
        <a:bodyPr/>
        <a:lstStyle/>
        <a:p>
          <a:endParaRPr lang="en-US"/>
        </a:p>
      </dgm:t>
    </dgm:pt>
    <dgm:pt modelId="{C8F2F1D6-DE57-4485-B12F-8E5DFBC0192E}">
      <dgm:prSet phldrT="[Text]"/>
      <dgm:spPr/>
      <dgm:t>
        <a:bodyPr/>
        <a:lstStyle/>
        <a:p>
          <a:r>
            <a:rPr lang="en-US" dirty="0"/>
            <a:t>Advanced Reactor Development</a:t>
          </a:r>
        </a:p>
      </dgm:t>
    </dgm:pt>
    <dgm:pt modelId="{CA9A8034-3CA6-4036-BF41-7428BE6BCAD6}" type="parTrans" cxnId="{7D309E01-FF31-4379-89C5-6C0EA6F2CF41}">
      <dgm:prSet/>
      <dgm:spPr/>
      <dgm:t>
        <a:bodyPr/>
        <a:lstStyle/>
        <a:p>
          <a:endParaRPr lang="en-US"/>
        </a:p>
      </dgm:t>
    </dgm:pt>
    <dgm:pt modelId="{97459050-00BA-4DE9-AF4E-56387B5A28C2}" type="sibTrans" cxnId="{7D309E01-FF31-4379-89C5-6C0EA6F2CF41}">
      <dgm:prSet/>
      <dgm:spPr/>
      <dgm:t>
        <a:bodyPr/>
        <a:lstStyle/>
        <a:p>
          <a:endParaRPr lang="en-US"/>
        </a:p>
      </dgm:t>
    </dgm:pt>
    <dgm:pt modelId="{E74F8DD5-DE3C-46BD-9B95-B673428C79D5}">
      <dgm:prSet phldrT="[Text]"/>
      <dgm:spPr/>
      <dgm:t>
        <a:bodyPr/>
        <a:lstStyle/>
        <a:p>
          <a:r>
            <a:rPr lang="en-US" dirty="0"/>
            <a:t>Breeder Reactors</a:t>
          </a:r>
        </a:p>
      </dgm:t>
    </dgm:pt>
    <dgm:pt modelId="{29C1428F-56F1-447C-A47F-B3554134E9E6}" type="parTrans" cxnId="{E2F23D43-EE93-4859-BCCF-B7864C2EDA34}">
      <dgm:prSet/>
      <dgm:spPr/>
    </dgm:pt>
    <dgm:pt modelId="{D3B2B1B7-07F1-4913-9EFE-5F601AFAA6A9}" type="sibTrans" cxnId="{E2F23D43-EE93-4859-BCCF-B7864C2EDA34}">
      <dgm:prSet/>
      <dgm:spPr/>
    </dgm:pt>
    <dgm:pt modelId="{0677DE07-BF0E-4014-A0CC-F9804F5B8995}" type="pres">
      <dgm:prSet presAssocID="{8B766F0F-CC51-427E-B762-26CD80AA3BA9}" presName="linear" presStyleCnt="0">
        <dgm:presLayoutVars>
          <dgm:dir/>
          <dgm:animLvl val="lvl"/>
          <dgm:resizeHandles val="exact"/>
        </dgm:presLayoutVars>
      </dgm:prSet>
      <dgm:spPr/>
    </dgm:pt>
    <dgm:pt modelId="{11DC4738-8BCB-40B8-BFA3-3E62C617A75D}" type="pres">
      <dgm:prSet presAssocID="{8D6149C7-C71D-45FD-ADCD-CAE730A8EF09}" presName="parentLin" presStyleCnt="0"/>
      <dgm:spPr/>
    </dgm:pt>
    <dgm:pt modelId="{E6E0CE5D-7C23-4624-A825-CF45FF542A3C}" type="pres">
      <dgm:prSet presAssocID="{8D6149C7-C71D-45FD-ADCD-CAE730A8EF09}" presName="parentLeftMargin" presStyleLbl="node1" presStyleIdx="0" presStyleCnt="4"/>
      <dgm:spPr/>
    </dgm:pt>
    <dgm:pt modelId="{8491B154-8D0B-41D7-9857-3AAB4852DB98}" type="pres">
      <dgm:prSet presAssocID="{8D6149C7-C71D-45FD-ADCD-CAE730A8EF09}" presName="parentText" presStyleLbl="node1" presStyleIdx="0" presStyleCnt="4">
        <dgm:presLayoutVars>
          <dgm:chMax val="0"/>
          <dgm:bulletEnabled val="1"/>
        </dgm:presLayoutVars>
      </dgm:prSet>
      <dgm:spPr/>
    </dgm:pt>
    <dgm:pt modelId="{5736F6C1-F0A8-4C52-853B-59620568050C}" type="pres">
      <dgm:prSet presAssocID="{8D6149C7-C71D-45FD-ADCD-CAE730A8EF09}" presName="negativeSpace" presStyleCnt="0"/>
      <dgm:spPr/>
    </dgm:pt>
    <dgm:pt modelId="{A7256EE3-DED3-45A6-B6E8-1AEC38EEAF71}" type="pres">
      <dgm:prSet presAssocID="{8D6149C7-C71D-45FD-ADCD-CAE730A8EF09}" presName="childText" presStyleLbl="conFgAcc1" presStyleIdx="0" presStyleCnt="4">
        <dgm:presLayoutVars>
          <dgm:bulletEnabled val="1"/>
        </dgm:presLayoutVars>
      </dgm:prSet>
      <dgm:spPr/>
    </dgm:pt>
    <dgm:pt modelId="{65CF92BB-A34E-47BF-B845-19AA22221408}" type="pres">
      <dgm:prSet presAssocID="{F763D753-7746-4456-897A-120C4F156A84}" presName="spaceBetweenRectangles" presStyleCnt="0"/>
      <dgm:spPr/>
    </dgm:pt>
    <dgm:pt modelId="{AEB2FB2F-D29A-4DBF-A4D7-E8E0601117D8}" type="pres">
      <dgm:prSet presAssocID="{E74F8DD5-DE3C-46BD-9B95-B673428C79D5}" presName="parentLin" presStyleCnt="0"/>
      <dgm:spPr/>
    </dgm:pt>
    <dgm:pt modelId="{D4509577-C89A-454D-A0D2-17421262E279}" type="pres">
      <dgm:prSet presAssocID="{E74F8DD5-DE3C-46BD-9B95-B673428C79D5}" presName="parentLeftMargin" presStyleLbl="node1" presStyleIdx="0" presStyleCnt="4"/>
      <dgm:spPr/>
    </dgm:pt>
    <dgm:pt modelId="{0811CA63-C256-4314-9673-66AF90D5CE99}" type="pres">
      <dgm:prSet presAssocID="{E74F8DD5-DE3C-46BD-9B95-B673428C79D5}" presName="parentText" presStyleLbl="node1" presStyleIdx="1" presStyleCnt="4">
        <dgm:presLayoutVars>
          <dgm:chMax val="0"/>
          <dgm:bulletEnabled val="1"/>
        </dgm:presLayoutVars>
      </dgm:prSet>
      <dgm:spPr/>
    </dgm:pt>
    <dgm:pt modelId="{CEB97B69-D483-4981-A116-2EFB4950C19B}" type="pres">
      <dgm:prSet presAssocID="{E74F8DD5-DE3C-46BD-9B95-B673428C79D5}" presName="negativeSpace" presStyleCnt="0"/>
      <dgm:spPr/>
    </dgm:pt>
    <dgm:pt modelId="{1EB15878-CCA6-454B-B7C6-8832F6542EE9}" type="pres">
      <dgm:prSet presAssocID="{E74F8DD5-DE3C-46BD-9B95-B673428C79D5}" presName="childText" presStyleLbl="conFgAcc1" presStyleIdx="1" presStyleCnt="4">
        <dgm:presLayoutVars>
          <dgm:bulletEnabled val="1"/>
        </dgm:presLayoutVars>
      </dgm:prSet>
      <dgm:spPr/>
    </dgm:pt>
    <dgm:pt modelId="{8F8E18D7-9FB6-4DB7-9A1A-D52530D173FE}" type="pres">
      <dgm:prSet presAssocID="{D3B2B1B7-07F1-4913-9EFE-5F601AFAA6A9}" presName="spaceBetweenRectangles" presStyleCnt="0"/>
      <dgm:spPr/>
    </dgm:pt>
    <dgm:pt modelId="{584FFCBF-5D52-46DE-A005-EECF0AEE8439}" type="pres">
      <dgm:prSet presAssocID="{AC42AF49-0E60-460C-9468-21C517B056C2}" presName="parentLin" presStyleCnt="0"/>
      <dgm:spPr/>
    </dgm:pt>
    <dgm:pt modelId="{E866F39A-7FA9-48D7-9D8D-5D82E3B83E29}" type="pres">
      <dgm:prSet presAssocID="{AC42AF49-0E60-460C-9468-21C517B056C2}" presName="parentLeftMargin" presStyleLbl="node1" presStyleIdx="1" presStyleCnt="4"/>
      <dgm:spPr/>
    </dgm:pt>
    <dgm:pt modelId="{30E1C869-9152-4A7C-AE02-25AF74BA15FA}" type="pres">
      <dgm:prSet presAssocID="{AC42AF49-0E60-460C-9468-21C517B056C2}" presName="parentText" presStyleLbl="node1" presStyleIdx="2" presStyleCnt="4">
        <dgm:presLayoutVars>
          <dgm:chMax val="0"/>
          <dgm:bulletEnabled val="1"/>
        </dgm:presLayoutVars>
      </dgm:prSet>
      <dgm:spPr/>
    </dgm:pt>
    <dgm:pt modelId="{AE52F5E9-CA48-4E71-947F-6E203AE8AC4A}" type="pres">
      <dgm:prSet presAssocID="{AC42AF49-0E60-460C-9468-21C517B056C2}" presName="negativeSpace" presStyleCnt="0"/>
      <dgm:spPr/>
    </dgm:pt>
    <dgm:pt modelId="{073FEE3C-7707-4168-9920-48A728DCC0E0}" type="pres">
      <dgm:prSet presAssocID="{AC42AF49-0E60-460C-9468-21C517B056C2}" presName="childText" presStyleLbl="conFgAcc1" presStyleIdx="2" presStyleCnt="4">
        <dgm:presLayoutVars>
          <dgm:bulletEnabled val="1"/>
        </dgm:presLayoutVars>
      </dgm:prSet>
      <dgm:spPr/>
    </dgm:pt>
    <dgm:pt modelId="{6F0A1E4D-F0C8-4BD8-8A03-5DC01189EA5A}" type="pres">
      <dgm:prSet presAssocID="{F5607BED-119F-49B5-B51F-11786E99664E}" presName="spaceBetweenRectangles" presStyleCnt="0"/>
      <dgm:spPr/>
    </dgm:pt>
    <dgm:pt modelId="{6A30D324-C16A-45D4-A640-A78910DD6A25}" type="pres">
      <dgm:prSet presAssocID="{C8F2F1D6-DE57-4485-B12F-8E5DFBC0192E}" presName="parentLin" presStyleCnt="0"/>
      <dgm:spPr/>
    </dgm:pt>
    <dgm:pt modelId="{1B540928-0835-4C38-A338-D862E3A0C4E6}" type="pres">
      <dgm:prSet presAssocID="{C8F2F1D6-DE57-4485-B12F-8E5DFBC0192E}" presName="parentLeftMargin" presStyleLbl="node1" presStyleIdx="2" presStyleCnt="4"/>
      <dgm:spPr/>
    </dgm:pt>
    <dgm:pt modelId="{B4B3AAB0-A3DF-4C01-9D80-F4303B628399}" type="pres">
      <dgm:prSet presAssocID="{C8F2F1D6-DE57-4485-B12F-8E5DFBC0192E}" presName="parentText" presStyleLbl="node1" presStyleIdx="3" presStyleCnt="4">
        <dgm:presLayoutVars>
          <dgm:chMax val="0"/>
          <dgm:bulletEnabled val="1"/>
        </dgm:presLayoutVars>
      </dgm:prSet>
      <dgm:spPr/>
    </dgm:pt>
    <dgm:pt modelId="{1487E841-21AB-4088-A758-793EBA7E1939}" type="pres">
      <dgm:prSet presAssocID="{C8F2F1D6-DE57-4485-B12F-8E5DFBC0192E}" presName="negativeSpace" presStyleCnt="0"/>
      <dgm:spPr/>
    </dgm:pt>
    <dgm:pt modelId="{6FE500AC-DE66-4E20-A327-1E4F7F5705C8}" type="pres">
      <dgm:prSet presAssocID="{C8F2F1D6-DE57-4485-B12F-8E5DFBC0192E}" presName="childText" presStyleLbl="conFgAcc1" presStyleIdx="3" presStyleCnt="4">
        <dgm:presLayoutVars>
          <dgm:bulletEnabled val="1"/>
        </dgm:presLayoutVars>
      </dgm:prSet>
      <dgm:spPr/>
    </dgm:pt>
  </dgm:ptLst>
  <dgm:cxnLst>
    <dgm:cxn modelId="{5E9D1700-F384-40F8-8701-FFD5009DEA7C}" type="presOf" srcId="{C8F2F1D6-DE57-4485-B12F-8E5DFBC0192E}" destId="{1B540928-0835-4C38-A338-D862E3A0C4E6}" srcOrd="0" destOrd="0" presId="urn:microsoft.com/office/officeart/2005/8/layout/list1"/>
    <dgm:cxn modelId="{7D309E01-FF31-4379-89C5-6C0EA6F2CF41}" srcId="{8B766F0F-CC51-427E-B762-26CD80AA3BA9}" destId="{C8F2F1D6-DE57-4485-B12F-8E5DFBC0192E}" srcOrd="3" destOrd="0" parTransId="{CA9A8034-3CA6-4036-BF41-7428BE6BCAD6}" sibTransId="{97459050-00BA-4DE9-AF4E-56387B5A28C2}"/>
    <dgm:cxn modelId="{426FFE0A-D001-4759-84AD-8E3D08A1B7E6}" type="presOf" srcId="{C8F2F1D6-DE57-4485-B12F-8E5DFBC0192E}" destId="{B4B3AAB0-A3DF-4C01-9D80-F4303B628399}" srcOrd="1" destOrd="0" presId="urn:microsoft.com/office/officeart/2005/8/layout/list1"/>
    <dgm:cxn modelId="{4157780C-C8A0-4CCF-B91D-566FD430B045}" srcId="{8B766F0F-CC51-427E-B762-26CD80AA3BA9}" destId="{8D6149C7-C71D-45FD-ADCD-CAE730A8EF09}" srcOrd="0" destOrd="0" parTransId="{1B2A9951-2485-4FDF-B71C-08106DDC95DF}" sibTransId="{F763D753-7746-4456-897A-120C4F156A84}"/>
    <dgm:cxn modelId="{2D229E13-5923-493F-A8F2-7D8767986605}" type="presOf" srcId="{8D6149C7-C71D-45FD-ADCD-CAE730A8EF09}" destId="{E6E0CE5D-7C23-4624-A825-CF45FF542A3C}" srcOrd="0" destOrd="0" presId="urn:microsoft.com/office/officeart/2005/8/layout/list1"/>
    <dgm:cxn modelId="{300E5427-55AD-45E6-A189-8EFCFF5AFEEC}" type="presOf" srcId="{E74F8DD5-DE3C-46BD-9B95-B673428C79D5}" destId="{D4509577-C89A-454D-A0D2-17421262E279}" srcOrd="0" destOrd="0" presId="urn:microsoft.com/office/officeart/2005/8/layout/list1"/>
    <dgm:cxn modelId="{E2F23D43-EE93-4859-BCCF-B7864C2EDA34}" srcId="{8B766F0F-CC51-427E-B762-26CD80AA3BA9}" destId="{E74F8DD5-DE3C-46BD-9B95-B673428C79D5}" srcOrd="1" destOrd="0" parTransId="{29C1428F-56F1-447C-A47F-B3554134E9E6}" sibTransId="{D3B2B1B7-07F1-4913-9EFE-5F601AFAA6A9}"/>
    <dgm:cxn modelId="{062F9C55-A6FC-4A29-9D09-69A871ED4272}" type="presOf" srcId="{AC42AF49-0E60-460C-9468-21C517B056C2}" destId="{E866F39A-7FA9-48D7-9D8D-5D82E3B83E29}" srcOrd="0" destOrd="0" presId="urn:microsoft.com/office/officeart/2005/8/layout/list1"/>
    <dgm:cxn modelId="{FE1FAE7C-5DFC-4A2A-8E2B-C0EDC037E2CF}" type="presOf" srcId="{8D6149C7-C71D-45FD-ADCD-CAE730A8EF09}" destId="{8491B154-8D0B-41D7-9857-3AAB4852DB98}" srcOrd="1" destOrd="0" presId="urn:microsoft.com/office/officeart/2005/8/layout/list1"/>
    <dgm:cxn modelId="{5A7F05A3-C3CD-4466-A0AC-8507FB72984F}" type="presOf" srcId="{AC42AF49-0E60-460C-9468-21C517B056C2}" destId="{30E1C869-9152-4A7C-AE02-25AF74BA15FA}" srcOrd="1" destOrd="0" presId="urn:microsoft.com/office/officeart/2005/8/layout/list1"/>
    <dgm:cxn modelId="{C4252BDA-07BB-4462-9F26-CB1A0A9AE06E}" srcId="{8B766F0F-CC51-427E-B762-26CD80AA3BA9}" destId="{AC42AF49-0E60-460C-9468-21C517B056C2}" srcOrd="2" destOrd="0" parTransId="{ACAAC90F-3DBF-4ACA-9877-E326F778E314}" sibTransId="{F5607BED-119F-49B5-B51F-11786E99664E}"/>
    <dgm:cxn modelId="{C3223CDA-AE5A-4D1F-86AC-1B834C8219BE}" type="presOf" srcId="{8B766F0F-CC51-427E-B762-26CD80AA3BA9}" destId="{0677DE07-BF0E-4014-A0CC-F9804F5B8995}" srcOrd="0" destOrd="0" presId="urn:microsoft.com/office/officeart/2005/8/layout/list1"/>
    <dgm:cxn modelId="{380C03DD-9815-4D6D-9290-9DA2EE233D7F}" type="presOf" srcId="{E74F8DD5-DE3C-46BD-9B95-B673428C79D5}" destId="{0811CA63-C256-4314-9673-66AF90D5CE99}" srcOrd="1" destOrd="0" presId="urn:microsoft.com/office/officeart/2005/8/layout/list1"/>
    <dgm:cxn modelId="{B30754DE-5883-4A00-9A21-41A3474150FA}" type="presParOf" srcId="{0677DE07-BF0E-4014-A0CC-F9804F5B8995}" destId="{11DC4738-8BCB-40B8-BFA3-3E62C617A75D}" srcOrd="0" destOrd="0" presId="urn:microsoft.com/office/officeart/2005/8/layout/list1"/>
    <dgm:cxn modelId="{DDC1C306-1434-47BB-92AF-E5447835506D}" type="presParOf" srcId="{11DC4738-8BCB-40B8-BFA3-3E62C617A75D}" destId="{E6E0CE5D-7C23-4624-A825-CF45FF542A3C}" srcOrd="0" destOrd="0" presId="urn:microsoft.com/office/officeart/2005/8/layout/list1"/>
    <dgm:cxn modelId="{6E5E7A0E-0F65-4F06-B216-8A948352A457}" type="presParOf" srcId="{11DC4738-8BCB-40B8-BFA3-3E62C617A75D}" destId="{8491B154-8D0B-41D7-9857-3AAB4852DB98}" srcOrd="1" destOrd="0" presId="urn:microsoft.com/office/officeart/2005/8/layout/list1"/>
    <dgm:cxn modelId="{D81FBB2A-1DAE-4A7B-ADE4-C192D1E8A49A}" type="presParOf" srcId="{0677DE07-BF0E-4014-A0CC-F9804F5B8995}" destId="{5736F6C1-F0A8-4C52-853B-59620568050C}" srcOrd="1" destOrd="0" presId="urn:microsoft.com/office/officeart/2005/8/layout/list1"/>
    <dgm:cxn modelId="{84627BA1-F3F9-44EC-B2DF-D23C124A624C}" type="presParOf" srcId="{0677DE07-BF0E-4014-A0CC-F9804F5B8995}" destId="{A7256EE3-DED3-45A6-B6E8-1AEC38EEAF71}" srcOrd="2" destOrd="0" presId="urn:microsoft.com/office/officeart/2005/8/layout/list1"/>
    <dgm:cxn modelId="{9A734525-0B2D-4381-8B80-30C11839A47A}" type="presParOf" srcId="{0677DE07-BF0E-4014-A0CC-F9804F5B8995}" destId="{65CF92BB-A34E-47BF-B845-19AA22221408}" srcOrd="3" destOrd="0" presId="urn:microsoft.com/office/officeart/2005/8/layout/list1"/>
    <dgm:cxn modelId="{0AD77860-A9E5-4B59-835B-9AF04C0B2C91}" type="presParOf" srcId="{0677DE07-BF0E-4014-A0CC-F9804F5B8995}" destId="{AEB2FB2F-D29A-4DBF-A4D7-E8E0601117D8}" srcOrd="4" destOrd="0" presId="urn:microsoft.com/office/officeart/2005/8/layout/list1"/>
    <dgm:cxn modelId="{1DEE9199-5157-430E-82E2-CBC2217EE700}" type="presParOf" srcId="{AEB2FB2F-D29A-4DBF-A4D7-E8E0601117D8}" destId="{D4509577-C89A-454D-A0D2-17421262E279}" srcOrd="0" destOrd="0" presId="urn:microsoft.com/office/officeart/2005/8/layout/list1"/>
    <dgm:cxn modelId="{43DCD7B7-5E6A-4AC7-AC27-E31B8160058B}" type="presParOf" srcId="{AEB2FB2F-D29A-4DBF-A4D7-E8E0601117D8}" destId="{0811CA63-C256-4314-9673-66AF90D5CE99}" srcOrd="1" destOrd="0" presId="urn:microsoft.com/office/officeart/2005/8/layout/list1"/>
    <dgm:cxn modelId="{9C3ADCFA-0280-4965-A06D-26ADC62A784B}" type="presParOf" srcId="{0677DE07-BF0E-4014-A0CC-F9804F5B8995}" destId="{CEB97B69-D483-4981-A116-2EFB4950C19B}" srcOrd="5" destOrd="0" presId="urn:microsoft.com/office/officeart/2005/8/layout/list1"/>
    <dgm:cxn modelId="{B5751413-47B4-4C3A-AD34-E492A4AC744E}" type="presParOf" srcId="{0677DE07-BF0E-4014-A0CC-F9804F5B8995}" destId="{1EB15878-CCA6-454B-B7C6-8832F6542EE9}" srcOrd="6" destOrd="0" presId="urn:microsoft.com/office/officeart/2005/8/layout/list1"/>
    <dgm:cxn modelId="{1AE71A9C-9E3B-4AC7-8312-DA2A209CDB01}" type="presParOf" srcId="{0677DE07-BF0E-4014-A0CC-F9804F5B8995}" destId="{8F8E18D7-9FB6-4DB7-9A1A-D52530D173FE}" srcOrd="7" destOrd="0" presId="urn:microsoft.com/office/officeart/2005/8/layout/list1"/>
    <dgm:cxn modelId="{5C090273-FF38-45B6-A234-0732E2EB6E7E}" type="presParOf" srcId="{0677DE07-BF0E-4014-A0CC-F9804F5B8995}" destId="{584FFCBF-5D52-46DE-A005-EECF0AEE8439}" srcOrd="8" destOrd="0" presId="urn:microsoft.com/office/officeart/2005/8/layout/list1"/>
    <dgm:cxn modelId="{DB4A1A92-4884-48A8-A615-3ED25D2EF8B3}" type="presParOf" srcId="{584FFCBF-5D52-46DE-A005-EECF0AEE8439}" destId="{E866F39A-7FA9-48D7-9D8D-5D82E3B83E29}" srcOrd="0" destOrd="0" presId="urn:microsoft.com/office/officeart/2005/8/layout/list1"/>
    <dgm:cxn modelId="{74D2096F-9DAB-4144-A97D-FFB6D7873182}" type="presParOf" srcId="{584FFCBF-5D52-46DE-A005-EECF0AEE8439}" destId="{30E1C869-9152-4A7C-AE02-25AF74BA15FA}" srcOrd="1" destOrd="0" presId="urn:microsoft.com/office/officeart/2005/8/layout/list1"/>
    <dgm:cxn modelId="{1E5C19C3-F87F-4C6F-865F-218535997FC6}" type="presParOf" srcId="{0677DE07-BF0E-4014-A0CC-F9804F5B8995}" destId="{AE52F5E9-CA48-4E71-947F-6E203AE8AC4A}" srcOrd="9" destOrd="0" presId="urn:microsoft.com/office/officeart/2005/8/layout/list1"/>
    <dgm:cxn modelId="{E9A43265-4FFE-4312-8255-E83858A7FA33}" type="presParOf" srcId="{0677DE07-BF0E-4014-A0CC-F9804F5B8995}" destId="{073FEE3C-7707-4168-9920-48A728DCC0E0}" srcOrd="10" destOrd="0" presId="urn:microsoft.com/office/officeart/2005/8/layout/list1"/>
    <dgm:cxn modelId="{AAEBC8A9-F6BF-43AB-B758-58DAA0F97628}" type="presParOf" srcId="{0677DE07-BF0E-4014-A0CC-F9804F5B8995}" destId="{6F0A1E4D-F0C8-4BD8-8A03-5DC01189EA5A}" srcOrd="11" destOrd="0" presId="urn:microsoft.com/office/officeart/2005/8/layout/list1"/>
    <dgm:cxn modelId="{63B1F90D-E673-4067-A5FA-336BE60466E7}" type="presParOf" srcId="{0677DE07-BF0E-4014-A0CC-F9804F5B8995}" destId="{6A30D324-C16A-45D4-A640-A78910DD6A25}" srcOrd="12" destOrd="0" presId="urn:microsoft.com/office/officeart/2005/8/layout/list1"/>
    <dgm:cxn modelId="{B3E97277-2EE3-458C-93D4-0F1B038A65D5}" type="presParOf" srcId="{6A30D324-C16A-45D4-A640-A78910DD6A25}" destId="{1B540928-0835-4C38-A338-D862E3A0C4E6}" srcOrd="0" destOrd="0" presId="urn:microsoft.com/office/officeart/2005/8/layout/list1"/>
    <dgm:cxn modelId="{C93058E1-B18C-4D4D-9DF1-B4BBDFA218C3}" type="presParOf" srcId="{6A30D324-C16A-45D4-A640-A78910DD6A25}" destId="{B4B3AAB0-A3DF-4C01-9D80-F4303B628399}" srcOrd="1" destOrd="0" presId="urn:microsoft.com/office/officeart/2005/8/layout/list1"/>
    <dgm:cxn modelId="{9185741B-B16A-4181-8225-A7F2500DF905}" type="presParOf" srcId="{0677DE07-BF0E-4014-A0CC-F9804F5B8995}" destId="{1487E841-21AB-4088-A758-793EBA7E1939}" srcOrd="13" destOrd="0" presId="urn:microsoft.com/office/officeart/2005/8/layout/list1"/>
    <dgm:cxn modelId="{988BFB70-7E90-4E3E-89F6-CEC24E71323D}" type="presParOf" srcId="{0677DE07-BF0E-4014-A0CC-F9804F5B8995}" destId="{6FE500AC-DE66-4E20-A327-1E4F7F5705C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9FFFEA-32D9-4128-BC0E-7211903A4090}"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n-US"/>
        </a:p>
      </dgm:t>
    </dgm:pt>
    <dgm:pt modelId="{5A2817E6-482E-4A3E-9099-C6FE52502429}">
      <dgm:prSet/>
      <dgm:spPr/>
      <dgm:t>
        <a:bodyPr/>
        <a:lstStyle/>
        <a:p>
          <a:r>
            <a:rPr lang="en-US" baseline="0"/>
            <a:t>So-called “cold fusion” from 1989 was not, in fact, fusion</a:t>
          </a:r>
          <a:endParaRPr lang="en-US"/>
        </a:p>
      </dgm:t>
    </dgm:pt>
    <dgm:pt modelId="{FCB4406A-2030-4899-BDEB-CAE51FB1607B}" type="parTrans" cxnId="{1E4DF81A-8C0A-4C3A-B1AB-FD5AD6B6EA35}">
      <dgm:prSet/>
      <dgm:spPr/>
      <dgm:t>
        <a:bodyPr/>
        <a:lstStyle/>
        <a:p>
          <a:endParaRPr lang="en-US"/>
        </a:p>
      </dgm:t>
    </dgm:pt>
    <dgm:pt modelId="{3A468ECD-4F9D-4084-817A-0F973FD34DD5}" type="sibTrans" cxnId="{1E4DF81A-8C0A-4C3A-B1AB-FD5AD6B6EA35}">
      <dgm:prSet/>
      <dgm:spPr/>
      <dgm:t>
        <a:bodyPr/>
        <a:lstStyle/>
        <a:p>
          <a:endParaRPr lang="en-US"/>
        </a:p>
      </dgm:t>
    </dgm:pt>
    <dgm:pt modelId="{055C9B5F-7F6A-4381-B2FC-8FDE05EFC4AB}">
      <dgm:prSet/>
      <dgm:spPr/>
      <dgm:t>
        <a:bodyPr/>
        <a:lstStyle/>
        <a:p>
          <a:r>
            <a:rPr lang="en-US" baseline="0" dirty="0"/>
            <a:t>DOE’s National Ignition Facility at Lawrence Livermore National Laboratory uses 192 laser beams aligning on a pea-sized target</a:t>
          </a:r>
          <a:endParaRPr lang="en-US" dirty="0"/>
        </a:p>
      </dgm:t>
    </dgm:pt>
    <dgm:pt modelId="{5910DCF3-71D6-4F23-BBDA-6F344248E6DC}" type="parTrans" cxnId="{EE5FA7A6-52A2-44CA-A73F-0343BDD0679A}">
      <dgm:prSet/>
      <dgm:spPr/>
      <dgm:t>
        <a:bodyPr/>
        <a:lstStyle/>
        <a:p>
          <a:endParaRPr lang="en-US"/>
        </a:p>
      </dgm:t>
    </dgm:pt>
    <dgm:pt modelId="{2FD3A0E5-B0EB-44AB-B641-C40FE72B5645}" type="sibTrans" cxnId="{EE5FA7A6-52A2-44CA-A73F-0343BDD0679A}">
      <dgm:prSet/>
      <dgm:spPr/>
      <dgm:t>
        <a:bodyPr/>
        <a:lstStyle/>
        <a:p>
          <a:endParaRPr lang="en-US"/>
        </a:p>
      </dgm:t>
    </dgm:pt>
    <dgm:pt modelId="{C51900FE-4DF4-403C-9C20-369FEF65D03C}">
      <dgm:prSet/>
      <dgm:spPr/>
      <dgm:t>
        <a:bodyPr/>
        <a:lstStyle/>
        <a:p>
          <a:r>
            <a:rPr lang="en-US" baseline="0"/>
            <a:t>December, 2022, at LLNL, a fusion reaction produced more energy than was required to initiate the fusion reaction; this only accounts for the energy within the lasers, not the energy needed to form the laser beams themselves</a:t>
          </a:r>
          <a:endParaRPr lang="en-US"/>
        </a:p>
      </dgm:t>
    </dgm:pt>
    <dgm:pt modelId="{87EF075B-A3CD-4566-B701-34BFAC711EB9}" type="parTrans" cxnId="{8A29F3D1-8889-4D29-B0D4-F92B82183253}">
      <dgm:prSet/>
      <dgm:spPr/>
      <dgm:t>
        <a:bodyPr/>
        <a:lstStyle/>
        <a:p>
          <a:endParaRPr lang="en-US"/>
        </a:p>
      </dgm:t>
    </dgm:pt>
    <dgm:pt modelId="{07CB9B56-018C-4F32-A863-963A8C25A4C3}" type="sibTrans" cxnId="{8A29F3D1-8889-4D29-B0D4-F92B82183253}">
      <dgm:prSet/>
      <dgm:spPr/>
      <dgm:t>
        <a:bodyPr/>
        <a:lstStyle/>
        <a:p>
          <a:endParaRPr lang="en-US"/>
        </a:p>
      </dgm:t>
    </dgm:pt>
    <dgm:pt modelId="{D9BFA509-BDDB-49B4-9F3E-73368AC4B13C}" type="pres">
      <dgm:prSet presAssocID="{539FFFEA-32D9-4128-BC0E-7211903A4090}" presName="vert0" presStyleCnt="0">
        <dgm:presLayoutVars>
          <dgm:dir/>
          <dgm:animOne val="branch"/>
          <dgm:animLvl val="lvl"/>
        </dgm:presLayoutVars>
      </dgm:prSet>
      <dgm:spPr/>
    </dgm:pt>
    <dgm:pt modelId="{1E3528C8-EE51-414F-A5D5-72395A8F9559}" type="pres">
      <dgm:prSet presAssocID="{5A2817E6-482E-4A3E-9099-C6FE52502429}" presName="thickLine" presStyleLbl="alignNode1" presStyleIdx="0" presStyleCnt="3"/>
      <dgm:spPr/>
    </dgm:pt>
    <dgm:pt modelId="{A510F673-F130-49BB-8B81-1BA930452072}" type="pres">
      <dgm:prSet presAssocID="{5A2817E6-482E-4A3E-9099-C6FE52502429}" presName="horz1" presStyleCnt="0"/>
      <dgm:spPr/>
    </dgm:pt>
    <dgm:pt modelId="{D671B2EF-8F10-4DE9-848F-38B9E2EF6521}" type="pres">
      <dgm:prSet presAssocID="{5A2817E6-482E-4A3E-9099-C6FE52502429}" presName="tx1" presStyleLbl="revTx" presStyleIdx="0" presStyleCnt="3"/>
      <dgm:spPr/>
    </dgm:pt>
    <dgm:pt modelId="{47E265F3-EC87-42D9-ABD0-3DE1A11E6DA4}" type="pres">
      <dgm:prSet presAssocID="{5A2817E6-482E-4A3E-9099-C6FE52502429}" presName="vert1" presStyleCnt="0"/>
      <dgm:spPr/>
    </dgm:pt>
    <dgm:pt modelId="{ED2CCF4B-11D9-4C1F-BE9B-EA4DF20BB9FD}" type="pres">
      <dgm:prSet presAssocID="{055C9B5F-7F6A-4381-B2FC-8FDE05EFC4AB}" presName="thickLine" presStyleLbl="alignNode1" presStyleIdx="1" presStyleCnt="3"/>
      <dgm:spPr/>
    </dgm:pt>
    <dgm:pt modelId="{38F5A7A0-86EB-4014-8203-FCD7F1236FEC}" type="pres">
      <dgm:prSet presAssocID="{055C9B5F-7F6A-4381-B2FC-8FDE05EFC4AB}" presName="horz1" presStyleCnt="0"/>
      <dgm:spPr/>
    </dgm:pt>
    <dgm:pt modelId="{243D9FEC-5275-4D04-9B3B-26015AF202AD}" type="pres">
      <dgm:prSet presAssocID="{055C9B5F-7F6A-4381-B2FC-8FDE05EFC4AB}" presName="tx1" presStyleLbl="revTx" presStyleIdx="1" presStyleCnt="3"/>
      <dgm:spPr/>
    </dgm:pt>
    <dgm:pt modelId="{F994F2DF-837A-4408-A64E-FDFF07211F89}" type="pres">
      <dgm:prSet presAssocID="{055C9B5F-7F6A-4381-B2FC-8FDE05EFC4AB}" presName="vert1" presStyleCnt="0"/>
      <dgm:spPr/>
    </dgm:pt>
    <dgm:pt modelId="{02B26A8B-8FFA-4161-8AA7-3ECBD268D802}" type="pres">
      <dgm:prSet presAssocID="{C51900FE-4DF4-403C-9C20-369FEF65D03C}" presName="thickLine" presStyleLbl="alignNode1" presStyleIdx="2" presStyleCnt="3"/>
      <dgm:spPr/>
    </dgm:pt>
    <dgm:pt modelId="{E34CD091-477B-4725-85EA-2BEC21C51047}" type="pres">
      <dgm:prSet presAssocID="{C51900FE-4DF4-403C-9C20-369FEF65D03C}" presName="horz1" presStyleCnt="0"/>
      <dgm:spPr/>
    </dgm:pt>
    <dgm:pt modelId="{523B9D37-0326-4E36-8653-C63D4EB13D20}" type="pres">
      <dgm:prSet presAssocID="{C51900FE-4DF4-403C-9C20-369FEF65D03C}" presName="tx1" presStyleLbl="revTx" presStyleIdx="2" presStyleCnt="3"/>
      <dgm:spPr/>
    </dgm:pt>
    <dgm:pt modelId="{183EBB3D-5266-48B3-BA19-E538E7BFE721}" type="pres">
      <dgm:prSet presAssocID="{C51900FE-4DF4-403C-9C20-369FEF65D03C}" presName="vert1" presStyleCnt="0"/>
      <dgm:spPr/>
    </dgm:pt>
  </dgm:ptLst>
  <dgm:cxnLst>
    <dgm:cxn modelId="{1E4DF81A-8C0A-4C3A-B1AB-FD5AD6B6EA35}" srcId="{539FFFEA-32D9-4128-BC0E-7211903A4090}" destId="{5A2817E6-482E-4A3E-9099-C6FE52502429}" srcOrd="0" destOrd="0" parTransId="{FCB4406A-2030-4899-BDEB-CAE51FB1607B}" sibTransId="{3A468ECD-4F9D-4084-817A-0F973FD34DD5}"/>
    <dgm:cxn modelId="{3434E491-BE76-4301-8E6D-7B20D6D5D83E}" type="presOf" srcId="{5A2817E6-482E-4A3E-9099-C6FE52502429}" destId="{D671B2EF-8F10-4DE9-848F-38B9E2EF6521}" srcOrd="0" destOrd="0" presId="urn:microsoft.com/office/officeart/2008/layout/LinedList"/>
    <dgm:cxn modelId="{EE5FA7A6-52A2-44CA-A73F-0343BDD0679A}" srcId="{539FFFEA-32D9-4128-BC0E-7211903A4090}" destId="{055C9B5F-7F6A-4381-B2FC-8FDE05EFC4AB}" srcOrd="1" destOrd="0" parTransId="{5910DCF3-71D6-4F23-BBDA-6F344248E6DC}" sibTransId="{2FD3A0E5-B0EB-44AB-B641-C40FE72B5645}"/>
    <dgm:cxn modelId="{B7BA7EBB-5855-426B-870B-03EECF787BD4}" type="presOf" srcId="{055C9B5F-7F6A-4381-B2FC-8FDE05EFC4AB}" destId="{243D9FEC-5275-4D04-9B3B-26015AF202AD}" srcOrd="0" destOrd="0" presId="urn:microsoft.com/office/officeart/2008/layout/LinedList"/>
    <dgm:cxn modelId="{8A29F3D1-8889-4D29-B0D4-F92B82183253}" srcId="{539FFFEA-32D9-4128-BC0E-7211903A4090}" destId="{C51900FE-4DF4-403C-9C20-369FEF65D03C}" srcOrd="2" destOrd="0" parTransId="{87EF075B-A3CD-4566-B701-34BFAC711EB9}" sibTransId="{07CB9B56-018C-4F32-A863-963A8C25A4C3}"/>
    <dgm:cxn modelId="{6A305FE8-8C9E-4337-B9B5-F4DADBF9B3A3}" type="presOf" srcId="{539FFFEA-32D9-4128-BC0E-7211903A4090}" destId="{D9BFA509-BDDB-49B4-9F3E-73368AC4B13C}" srcOrd="0" destOrd="0" presId="urn:microsoft.com/office/officeart/2008/layout/LinedList"/>
    <dgm:cxn modelId="{8B20D7F1-778E-4E92-B2A0-0C5E5093FBB9}" type="presOf" srcId="{C51900FE-4DF4-403C-9C20-369FEF65D03C}" destId="{523B9D37-0326-4E36-8653-C63D4EB13D20}" srcOrd="0" destOrd="0" presId="urn:microsoft.com/office/officeart/2008/layout/LinedList"/>
    <dgm:cxn modelId="{2D645109-CA8D-4085-8351-C5446B24F368}" type="presParOf" srcId="{D9BFA509-BDDB-49B4-9F3E-73368AC4B13C}" destId="{1E3528C8-EE51-414F-A5D5-72395A8F9559}" srcOrd="0" destOrd="0" presId="urn:microsoft.com/office/officeart/2008/layout/LinedList"/>
    <dgm:cxn modelId="{86A98502-F642-42AC-B691-AD0DB44222C9}" type="presParOf" srcId="{D9BFA509-BDDB-49B4-9F3E-73368AC4B13C}" destId="{A510F673-F130-49BB-8B81-1BA930452072}" srcOrd="1" destOrd="0" presId="urn:microsoft.com/office/officeart/2008/layout/LinedList"/>
    <dgm:cxn modelId="{59CE1D51-9D49-47BF-BE67-B018AB62AC09}" type="presParOf" srcId="{A510F673-F130-49BB-8B81-1BA930452072}" destId="{D671B2EF-8F10-4DE9-848F-38B9E2EF6521}" srcOrd="0" destOrd="0" presId="urn:microsoft.com/office/officeart/2008/layout/LinedList"/>
    <dgm:cxn modelId="{5615E1F9-F3A6-4DBE-A9E7-38021A25C4E9}" type="presParOf" srcId="{A510F673-F130-49BB-8B81-1BA930452072}" destId="{47E265F3-EC87-42D9-ABD0-3DE1A11E6DA4}" srcOrd="1" destOrd="0" presId="urn:microsoft.com/office/officeart/2008/layout/LinedList"/>
    <dgm:cxn modelId="{A17EDBEB-5E04-4975-876D-7D2066E219E9}" type="presParOf" srcId="{D9BFA509-BDDB-49B4-9F3E-73368AC4B13C}" destId="{ED2CCF4B-11D9-4C1F-BE9B-EA4DF20BB9FD}" srcOrd="2" destOrd="0" presId="urn:microsoft.com/office/officeart/2008/layout/LinedList"/>
    <dgm:cxn modelId="{69B29439-F7B9-4B57-B1BE-80FE05E7EF75}" type="presParOf" srcId="{D9BFA509-BDDB-49B4-9F3E-73368AC4B13C}" destId="{38F5A7A0-86EB-4014-8203-FCD7F1236FEC}" srcOrd="3" destOrd="0" presId="urn:microsoft.com/office/officeart/2008/layout/LinedList"/>
    <dgm:cxn modelId="{70124417-F08F-4B10-A9FE-26CC712F69B4}" type="presParOf" srcId="{38F5A7A0-86EB-4014-8203-FCD7F1236FEC}" destId="{243D9FEC-5275-4D04-9B3B-26015AF202AD}" srcOrd="0" destOrd="0" presId="urn:microsoft.com/office/officeart/2008/layout/LinedList"/>
    <dgm:cxn modelId="{9DA2CED1-3D47-4D3A-9DB4-735F148AFB70}" type="presParOf" srcId="{38F5A7A0-86EB-4014-8203-FCD7F1236FEC}" destId="{F994F2DF-837A-4408-A64E-FDFF07211F89}" srcOrd="1" destOrd="0" presId="urn:microsoft.com/office/officeart/2008/layout/LinedList"/>
    <dgm:cxn modelId="{146593F9-F222-444F-AF59-C6989E15789A}" type="presParOf" srcId="{D9BFA509-BDDB-49B4-9F3E-73368AC4B13C}" destId="{02B26A8B-8FFA-4161-8AA7-3ECBD268D802}" srcOrd="4" destOrd="0" presId="urn:microsoft.com/office/officeart/2008/layout/LinedList"/>
    <dgm:cxn modelId="{AA1D4464-C5CE-453B-91E7-B5A0651E3953}" type="presParOf" srcId="{D9BFA509-BDDB-49B4-9F3E-73368AC4B13C}" destId="{E34CD091-477B-4725-85EA-2BEC21C51047}" srcOrd="5" destOrd="0" presId="urn:microsoft.com/office/officeart/2008/layout/LinedList"/>
    <dgm:cxn modelId="{BA0A79DF-E79F-4E67-9365-ADBF028D4916}" type="presParOf" srcId="{E34CD091-477B-4725-85EA-2BEC21C51047}" destId="{523B9D37-0326-4E36-8653-C63D4EB13D20}" srcOrd="0" destOrd="0" presId="urn:microsoft.com/office/officeart/2008/layout/LinedList"/>
    <dgm:cxn modelId="{915EC7C5-4FA6-40D0-B7A6-BBD5E2787E82}" type="presParOf" srcId="{E34CD091-477B-4725-85EA-2BEC21C51047}" destId="{183EBB3D-5266-48B3-BA19-E538E7BFE72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F9CA5AA-F005-442A-A6BE-5CA3EE4D35ED}" type="doc">
      <dgm:prSet loTypeId="urn:microsoft.com/office/officeart/2005/8/layout/vList4" loCatId="list" qsTypeId="urn:microsoft.com/office/officeart/2005/8/quickstyle/simple1" qsCatId="simple" csTypeId="urn:microsoft.com/office/officeart/2005/8/colors/colorful4" csCatId="colorful" phldr="1"/>
      <dgm:spPr/>
      <dgm:t>
        <a:bodyPr/>
        <a:lstStyle/>
        <a:p>
          <a:endParaRPr lang="en-US"/>
        </a:p>
      </dgm:t>
    </dgm:pt>
    <dgm:pt modelId="{A7BEFBC6-8F7A-4961-A3E0-5D5616EF44DE}">
      <dgm:prSet/>
      <dgm:spPr/>
      <dgm:t>
        <a:bodyPr/>
        <a:lstStyle/>
        <a:p>
          <a:r>
            <a:rPr lang="en-US" baseline="0"/>
            <a:t>Three Mile Island</a:t>
          </a:r>
          <a:endParaRPr lang="en-US"/>
        </a:p>
      </dgm:t>
    </dgm:pt>
    <dgm:pt modelId="{372545C2-0DDD-4050-89E9-4F4EAE25099E}" type="parTrans" cxnId="{73A82E23-88AD-4D8D-94A0-A56449EFBF0F}">
      <dgm:prSet/>
      <dgm:spPr/>
      <dgm:t>
        <a:bodyPr/>
        <a:lstStyle/>
        <a:p>
          <a:endParaRPr lang="en-US"/>
        </a:p>
      </dgm:t>
    </dgm:pt>
    <dgm:pt modelId="{1EE133BA-37AD-4B3B-8DEF-0F80BF92A28B}" type="sibTrans" cxnId="{73A82E23-88AD-4D8D-94A0-A56449EFBF0F}">
      <dgm:prSet/>
      <dgm:spPr/>
      <dgm:t>
        <a:bodyPr/>
        <a:lstStyle/>
        <a:p>
          <a:endParaRPr lang="en-US"/>
        </a:p>
      </dgm:t>
    </dgm:pt>
    <dgm:pt modelId="{E17080A7-9409-46B9-86F2-68FFDCE9D707}">
      <dgm:prSet/>
      <dgm:spPr/>
      <dgm:t>
        <a:bodyPr/>
        <a:lstStyle/>
        <a:p>
          <a:r>
            <a:rPr lang="en-US"/>
            <a:t>Pressurized Water Reactors</a:t>
          </a:r>
        </a:p>
      </dgm:t>
    </dgm:pt>
    <dgm:pt modelId="{56FE1493-A92A-4ADD-ADF0-4FCB3C5C93F2}" type="parTrans" cxnId="{43F7825E-5A7D-4AF5-8765-E0289DC7BED5}">
      <dgm:prSet/>
      <dgm:spPr/>
      <dgm:t>
        <a:bodyPr/>
        <a:lstStyle/>
        <a:p>
          <a:endParaRPr lang="en-US"/>
        </a:p>
      </dgm:t>
    </dgm:pt>
    <dgm:pt modelId="{C72DD51F-018B-47C7-A9D6-97C36F274177}" type="sibTrans" cxnId="{43F7825E-5A7D-4AF5-8765-E0289DC7BED5}">
      <dgm:prSet/>
      <dgm:spPr/>
      <dgm:t>
        <a:bodyPr/>
        <a:lstStyle/>
        <a:p>
          <a:endParaRPr lang="en-US"/>
        </a:p>
      </dgm:t>
    </dgm:pt>
    <dgm:pt modelId="{25204760-9830-4B21-B85F-5111B2ECB86B}">
      <dgm:prSet/>
      <dgm:spPr/>
      <dgm:t>
        <a:bodyPr/>
        <a:lstStyle/>
        <a:p>
          <a:r>
            <a:rPr lang="en-US"/>
            <a:t>Cooling malfunction caused part of the core in Reactor 2 to melt.</a:t>
          </a:r>
        </a:p>
      </dgm:t>
    </dgm:pt>
    <dgm:pt modelId="{E7D15B9C-306B-4759-922E-E1797EED6D37}" type="parTrans" cxnId="{34C0AE0C-13F8-4322-BEBD-9A6F27512151}">
      <dgm:prSet/>
      <dgm:spPr/>
      <dgm:t>
        <a:bodyPr/>
        <a:lstStyle/>
        <a:p>
          <a:endParaRPr lang="en-US"/>
        </a:p>
      </dgm:t>
    </dgm:pt>
    <dgm:pt modelId="{A75BC02B-DED9-4E9B-9544-65890EB51520}" type="sibTrans" cxnId="{34C0AE0C-13F8-4322-BEBD-9A6F27512151}">
      <dgm:prSet/>
      <dgm:spPr/>
      <dgm:t>
        <a:bodyPr/>
        <a:lstStyle/>
        <a:p>
          <a:endParaRPr lang="en-US"/>
        </a:p>
      </dgm:t>
    </dgm:pt>
    <dgm:pt modelId="{523B9C46-48E3-4F45-870C-86DED0A1855F}">
      <dgm:prSet/>
      <dgm:spPr/>
      <dgm:t>
        <a:bodyPr/>
        <a:lstStyle/>
        <a:p>
          <a:r>
            <a:rPr lang="en-US"/>
            <a:t>Some radioactive gas was released; health studies indicated it was not enough to cause adverse health effects.</a:t>
          </a:r>
        </a:p>
      </dgm:t>
    </dgm:pt>
    <dgm:pt modelId="{630923D2-E837-4CC4-8B98-19B11DCE5EE2}" type="parTrans" cxnId="{376F8C13-F65E-4BE6-AC6E-05D3D5DCAD75}">
      <dgm:prSet/>
      <dgm:spPr/>
      <dgm:t>
        <a:bodyPr/>
        <a:lstStyle/>
        <a:p>
          <a:endParaRPr lang="en-US"/>
        </a:p>
      </dgm:t>
    </dgm:pt>
    <dgm:pt modelId="{049AC086-FEF7-4D3C-A3EF-111F80A93CE1}" type="sibTrans" cxnId="{376F8C13-F65E-4BE6-AC6E-05D3D5DCAD75}">
      <dgm:prSet/>
      <dgm:spPr/>
      <dgm:t>
        <a:bodyPr/>
        <a:lstStyle/>
        <a:p>
          <a:endParaRPr lang="en-US"/>
        </a:p>
      </dgm:t>
    </dgm:pt>
    <dgm:pt modelId="{CA0CDF06-D5BA-49CE-B409-B720DF074782}">
      <dgm:prSet/>
      <dgm:spPr/>
      <dgm:t>
        <a:bodyPr/>
        <a:lstStyle/>
        <a:p>
          <a:r>
            <a:rPr lang="en-US" baseline="0"/>
            <a:t>Chernobyl</a:t>
          </a:r>
          <a:endParaRPr lang="en-US"/>
        </a:p>
      </dgm:t>
    </dgm:pt>
    <dgm:pt modelId="{C9EAE55E-F40A-44A6-9D3D-CA43CA903117}" type="parTrans" cxnId="{DA5206E1-372E-4EE7-8750-22C670170E05}">
      <dgm:prSet/>
      <dgm:spPr/>
      <dgm:t>
        <a:bodyPr/>
        <a:lstStyle/>
        <a:p>
          <a:endParaRPr lang="en-US"/>
        </a:p>
      </dgm:t>
    </dgm:pt>
    <dgm:pt modelId="{885B4E77-F71E-4762-929F-C3D6F252B9F8}" type="sibTrans" cxnId="{DA5206E1-372E-4EE7-8750-22C670170E05}">
      <dgm:prSet/>
      <dgm:spPr/>
      <dgm:t>
        <a:bodyPr/>
        <a:lstStyle/>
        <a:p>
          <a:endParaRPr lang="en-US"/>
        </a:p>
      </dgm:t>
    </dgm:pt>
    <dgm:pt modelId="{97A21AC3-7960-477A-89C8-1C816B4FAEB7}">
      <dgm:prSet/>
      <dgm:spPr/>
      <dgm:t>
        <a:bodyPr/>
        <a:lstStyle/>
        <a:p>
          <a:r>
            <a:rPr lang="en-US"/>
            <a:t>Engineers were testing low power threshold of reactor Number Four.</a:t>
          </a:r>
        </a:p>
      </dgm:t>
    </dgm:pt>
    <dgm:pt modelId="{C2AE381F-4B6E-4974-B019-ED1182E6895D}" type="parTrans" cxnId="{13617351-8DD0-4C7B-8010-EB4FF18D9EED}">
      <dgm:prSet/>
      <dgm:spPr/>
      <dgm:t>
        <a:bodyPr/>
        <a:lstStyle/>
        <a:p>
          <a:endParaRPr lang="en-US"/>
        </a:p>
      </dgm:t>
    </dgm:pt>
    <dgm:pt modelId="{6460F022-903A-4071-B633-4CE18740EB05}" type="sibTrans" cxnId="{13617351-8DD0-4C7B-8010-EB4FF18D9EED}">
      <dgm:prSet/>
      <dgm:spPr/>
      <dgm:t>
        <a:bodyPr/>
        <a:lstStyle/>
        <a:p>
          <a:endParaRPr lang="en-US"/>
        </a:p>
      </dgm:t>
    </dgm:pt>
    <dgm:pt modelId="{5401C4C9-E96E-4C52-9DEA-FCCBCAF84214}">
      <dgm:prSet/>
      <dgm:spPr/>
      <dgm:t>
        <a:bodyPr/>
        <a:lstStyle/>
        <a:p>
          <a:r>
            <a:rPr lang="en-US"/>
            <a:t>Reactor went out of control.</a:t>
          </a:r>
        </a:p>
      </dgm:t>
    </dgm:pt>
    <dgm:pt modelId="{617E4E06-A994-4D17-9DBB-EEF73ED17782}" type="parTrans" cxnId="{0D5725F5-4D36-4E05-A814-162F3965BDAE}">
      <dgm:prSet/>
      <dgm:spPr/>
      <dgm:t>
        <a:bodyPr/>
        <a:lstStyle/>
        <a:p>
          <a:endParaRPr lang="en-US"/>
        </a:p>
      </dgm:t>
    </dgm:pt>
    <dgm:pt modelId="{C8A2299E-7E79-42CE-BB9F-B703F4555C68}" type="sibTrans" cxnId="{0D5725F5-4D36-4E05-A814-162F3965BDAE}">
      <dgm:prSet/>
      <dgm:spPr/>
      <dgm:t>
        <a:bodyPr/>
        <a:lstStyle/>
        <a:p>
          <a:endParaRPr lang="en-US"/>
        </a:p>
      </dgm:t>
    </dgm:pt>
    <dgm:pt modelId="{ED348938-9787-4805-9B53-623E33F179C9}">
      <dgm:prSet/>
      <dgm:spPr/>
      <dgm:t>
        <a:bodyPr/>
        <a:lstStyle/>
        <a:p>
          <a:r>
            <a:rPr lang="en-US"/>
            <a:t>Resulting excessive heat generated hydrogen gas, led to an explosion and breach of the reactor building.</a:t>
          </a:r>
        </a:p>
      </dgm:t>
    </dgm:pt>
    <dgm:pt modelId="{77401194-CDCD-4A13-BE80-B960275B878A}" type="parTrans" cxnId="{A79B5375-3328-4C4D-9ABE-3804D805C282}">
      <dgm:prSet/>
      <dgm:spPr/>
      <dgm:t>
        <a:bodyPr/>
        <a:lstStyle/>
        <a:p>
          <a:endParaRPr lang="en-US"/>
        </a:p>
      </dgm:t>
    </dgm:pt>
    <dgm:pt modelId="{F1344AAC-BC29-42AE-8CD9-03FBDFBB1534}" type="sibTrans" cxnId="{A79B5375-3328-4C4D-9ABE-3804D805C282}">
      <dgm:prSet/>
      <dgm:spPr/>
      <dgm:t>
        <a:bodyPr/>
        <a:lstStyle/>
        <a:p>
          <a:endParaRPr lang="en-US"/>
        </a:p>
      </dgm:t>
    </dgm:pt>
    <dgm:pt modelId="{5E8F141B-47D1-44BF-B8B1-A0B8524A8ED8}">
      <dgm:prSet/>
      <dgm:spPr/>
      <dgm:t>
        <a:bodyPr/>
        <a:lstStyle/>
        <a:p>
          <a:r>
            <a:rPr lang="en-US" baseline="0"/>
            <a:t>Fukushima</a:t>
          </a:r>
          <a:endParaRPr lang="en-US"/>
        </a:p>
      </dgm:t>
    </dgm:pt>
    <dgm:pt modelId="{FCE7B19D-B187-458B-9ABE-CBD570D39B1F}" type="parTrans" cxnId="{7B5D4B8C-8B42-4860-8BB7-4152E6A7F3DD}">
      <dgm:prSet/>
      <dgm:spPr/>
      <dgm:t>
        <a:bodyPr/>
        <a:lstStyle/>
        <a:p>
          <a:endParaRPr lang="en-US"/>
        </a:p>
      </dgm:t>
    </dgm:pt>
    <dgm:pt modelId="{C1798A5F-BEF6-444F-BCB8-EA0808A741CE}" type="sibTrans" cxnId="{7B5D4B8C-8B42-4860-8BB7-4152E6A7F3DD}">
      <dgm:prSet/>
      <dgm:spPr/>
      <dgm:t>
        <a:bodyPr/>
        <a:lstStyle/>
        <a:p>
          <a:endParaRPr lang="en-US"/>
        </a:p>
      </dgm:t>
    </dgm:pt>
    <dgm:pt modelId="{058FC47F-E3AB-4DC0-AD46-C86D99A66255}">
      <dgm:prSet/>
      <dgm:spPr/>
      <dgm:t>
        <a:bodyPr/>
        <a:lstStyle/>
        <a:p>
          <a:r>
            <a:rPr lang="en-US"/>
            <a:t>Earthquake with magnitude 9.0 led to a tsunami near the east coast of Honshu, the main island of Japan.</a:t>
          </a:r>
        </a:p>
      </dgm:t>
    </dgm:pt>
    <dgm:pt modelId="{FCD2F7E3-90B9-42EB-86A5-5375605609CC}" type="parTrans" cxnId="{871B104E-C829-4044-9AF2-CCBE9297081A}">
      <dgm:prSet/>
      <dgm:spPr/>
      <dgm:t>
        <a:bodyPr/>
        <a:lstStyle/>
        <a:p>
          <a:endParaRPr lang="en-US"/>
        </a:p>
      </dgm:t>
    </dgm:pt>
    <dgm:pt modelId="{96671D6B-BF57-4803-B284-88A785DBFB00}" type="sibTrans" cxnId="{871B104E-C829-4044-9AF2-CCBE9297081A}">
      <dgm:prSet/>
      <dgm:spPr/>
      <dgm:t>
        <a:bodyPr/>
        <a:lstStyle/>
        <a:p>
          <a:endParaRPr lang="en-US"/>
        </a:p>
      </dgm:t>
    </dgm:pt>
    <dgm:pt modelId="{41D1CF4D-C741-4390-A60F-2AEF13EFC37B}">
      <dgm:prSet/>
      <dgm:spPr/>
      <dgm:t>
        <a:bodyPr/>
        <a:lstStyle/>
        <a:p>
          <a:r>
            <a:rPr lang="en-US"/>
            <a:t>The tsunami overwhelmed the power plant, which is situated on the shoreline, and power went out.</a:t>
          </a:r>
        </a:p>
      </dgm:t>
    </dgm:pt>
    <dgm:pt modelId="{E1DE79EB-7C0B-4405-9423-F6B131BAA87D}" type="parTrans" cxnId="{92C9A442-D439-494E-9B8F-3C29B9F12920}">
      <dgm:prSet/>
      <dgm:spPr/>
      <dgm:t>
        <a:bodyPr/>
        <a:lstStyle/>
        <a:p>
          <a:endParaRPr lang="en-US"/>
        </a:p>
      </dgm:t>
    </dgm:pt>
    <dgm:pt modelId="{5488BF6C-778A-45FE-9C92-7D41EAC849F6}" type="sibTrans" cxnId="{92C9A442-D439-494E-9B8F-3C29B9F12920}">
      <dgm:prSet/>
      <dgm:spPr/>
      <dgm:t>
        <a:bodyPr/>
        <a:lstStyle/>
        <a:p>
          <a:endParaRPr lang="en-US"/>
        </a:p>
      </dgm:t>
    </dgm:pt>
    <dgm:pt modelId="{397FF7C6-DDFB-4FF8-B3B5-DB3BEC83CD9C}">
      <dgm:prSet/>
      <dgm:spPr/>
      <dgm:t>
        <a:bodyPr/>
        <a:lstStyle/>
        <a:p>
          <a:r>
            <a:rPr lang="en-US"/>
            <a:t>Backup generators were in the lower levels of the power plant, and these were lost when the lower level was flooded.</a:t>
          </a:r>
        </a:p>
      </dgm:t>
    </dgm:pt>
    <dgm:pt modelId="{62A29BAB-B4F4-4CDA-AA08-25A8720C5327}" type="parTrans" cxnId="{B928DDE1-A2ED-4C9E-B451-ACFFA2BC4C20}">
      <dgm:prSet/>
      <dgm:spPr/>
      <dgm:t>
        <a:bodyPr/>
        <a:lstStyle/>
        <a:p>
          <a:endParaRPr lang="en-US"/>
        </a:p>
      </dgm:t>
    </dgm:pt>
    <dgm:pt modelId="{CF275232-24F1-4D8E-9F02-0EBA41DDF212}" type="sibTrans" cxnId="{B928DDE1-A2ED-4C9E-B451-ACFFA2BC4C20}">
      <dgm:prSet/>
      <dgm:spPr/>
      <dgm:t>
        <a:bodyPr/>
        <a:lstStyle/>
        <a:p>
          <a:endParaRPr lang="en-US"/>
        </a:p>
      </dgm:t>
    </dgm:pt>
    <dgm:pt modelId="{678A66A2-6DAC-4B74-859B-EFF501B2E7D1}">
      <dgm:prSet/>
      <dgm:spPr/>
      <dgm:t>
        <a:bodyPr/>
        <a:lstStyle/>
        <a:p>
          <a:r>
            <a:rPr lang="en-US"/>
            <a:t>The loss of backup power led to overheating and partial meltdown in three of the four reactors. Chemical explosions soon followed which breached the reactor buildings and allowed radioactive material to escape.</a:t>
          </a:r>
        </a:p>
      </dgm:t>
    </dgm:pt>
    <dgm:pt modelId="{E8CC13B2-E8AC-416C-B708-3E6C2B1C058E}" type="parTrans" cxnId="{8493EA41-BCDA-41FE-B994-235D70EB6E3A}">
      <dgm:prSet/>
      <dgm:spPr/>
      <dgm:t>
        <a:bodyPr/>
        <a:lstStyle/>
        <a:p>
          <a:endParaRPr lang="en-US"/>
        </a:p>
      </dgm:t>
    </dgm:pt>
    <dgm:pt modelId="{2D5255EF-580F-47C7-86EC-63AB7474CDD5}" type="sibTrans" cxnId="{8493EA41-BCDA-41FE-B994-235D70EB6E3A}">
      <dgm:prSet/>
      <dgm:spPr/>
      <dgm:t>
        <a:bodyPr/>
        <a:lstStyle/>
        <a:p>
          <a:endParaRPr lang="en-US"/>
        </a:p>
      </dgm:t>
    </dgm:pt>
    <dgm:pt modelId="{068BFC27-4E95-4CD6-A815-C20A4341DCC2}" type="pres">
      <dgm:prSet presAssocID="{8F9CA5AA-F005-442A-A6BE-5CA3EE4D35ED}" presName="linear" presStyleCnt="0">
        <dgm:presLayoutVars>
          <dgm:dir/>
          <dgm:resizeHandles val="exact"/>
        </dgm:presLayoutVars>
      </dgm:prSet>
      <dgm:spPr/>
    </dgm:pt>
    <dgm:pt modelId="{B1AEE8B3-93E5-4FBA-9E16-7C239DB7F7F0}" type="pres">
      <dgm:prSet presAssocID="{A7BEFBC6-8F7A-4961-A3E0-5D5616EF44DE}" presName="comp" presStyleCnt="0"/>
      <dgm:spPr/>
    </dgm:pt>
    <dgm:pt modelId="{5A668A34-DE7A-4E90-BE74-1A01446D3741}" type="pres">
      <dgm:prSet presAssocID="{A7BEFBC6-8F7A-4961-A3E0-5D5616EF44DE}" presName="box" presStyleLbl="node1" presStyleIdx="0" presStyleCnt="3"/>
      <dgm:spPr/>
    </dgm:pt>
    <dgm:pt modelId="{46EDCE62-3D3C-412D-A81E-FB000682D40C}" type="pres">
      <dgm:prSet presAssocID="{A7BEFBC6-8F7A-4961-A3E0-5D5616EF44DE}"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E0C777A1-1683-4B48-B130-9D8A27C70219}" type="pres">
      <dgm:prSet presAssocID="{A7BEFBC6-8F7A-4961-A3E0-5D5616EF44DE}" presName="text" presStyleLbl="node1" presStyleIdx="0" presStyleCnt="3">
        <dgm:presLayoutVars>
          <dgm:bulletEnabled val="1"/>
        </dgm:presLayoutVars>
      </dgm:prSet>
      <dgm:spPr/>
    </dgm:pt>
    <dgm:pt modelId="{A8AA296F-4078-43E6-82A8-457B39BD6069}" type="pres">
      <dgm:prSet presAssocID="{1EE133BA-37AD-4B3B-8DEF-0F80BF92A28B}" presName="spacer" presStyleCnt="0"/>
      <dgm:spPr/>
    </dgm:pt>
    <dgm:pt modelId="{EE618AE5-2B46-4BD2-B801-79CA1700A74C}" type="pres">
      <dgm:prSet presAssocID="{CA0CDF06-D5BA-49CE-B409-B720DF074782}" presName="comp" presStyleCnt="0"/>
      <dgm:spPr/>
    </dgm:pt>
    <dgm:pt modelId="{FF9B4C75-D940-431A-89FB-95E48C2A3CDF}" type="pres">
      <dgm:prSet presAssocID="{CA0CDF06-D5BA-49CE-B409-B720DF074782}" presName="box" presStyleLbl="node1" presStyleIdx="1" presStyleCnt="3"/>
      <dgm:spPr/>
    </dgm:pt>
    <dgm:pt modelId="{52A8E413-B81C-46AF-850B-D3F03252DFD9}" type="pres">
      <dgm:prSet presAssocID="{CA0CDF06-D5BA-49CE-B409-B720DF074782}" presName="img"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42057" b="-13943"/>
          </a:stretch>
        </a:blipFill>
      </dgm:spPr>
    </dgm:pt>
    <dgm:pt modelId="{41F04E3A-8DB4-4FC5-BE73-CA7EF53C2993}" type="pres">
      <dgm:prSet presAssocID="{CA0CDF06-D5BA-49CE-B409-B720DF074782}" presName="text" presStyleLbl="node1" presStyleIdx="1" presStyleCnt="3">
        <dgm:presLayoutVars>
          <dgm:bulletEnabled val="1"/>
        </dgm:presLayoutVars>
      </dgm:prSet>
      <dgm:spPr/>
    </dgm:pt>
    <dgm:pt modelId="{0351C06B-285B-47F9-8730-D87FEA0F250B}" type="pres">
      <dgm:prSet presAssocID="{885B4E77-F71E-4762-929F-C3D6F252B9F8}" presName="spacer" presStyleCnt="0"/>
      <dgm:spPr/>
    </dgm:pt>
    <dgm:pt modelId="{98570A38-50A7-498F-BD1F-65933133099D}" type="pres">
      <dgm:prSet presAssocID="{5E8F141B-47D1-44BF-B8B1-A0B8524A8ED8}" presName="comp" presStyleCnt="0"/>
      <dgm:spPr/>
    </dgm:pt>
    <dgm:pt modelId="{64B3B1B0-A131-4B13-BFD4-62203659ED3B}" type="pres">
      <dgm:prSet presAssocID="{5E8F141B-47D1-44BF-B8B1-A0B8524A8ED8}" presName="box" presStyleLbl="node1" presStyleIdx="2" presStyleCnt="3"/>
      <dgm:spPr/>
    </dgm:pt>
    <dgm:pt modelId="{8B4C9CF3-1F44-4EF7-9472-59E6C299CA8F}" type="pres">
      <dgm:prSet presAssocID="{5E8F141B-47D1-44BF-B8B1-A0B8524A8ED8}"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dgm:spPr>
    </dgm:pt>
    <dgm:pt modelId="{B274B157-F228-45BF-A4FC-5DC7EAF209A7}" type="pres">
      <dgm:prSet presAssocID="{5E8F141B-47D1-44BF-B8B1-A0B8524A8ED8}" presName="text" presStyleLbl="node1" presStyleIdx="2" presStyleCnt="3">
        <dgm:presLayoutVars>
          <dgm:bulletEnabled val="1"/>
        </dgm:presLayoutVars>
      </dgm:prSet>
      <dgm:spPr/>
    </dgm:pt>
  </dgm:ptLst>
  <dgm:cxnLst>
    <dgm:cxn modelId="{34C0AE0C-13F8-4322-BEBD-9A6F27512151}" srcId="{A7BEFBC6-8F7A-4961-A3E0-5D5616EF44DE}" destId="{25204760-9830-4B21-B85F-5111B2ECB86B}" srcOrd="1" destOrd="0" parTransId="{E7D15B9C-306B-4759-922E-E1797EED6D37}" sibTransId="{A75BC02B-DED9-4E9B-9544-65890EB51520}"/>
    <dgm:cxn modelId="{109BCB0E-13DC-4321-93C5-B290576A8BDD}" type="presOf" srcId="{523B9C46-48E3-4F45-870C-86DED0A1855F}" destId="{5A668A34-DE7A-4E90-BE74-1A01446D3741}" srcOrd="0" destOrd="3" presId="urn:microsoft.com/office/officeart/2005/8/layout/vList4"/>
    <dgm:cxn modelId="{376F8C13-F65E-4BE6-AC6E-05D3D5DCAD75}" srcId="{A7BEFBC6-8F7A-4961-A3E0-5D5616EF44DE}" destId="{523B9C46-48E3-4F45-870C-86DED0A1855F}" srcOrd="2" destOrd="0" parTransId="{630923D2-E837-4CC4-8B98-19B11DCE5EE2}" sibTransId="{049AC086-FEF7-4D3C-A3EF-111F80A93CE1}"/>
    <dgm:cxn modelId="{995CE01A-CA06-465B-A723-E27012C0D9BA}" type="presOf" srcId="{397FF7C6-DDFB-4FF8-B3B5-DB3BEC83CD9C}" destId="{B274B157-F228-45BF-A4FC-5DC7EAF209A7}" srcOrd="1" destOrd="3" presId="urn:microsoft.com/office/officeart/2005/8/layout/vList4"/>
    <dgm:cxn modelId="{63EB7E1D-351E-4CF7-B6A3-675D0307E006}" type="presOf" srcId="{97A21AC3-7960-477A-89C8-1C816B4FAEB7}" destId="{41F04E3A-8DB4-4FC5-BE73-CA7EF53C2993}" srcOrd="1" destOrd="1" presId="urn:microsoft.com/office/officeart/2005/8/layout/vList4"/>
    <dgm:cxn modelId="{73A82E23-88AD-4D8D-94A0-A56449EFBF0F}" srcId="{8F9CA5AA-F005-442A-A6BE-5CA3EE4D35ED}" destId="{A7BEFBC6-8F7A-4961-A3E0-5D5616EF44DE}" srcOrd="0" destOrd="0" parTransId="{372545C2-0DDD-4050-89E9-4F4EAE25099E}" sibTransId="{1EE133BA-37AD-4B3B-8DEF-0F80BF92A28B}"/>
    <dgm:cxn modelId="{07B65E38-FBA3-4612-BDCD-940464153896}" type="presOf" srcId="{ED348938-9787-4805-9B53-623E33F179C9}" destId="{FF9B4C75-D940-431A-89FB-95E48C2A3CDF}" srcOrd="0" destOrd="3" presId="urn:microsoft.com/office/officeart/2005/8/layout/vList4"/>
    <dgm:cxn modelId="{B1AFAB3E-0403-464E-873B-98BB22CCCDFF}" type="presOf" srcId="{41D1CF4D-C741-4390-A60F-2AEF13EFC37B}" destId="{B274B157-F228-45BF-A4FC-5DC7EAF209A7}" srcOrd="1" destOrd="2" presId="urn:microsoft.com/office/officeart/2005/8/layout/vList4"/>
    <dgm:cxn modelId="{43F7825E-5A7D-4AF5-8765-E0289DC7BED5}" srcId="{A7BEFBC6-8F7A-4961-A3E0-5D5616EF44DE}" destId="{E17080A7-9409-46B9-86F2-68FFDCE9D707}" srcOrd="0" destOrd="0" parTransId="{56FE1493-A92A-4ADD-ADF0-4FCB3C5C93F2}" sibTransId="{C72DD51F-018B-47C7-A9D6-97C36F274177}"/>
    <dgm:cxn modelId="{5138295F-419E-423D-A16F-4DE10FF048C1}" type="presOf" srcId="{A7BEFBC6-8F7A-4961-A3E0-5D5616EF44DE}" destId="{E0C777A1-1683-4B48-B130-9D8A27C70219}" srcOrd="1" destOrd="0" presId="urn:microsoft.com/office/officeart/2005/8/layout/vList4"/>
    <dgm:cxn modelId="{1D325861-4759-4630-B475-4134D6156DA6}" type="presOf" srcId="{41D1CF4D-C741-4390-A60F-2AEF13EFC37B}" destId="{64B3B1B0-A131-4B13-BFD4-62203659ED3B}" srcOrd="0" destOrd="2" presId="urn:microsoft.com/office/officeart/2005/8/layout/vList4"/>
    <dgm:cxn modelId="{8493EA41-BCDA-41FE-B994-235D70EB6E3A}" srcId="{5E8F141B-47D1-44BF-B8B1-A0B8524A8ED8}" destId="{678A66A2-6DAC-4B74-859B-EFF501B2E7D1}" srcOrd="3" destOrd="0" parTransId="{E8CC13B2-E8AC-416C-B708-3E6C2B1C058E}" sibTransId="{2D5255EF-580F-47C7-86EC-63AB7474CDD5}"/>
    <dgm:cxn modelId="{92C9A442-D439-494E-9B8F-3C29B9F12920}" srcId="{5E8F141B-47D1-44BF-B8B1-A0B8524A8ED8}" destId="{41D1CF4D-C741-4390-A60F-2AEF13EFC37B}" srcOrd="1" destOrd="0" parTransId="{E1DE79EB-7C0B-4405-9423-F6B131BAA87D}" sibTransId="{5488BF6C-778A-45FE-9C92-7D41EAC849F6}"/>
    <dgm:cxn modelId="{E2D31763-A62D-43B7-AF38-1D87DD96EFD8}" type="presOf" srcId="{CA0CDF06-D5BA-49CE-B409-B720DF074782}" destId="{41F04E3A-8DB4-4FC5-BE73-CA7EF53C2993}" srcOrd="1" destOrd="0" presId="urn:microsoft.com/office/officeart/2005/8/layout/vList4"/>
    <dgm:cxn modelId="{11DDCC48-C80E-4007-98C2-29E348EF4D71}" type="presOf" srcId="{25204760-9830-4B21-B85F-5111B2ECB86B}" destId="{E0C777A1-1683-4B48-B130-9D8A27C70219}" srcOrd="1" destOrd="2" presId="urn:microsoft.com/office/officeart/2005/8/layout/vList4"/>
    <dgm:cxn modelId="{A1B9116B-4851-4101-BED6-0BA4F079B0E7}" type="presOf" srcId="{678A66A2-6DAC-4B74-859B-EFF501B2E7D1}" destId="{B274B157-F228-45BF-A4FC-5DC7EAF209A7}" srcOrd="1" destOrd="4" presId="urn:microsoft.com/office/officeart/2005/8/layout/vList4"/>
    <dgm:cxn modelId="{D8701B4C-70C0-42B3-9533-35F08DE8F9D3}" type="presOf" srcId="{A7BEFBC6-8F7A-4961-A3E0-5D5616EF44DE}" destId="{5A668A34-DE7A-4E90-BE74-1A01446D3741}" srcOrd="0" destOrd="0" presId="urn:microsoft.com/office/officeart/2005/8/layout/vList4"/>
    <dgm:cxn modelId="{871B104E-C829-4044-9AF2-CCBE9297081A}" srcId="{5E8F141B-47D1-44BF-B8B1-A0B8524A8ED8}" destId="{058FC47F-E3AB-4DC0-AD46-C86D99A66255}" srcOrd="0" destOrd="0" parTransId="{FCD2F7E3-90B9-42EB-86A5-5375605609CC}" sibTransId="{96671D6B-BF57-4803-B284-88A785DBFB00}"/>
    <dgm:cxn modelId="{0E8AD470-A5E8-4CED-ACD1-FFEC6E6B7FF0}" type="presOf" srcId="{CA0CDF06-D5BA-49CE-B409-B720DF074782}" destId="{FF9B4C75-D940-431A-89FB-95E48C2A3CDF}" srcOrd="0" destOrd="0" presId="urn:microsoft.com/office/officeart/2005/8/layout/vList4"/>
    <dgm:cxn modelId="{13617351-8DD0-4C7B-8010-EB4FF18D9EED}" srcId="{CA0CDF06-D5BA-49CE-B409-B720DF074782}" destId="{97A21AC3-7960-477A-89C8-1C816B4FAEB7}" srcOrd="0" destOrd="0" parTransId="{C2AE381F-4B6E-4974-B019-ED1182E6895D}" sibTransId="{6460F022-903A-4071-B633-4CE18740EB05}"/>
    <dgm:cxn modelId="{DE44F951-8B1E-419E-BE89-A2BD90C14631}" type="presOf" srcId="{397FF7C6-DDFB-4FF8-B3B5-DB3BEC83CD9C}" destId="{64B3B1B0-A131-4B13-BFD4-62203659ED3B}" srcOrd="0" destOrd="3" presId="urn:microsoft.com/office/officeart/2005/8/layout/vList4"/>
    <dgm:cxn modelId="{278AE174-8B48-4949-BC04-842C815A1AC6}" type="presOf" srcId="{523B9C46-48E3-4F45-870C-86DED0A1855F}" destId="{E0C777A1-1683-4B48-B130-9D8A27C70219}" srcOrd="1" destOrd="3" presId="urn:microsoft.com/office/officeart/2005/8/layout/vList4"/>
    <dgm:cxn modelId="{A79B5375-3328-4C4D-9ABE-3804D805C282}" srcId="{CA0CDF06-D5BA-49CE-B409-B720DF074782}" destId="{ED348938-9787-4805-9B53-623E33F179C9}" srcOrd="2" destOrd="0" parTransId="{77401194-CDCD-4A13-BE80-B960275B878A}" sibTransId="{F1344AAC-BC29-42AE-8CD9-03FBDFBB1534}"/>
    <dgm:cxn modelId="{E373C878-3227-4973-B8D2-52B75CF367A2}" type="presOf" srcId="{97A21AC3-7960-477A-89C8-1C816B4FAEB7}" destId="{FF9B4C75-D940-431A-89FB-95E48C2A3CDF}" srcOrd="0" destOrd="1" presId="urn:microsoft.com/office/officeart/2005/8/layout/vList4"/>
    <dgm:cxn modelId="{7D7D167B-5156-4E22-859C-DA93683EB2C9}" type="presOf" srcId="{058FC47F-E3AB-4DC0-AD46-C86D99A66255}" destId="{B274B157-F228-45BF-A4FC-5DC7EAF209A7}" srcOrd="1" destOrd="1" presId="urn:microsoft.com/office/officeart/2005/8/layout/vList4"/>
    <dgm:cxn modelId="{30E37A87-3E83-4274-AE45-AC8CA7DB0589}" type="presOf" srcId="{678A66A2-6DAC-4B74-859B-EFF501B2E7D1}" destId="{64B3B1B0-A131-4B13-BFD4-62203659ED3B}" srcOrd="0" destOrd="4" presId="urn:microsoft.com/office/officeart/2005/8/layout/vList4"/>
    <dgm:cxn modelId="{6DC9D989-771E-43FB-9F3F-A4449C9F3156}" type="presOf" srcId="{058FC47F-E3AB-4DC0-AD46-C86D99A66255}" destId="{64B3B1B0-A131-4B13-BFD4-62203659ED3B}" srcOrd="0" destOrd="1" presId="urn:microsoft.com/office/officeart/2005/8/layout/vList4"/>
    <dgm:cxn modelId="{7B5D4B8C-8B42-4860-8BB7-4152E6A7F3DD}" srcId="{8F9CA5AA-F005-442A-A6BE-5CA3EE4D35ED}" destId="{5E8F141B-47D1-44BF-B8B1-A0B8524A8ED8}" srcOrd="2" destOrd="0" parTransId="{FCE7B19D-B187-458B-9ABE-CBD570D39B1F}" sibTransId="{C1798A5F-BEF6-444F-BCB8-EA0808A741CE}"/>
    <dgm:cxn modelId="{A9A0189A-7F36-4610-B2EB-006392FA52BA}" type="presOf" srcId="{5E8F141B-47D1-44BF-B8B1-A0B8524A8ED8}" destId="{64B3B1B0-A131-4B13-BFD4-62203659ED3B}" srcOrd="0" destOrd="0" presId="urn:microsoft.com/office/officeart/2005/8/layout/vList4"/>
    <dgm:cxn modelId="{9D479D9C-0A66-4623-9694-BA5CC151042A}" type="presOf" srcId="{5401C4C9-E96E-4C52-9DEA-FCCBCAF84214}" destId="{41F04E3A-8DB4-4FC5-BE73-CA7EF53C2993}" srcOrd="1" destOrd="2" presId="urn:microsoft.com/office/officeart/2005/8/layout/vList4"/>
    <dgm:cxn modelId="{A26C24B7-A1BC-4797-A6E3-08C3AF2147A1}" type="presOf" srcId="{5401C4C9-E96E-4C52-9DEA-FCCBCAF84214}" destId="{FF9B4C75-D940-431A-89FB-95E48C2A3CDF}" srcOrd="0" destOrd="2" presId="urn:microsoft.com/office/officeart/2005/8/layout/vList4"/>
    <dgm:cxn modelId="{7A7294C2-495B-464C-AA74-7E4BE05DB3ED}" type="presOf" srcId="{E17080A7-9409-46B9-86F2-68FFDCE9D707}" destId="{E0C777A1-1683-4B48-B130-9D8A27C70219}" srcOrd="1" destOrd="1" presId="urn:microsoft.com/office/officeart/2005/8/layout/vList4"/>
    <dgm:cxn modelId="{EDEC00C8-D00C-4EDF-9F9B-C3E86A0F8B00}" type="presOf" srcId="{E17080A7-9409-46B9-86F2-68FFDCE9D707}" destId="{5A668A34-DE7A-4E90-BE74-1A01446D3741}" srcOrd="0" destOrd="1" presId="urn:microsoft.com/office/officeart/2005/8/layout/vList4"/>
    <dgm:cxn modelId="{DA5206E1-372E-4EE7-8750-22C670170E05}" srcId="{8F9CA5AA-F005-442A-A6BE-5CA3EE4D35ED}" destId="{CA0CDF06-D5BA-49CE-B409-B720DF074782}" srcOrd="1" destOrd="0" parTransId="{C9EAE55E-F40A-44A6-9D3D-CA43CA903117}" sibTransId="{885B4E77-F71E-4762-929F-C3D6F252B9F8}"/>
    <dgm:cxn modelId="{B928DDE1-A2ED-4C9E-B451-ACFFA2BC4C20}" srcId="{5E8F141B-47D1-44BF-B8B1-A0B8524A8ED8}" destId="{397FF7C6-DDFB-4FF8-B3B5-DB3BEC83CD9C}" srcOrd="2" destOrd="0" parTransId="{62A29BAB-B4F4-4CDA-AA08-25A8720C5327}" sibTransId="{CF275232-24F1-4D8E-9F02-0EBA41DDF212}"/>
    <dgm:cxn modelId="{698F04E3-DE53-4277-8E8F-F081F9D4ECBF}" type="presOf" srcId="{ED348938-9787-4805-9B53-623E33F179C9}" destId="{41F04E3A-8DB4-4FC5-BE73-CA7EF53C2993}" srcOrd="1" destOrd="3" presId="urn:microsoft.com/office/officeart/2005/8/layout/vList4"/>
    <dgm:cxn modelId="{26AA62E3-7773-478E-A704-25FD879161C7}" type="presOf" srcId="{25204760-9830-4B21-B85F-5111B2ECB86B}" destId="{5A668A34-DE7A-4E90-BE74-1A01446D3741}" srcOrd="0" destOrd="2" presId="urn:microsoft.com/office/officeart/2005/8/layout/vList4"/>
    <dgm:cxn modelId="{444043E6-3153-4082-835D-D2412225FF9E}" type="presOf" srcId="{5E8F141B-47D1-44BF-B8B1-A0B8524A8ED8}" destId="{B274B157-F228-45BF-A4FC-5DC7EAF209A7}" srcOrd="1" destOrd="0" presId="urn:microsoft.com/office/officeart/2005/8/layout/vList4"/>
    <dgm:cxn modelId="{DA83DDF1-3BF1-455B-A34A-F21933ACB0F7}" type="presOf" srcId="{8F9CA5AA-F005-442A-A6BE-5CA3EE4D35ED}" destId="{068BFC27-4E95-4CD6-A815-C20A4341DCC2}" srcOrd="0" destOrd="0" presId="urn:microsoft.com/office/officeart/2005/8/layout/vList4"/>
    <dgm:cxn modelId="{0D5725F5-4D36-4E05-A814-162F3965BDAE}" srcId="{CA0CDF06-D5BA-49CE-B409-B720DF074782}" destId="{5401C4C9-E96E-4C52-9DEA-FCCBCAF84214}" srcOrd="1" destOrd="0" parTransId="{617E4E06-A994-4D17-9DBB-EEF73ED17782}" sibTransId="{C8A2299E-7E79-42CE-BB9F-B703F4555C68}"/>
    <dgm:cxn modelId="{3FD4BE8D-5A2B-4ECA-A849-D8CA3FED6DFC}" type="presParOf" srcId="{068BFC27-4E95-4CD6-A815-C20A4341DCC2}" destId="{B1AEE8B3-93E5-4FBA-9E16-7C239DB7F7F0}" srcOrd="0" destOrd="0" presId="urn:microsoft.com/office/officeart/2005/8/layout/vList4"/>
    <dgm:cxn modelId="{70F0A904-E657-4849-A85C-2B2BA3BA783F}" type="presParOf" srcId="{B1AEE8B3-93E5-4FBA-9E16-7C239DB7F7F0}" destId="{5A668A34-DE7A-4E90-BE74-1A01446D3741}" srcOrd="0" destOrd="0" presId="urn:microsoft.com/office/officeart/2005/8/layout/vList4"/>
    <dgm:cxn modelId="{32B9665D-4DF8-43C6-BD02-51724BC319A5}" type="presParOf" srcId="{B1AEE8B3-93E5-4FBA-9E16-7C239DB7F7F0}" destId="{46EDCE62-3D3C-412D-A81E-FB000682D40C}" srcOrd="1" destOrd="0" presId="urn:microsoft.com/office/officeart/2005/8/layout/vList4"/>
    <dgm:cxn modelId="{5A54B9CF-8135-4F71-8CFE-DE1916355830}" type="presParOf" srcId="{B1AEE8B3-93E5-4FBA-9E16-7C239DB7F7F0}" destId="{E0C777A1-1683-4B48-B130-9D8A27C70219}" srcOrd="2" destOrd="0" presId="urn:microsoft.com/office/officeart/2005/8/layout/vList4"/>
    <dgm:cxn modelId="{37C20FAC-FE7A-4E40-87CB-8E3C3935ACAD}" type="presParOf" srcId="{068BFC27-4E95-4CD6-A815-C20A4341DCC2}" destId="{A8AA296F-4078-43E6-82A8-457B39BD6069}" srcOrd="1" destOrd="0" presId="urn:microsoft.com/office/officeart/2005/8/layout/vList4"/>
    <dgm:cxn modelId="{E2A6EFA8-C744-4189-8703-61BE97E670C6}" type="presParOf" srcId="{068BFC27-4E95-4CD6-A815-C20A4341DCC2}" destId="{EE618AE5-2B46-4BD2-B801-79CA1700A74C}" srcOrd="2" destOrd="0" presId="urn:microsoft.com/office/officeart/2005/8/layout/vList4"/>
    <dgm:cxn modelId="{7AB9CEE3-4C67-46D6-93D1-5EC731BEC2C3}" type="presParOf" srcId="{EE618AE5-2B46-4BD2-B801-79CA1700A74C}" destId="{FF9B4C75-D940-431A-89FB-95E48C2A3CDF}" srcOrd="0" destOrd="0" presId="urn:microsoft.com/office/officeart/2005/8/layout/vList4"/>
    <dgm:cxn modelId="{C2FC7D09-C487-4640-BD65-F69FB652F839}" type="presParOf" srcId="{EE618AE5-2B46-4BD2-B801-79CA1700A74C}" destId="{52A8E413-B81C-46AF-850B-D3F03252DFD9}" srcOrd="1" destOrd="0" presId="urn:microsoft.com/office/officeart/2005/8/layout/vList4"/>
    <dgm:cxn modelId="{9550C7F8-C087-4F5B-9042-EDC8E1C0A667}" type="presParOf" srcId="{EE618AE5-2B46-4BD2-B801-79CA1700A74C}" destId="{41F04E3A-8DB4-4FC5-BE73-CA7EF53C2993}" srcOrd="2" destOrd="0" presId="urn:microsoft.com/office/officeart/2005/8/layout/vList4"/>
    <dgm:cxn modelId="{02790605-19F7-4610-92EC-F11D2ED44E5B}" type="presParOf" srcId="{068BFC27-4E95-4CD6-A815-C20A4341DCC2}" destId="{0351C06B-285B-47F9-8730-D87FEA0F250B}" srcOrd="3" destOrd="0" presId="urn:microsoft.com/office/officeart/2005/8/layout/vList4"/>
    <dgm:cxn modelId="{FE53C8D5-FF8C-4B7F-8188-6997F8B5F3FF}" type="presParOf" srcId="{068BFC27-4E95-4CD6-A815-C20A4341DCC2}" destId="{98570A38-50A7-498F-BD1F-65933133099D}" srcOrd="4" destOrd="0" presId="urn:microsoft.com/office/officeart/2005/8/layout/vList4"/>
    <dgm:cxn modelId="{0A4B7C34-C9E1-430A-800B-25E71A177E02}" type="presParOf" srcId="{98570A38-50A7-498F-BD1F-65933133099D}" destId="{64B3B1B0-A131-4B13-BFD4-62203659ED3B}" srcOrd="0" destOrd="0" presId="urn:microsoft.com/office/officeart/2005/8/layout/vList4"/>
    <dgm:cxn modelId="{1B70735D-1A6F-4118-867F-728719C50E5F}" type="presParOf" srcId="{98570A38-50A7-498F-BD1F-65933133099D}" destId="{8B4C9CF3-1F44-4EF7-9472-59E6C299CA8F}" srcOrd="1" destOrd="0" presId="urn:microsoft.com/office/officeart/2005/8/layout/vList4"/>
    <dgm:cxn modelId="{7C98CC84-3E88-40C1-8D0A-C4058DE15FFF}" type="presParOf" srcId="{98570A38-50A7-498F-BD1F-65933133099D}" destId="{B274B157-F228-45BF-A4FC-5DC7EAF209A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07E4C-9E7E-41FC-BED6-0C4870C31482}">
      <dsp:nvSpPr>
        <dsp:cNvPr id="0" name=""/>
        <dsp:cNvSpPr/>
      </dsp:nvSpPr>
      <dsp:spPr>
        <a:xfrm>
          <a:off x="0" y="80813"/>
          <a:ext cx="5157787" cy="83537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Small nuclei combined to form one large nucleus</a:t>
          </a:r>
        </a:p>
      </dsp:txBody>
      <dsp:txXfrm>
        <a:off x="40780" y="121593"/>
        <a:ext cx="5076227" cy="753819"/>
      </dsp:txXfrm>
    </dsp:sp>
    <dsp:sp modelId="{97AC9C37-8DFE-4044-B265-0324B5885A09}">
      <dsp:nvSpPr>
        <dsp:cNvPr id="0" name=""/>
        <dsp:cNvSpPr/>
      </dsp:nvSpPr>
      <dsp:spPr>
        <a:xfrm>
          <a:off x="0" y="976673"/>
          <a:ext cx="5157787" cy="835379"/>
        </a:xfrm>
        <a:prstGeom prst="roundRect">
          <a:avLst/>
        </a:prstGeom>
        <a:solidFill>
          <a:schemeClr val="accent4">
            <a:hueOff val="-599343"/>
            <a:satOff val="-24632"/>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Requires immense amounts of energy to start and sustain</a:t>
          </a:r>
        </a:p>
      </dsp:txBody>
      <dsp:txXfrm>
        <a:off x="40780" y="1017453"/>
        <a:ext cx="5076227" cy="753819"/>
      </dsp:txXfrm>
    </dsp:sp>
    <dsp:sp modelId="{2FE3F3B3-76D2-4DBD-ADBE-80646FDCADB0}">
      <dsp:nvSpPr>
        <dsp:cNvPr id="0" name=""/>
        <dsp:cNvSpPr/>
      </dsp:nvSpPr>
      <dsp:spPr>
        <a:xfrm>
          <a:off x="0" y="1872534"/>
          <a:ext cx="5157787" cy="835379"/>
        </a:xfrm>
        <a:prstGeom prst="roundRect">
          <a:avLst/>
        </a:prstGeom>
        <a:solidFill>
          <a:schemeClr val="accent4">
            <a:hueOff val="-1198686"/>
            <a:satOff val="-49264"/>
            <a:lumOff val="141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Process in the core of stars</a:t>
          </a:r>
        </a:p>
      </dsp:txBody>
      <dsp:txXfrm>
        <a:off x="40780" y="1913314"/>
        <a:ext cx="5076227" cy="753819"/>
      </dsp:txXfrm>
    </dsp:sp>
    <dsp:sp modelId="{48DE5528-E9DA-481F-933C-410A48D536ED}">
      <dsp:nvSpPr>
        <dsp:cNvPr id="0" name=""/>
        <dsp:cNvSpPr/>
      </dsp:nvSpPr>
      <dsp:spPr>
        <a:xfrm>
          <a:off x="0" y="2768394"/>
          <a:ext cx="5157787" cy="835379"/>
        </a:xfrm>
        <a:prstGeom prst="roundRect">
          <a:avLst/>
        </a:prstGeom>
        <a:solidFill>
          <a:schemeClr val="accent4">
            <a:hueOff val="-1798029"/>
            <a:satOff val="-73896"/>
            <a:lumOff val="2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Currently only a laboratory process</a:t>
          </a:r>
        </a:p>
      </dsp:txBody>
      <dsp:txXfrm>
        <a:off x="40780" y="2809174"/>
        <a:ext cx="5076227" cy="753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DBB6D-D0A4-469B-88F1-68DBBB1B3D88}">
      <dsp:nvSpPr>
        <dsp:cNvPr id="0" name=""/>
        <dsp:cNvSpPr/>
      </dsp:nvSpPr>
      <dsp:spPr>
        <a:xfrm>
          <a:off x="0" y="83117"/>
          <a:ext cx="5183188" cy="834228"/>
        </a:xfrm>
        <a:prstGeom prst="roundRect">
          <a:avLst/>
        </a:prstGeom>
        <a:solidFill>
          <a:srgbClr val="62A3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Large nuclei split into smaller nuclei</a:t>
          </a:r>
        </a:p>
      </dsp:txBody>
      <dsp:txXfrm>
        <a:off x="40724" y="123841"/>
        <a:ext cx="5101740" cy="752780"/>
      </dsp:txXfrm>
    </dsp:sp>
    <dsp:sp modelId="{95610394-20B3-49A3-A0EA-A70450637E11}">
      <dsp:nvSpPr>
        <dsp:cNvPr id="0" name=""/>
        <dsp:cNvSpPr/>
      </dsp:nvSpPr>
      <dsp:spPr>
        <a:xfrm>
          <a:off x="0" y="977825"/>
          <a:ext cx="5183188" cy="834228"/>
        </a:xfrm>
        <a:prstGeom prst="roundRect">
          <a:avLst/>
        </a:prstGeom>
        <a:solidFill>
          <a:srgbClr val="379E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Requires a critical mass to sustain the reaction</a:t>
          </a:r>
        </a:p>
      </dsp:txBody>
      <dsp:txXfrm>
        <a:off x="40724" y="1018549"/>
        <a:ext cx="5101740" cy="752780"/>
      </dsp:txXfrm>
    </dsp:sp>
    <dsp:sp modelId="{CC0EA62D-E489-4772-89F1-1496F5B5211C}">
      <dsp:nvSpPr>
        <dsp:cNvPr id="0" name=""/>
        <dsp:cNvSpPr/>
      </dsp:nvSpPr>
      <dsp:spPr>
        <a:xfrm>
          <a:off x="0" y="1872534"/>
          <a:ext cx="5183188" cy="834228"/>
        </a:xfrm>
        <a:prstGeom prst="roundRect">
          <a:avLst/>
        </a:prstGeom>
        <a:solidFill>
          <a:srgbClr val="177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Process used in Naval vessels as well as nuclear power plants</a:t>
          </a:r>
        </a:p>
      </dsp:txBody>
      <dsp:txXfrm>
        <a:off x="40724" y="1913258"/>
        <a:ext cx="5101740" cy="752780"/>
      </dsp:txXfrm>
    </dsp:sp>
    <dsp:sp modelId="{D15F5E79-574A-4EDD-8DD9-28AD0AC025CA}">
      <dsp:nvSpPr>
        <dsp:cNvPr id="0" name=""/>
        <dsp:cNvSpPr/>
      </dsp:nvSpPr>
      <dsp:spPr>
        <a:xfrm>
          <a:off x="0" y="2767242"/>
          <a:ext cx="5183188" cy="834228"/>
        </a:xfrm>
        <a:prstGeom prst="roundRect">
          <a:avLst/>
        </a:prstGeom>
        <a:solidFill>
          <a:schemeClr val="accent3">
            <a:hueOff val="40702"/>
            <a:satOff val="0"/>
            <a:lumOff val="-27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Power plants use U-235</a:t>
          </a:r>
        </a:p>
      </dsp:txBody>
      <dsp:txXfrm>
        <a:off x="40724" y="2807966"/>
        <a:ext cx="5101740" cy="7527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B2F47-A9DA-46DD-ABBA-24B3593BDA5E}">
      <dsp:nvSpPr>
        <dsp:cNvPr id="0" name=""/>
        <dsp:cNvSpPr/>
      </dsp:nvSpPr>
      <dsp:spPr>
        <a:xfrm rot="16200000">
          <a:off x="-1283595" y="1285440"/>
          <a:ext cx="4382072" cy="1811190"/>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627" bIns="0" numCol="1" spcCol="1270" anchor="ctr" anchorCtr="0">
          <a:noAutofit/>
        </a:bodyPr>
        <a:lstStyle/>
        <a:p>
          <a:pPr marL="0" lvl="0" indent="0" algn="ctr" defTabSz="977900">
            <a:lnSpc>
              <a:spcPct val="90000"/>
            </a:lnSpc>
            <a:spcBef>
              <a:spcPct val="0"/>
            </a:spcBef>
            <a:spcAft>
              <a:spcPct val="35000"/>
            </a:spcAft>
            <a:buNone/>
          </a:pPr>
          <a:r>
            <a:rPr lang="en-US" sz="2200" kern="1200" dirty="0"/>
            <a:t>No Air Pollution from Generation</a:t>
          </a:r>
        </a:p>
      </dsp:txBody>
      <dsp:txXfrm rot="5400000">
        <a:off x="1846" y="876413"/>
        <a:ext cx="1811190" cy="2629244"/>
      </dsp:txXfrm>
    </dsp:sp>
    <dsp:sp modelId="{06B5DABA-A2C1-4F35-B3C8-43AB961E0FB1}">
      <dsp:nvSpPr>
        <dsp:cNvPr id="0" name=""/>
        <dsp:cNvSpPr/>
      </dsp:nvSpPr>
      <dsp:spPr>
        <a:xfrm rot="16200000">
          <a:off x="663434" y="1285440"/>
          <a:ext cx="4382072" cy="1811190"/>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627" bIns="0" numCol="1" spcCol="1270" anchor="ctr" anchorCtr="0">
          <a:noAutofit/>
        </a:bodyPr>
        <a:lstStyle/>
        <a:p>
          <a:pPr marL="0" lvl="0" indent="0" algn="ctr" defTabSz="977900">
            <a:lnSpc>
              <a:spcPct val="90000"/>
            </a:lnSpc>
            <a:spcBef>
              <a:spcPct val="0"/>
            </a:spcBef>
            <a:spcAft>
              <a:spcPct val="35000"/>
            </a:spcAft>
            <a:buNone/>
          </a:pPr>
          <a:r>
            <a:rPr lang="en-US" sz="2200" kern="1200" dirty="0"/>
            <a:t>No Carbon Emissions from Generation</a:t>
          </a:r>
        </a:p>
      </dsp:txBody>
      <dsp:txXfrm rot="5400000">
        <a:off x="1948875" y="876413"/>
        <a:ext cx="1811190" cy="2629244"/>
      </dsp:txXfrm>
    </dsp:sp>
    <dsp:sp modelId="{9B325782-1350-4DD7-A08A-8C18D1F0C4D7}">
      <dsp:nvSpPr>
        <dsp:cNvPr id="0" name=""/>
        <dsp:cNvSpPr/>
      </dsp:nvSpPr>
      <dsp:spPr>
        <a:xfrm rot="16200000">
          <a:off x="2610463" y="1285440"/>
          <a:ext cx="4382072" cy="1811190"/>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627" bIns="0" numCol="1" spcCol="1270" anchor="t" anchorCtr="0">
          <a:noAutofit/>
        </a:bodyPr>
        <a:lstStyle/>
        <a:p>
          <a:pPr marL="0" lvl="0" indent="0" algn="l" defTabSz="977900">
            <a:lnSpc>
              <a:spcPct val="90000"/>
            </a:lnSpc>
            <a:spcBef>
              <a:spcPct val="0"/>
            </a:spcBef>
            <a:spcAft>
              <a:spcPct val="35000"/>
            </a:spcAft>
            <a:buNone/>
          </a:pPr>
          <a:r>
            <a:rPr lang="en-US" sz="2200" kern="1200" dirty="0"/>
            <a:t>High Energy Density in Uranium</a:t>
          </a:r>
        </a:p>
        <a:p>
          <a:pPr marL="171450" lvl="1" indent="-171450" algn="l" defTabSz="755650">
            <a:lnSpc>
              <a:spcPct val="90000"/>
            </a:lnSpc>
            <a:spcBef>
              <a:spcPct val="0"/>
            </a:spcBef>
            <a:spcAft>
              <a:spcPct val="15000"/>
            </a:spcAft>
            <a:buChar char="•"/>
          </a:pPr>
          <a:r>
            <a:rPr lang="en-US" sz="1700" kern="1200" dirty="0"/>
            <a:t>One fuel pellet = 1 ton coal</a:t>
          </a:r>
        </a:p>
      </dsp:txBody>
      <dsp:txXfrm rot="5400000">
        <a:off x="3895904" y="876413"/>
        <a:ext cx="1811190" cy="2629244"/>
      </dsp:txXfrm>
    </dsp:sp>
    <dsp:sp modelId="{1EF432D2-A241-46BF-B7E8-03B8B80B92D2}">
      <dsp:nvSpPr>
        <dsp:cNvPr id="0" name=""/>
        <dsp:cNvSpPr/>
      </dsp:nvSpPr>
      <dsp:spPr>
        <a:xfrm rot="16200000">
          <a:off x="4557493" y="1285440"/>
          <a:ext cx="4382072" cy="1811190"/>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627" bIns="0" numCol="1" spcCol="1270" anchor="ctr" anchorCtr="0">
          <a:noAutofit/>
        </a:bodyPr>
        <a:lstStyle/>
        <a:p>
          <a:pPr marL="0" lvl="0" indent="0" algn="ctr" defTabSz="977900">
            <a:lnSpc>
              <a:spcPct val="90000"/>
            </a:lnSpc>
            <a:spcBef>
              <a:spcPct val="0"/>
            </a:spcBef>
            <a:spcAft>
              <a:spcPct val="35000"/>
            </a:spcAft>
            <a:buNone/>
          </a:pPr>
          <a:r>
            <a:rPr lang="en-US" sz="2200" kern="1200" dirty="0"/>
            <a:t>Operating Cost is Low After Construction</a:t>
          </a:r>
        </a:p>
      </dsp:txBody>
      <dsp:txXfrm rot="5400000">
        <a:off x="5842934" y="876413"/>
        <a:ext cx="1811190" cy="26292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96583-2586-411E-BFD5-7AC8F743F4C3}">
      <dsp:nvSpPr>
        <dsp:cNvPr id="0" name=""/>
        <dsp:cNvSpPr/>
      </dsp:nvSpPr>
      <dsp:spPr>
        <a:xfrm>
          <a:off x="3724" y="484312"/>
          <a:ext cx="2016334" cy="1209800"/>
        </a:xfrm>
        <a:prstGeom prst="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Initial Construction Costs</a:t>
          </a:r>
        </a:p>
      </dsp:txBody>
      <dsp:txXfrm>
        <a:off x="3724" y="484312"/>
        <a:ext cx="2016334" cy="1209800"/>
      </dsp:txXfrm>
    </dsp:sp>
    <dsp:sp modelId="{D3BD0F68-A4B8-41CA-9408-A6EB383A3393}">
      <dsp:nvSpPr>
        <dsp:cNvPr id="0" name=""/>
        <dsp:cNvSpPr/>
      </dsp:nvSpPr>
      <dsp:spPr>
        <a:xfrm>
          <a:off x="2221691" y="484312"/>
          <a:ext cx="2016334" cy="1209800"/>
        </a:xfrm>
        <a:prstGeom prst="rect">
          <a:avLst/>
        </a:prstGeom>
        <a:solidFill>
          <a:schemeClr val="accent4">
            <a:shade val="80000"/>
            <a:hueOff val="207652"/>
            <a:satOff val="-18750"/>
            <a:lumOff val="99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Radioactive Waste Byproduct</a:t>
          </a:r>
        </a:p>
      </dsp:txBody>
      <dsp:txXfrm>
        <a:off x="2221691" y="484312"/>
        <a:ext cx="2016334" cy="1209800"/>
      </dsp:txXfrm>
    </dsp:sp>
    <dsp:sp modelId="{091277CD-2C78-43B9-94EA-6B74542BF8DB}">
      <dsp:nvSpPr>
        <dsp:cNvPr id="0" name=""/>
        <dsp:cNvSpPr/>
      </dsp:nvSpPr>
      <dsp:spPr>
        <a:xfrm>
          <a:off x="4439659" y="484312"/>
          <a:ext cx="2016334" cy="1209800"/>
        </a:xfrm>
        <a:prstGeom prst="rect">
          <a:avLst/>
        </a:prstGeom>
        <a:solidFill>
          <a:schemeClr val="accent4">
            <a:shade val="80000"/>
            <a:hueOff val="415303"/>
            <a:satOff val="-37501"/>
            <a:lumOff val="198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Storage of Waste Byproduct</a:t>
          </a:r>
        </a:p>
      </dsp:txBody>
      <dsp:txXfrm>
        <a:off x="4439659" y="484312"/>
        <a:ext cx="2016334" cy="1209800"/>
      </dsp:txXfrm>
    </dsp:sp>
    <dsp:sp modelId="{0DCC4490-EAD7-4D80-8005-F22EFC34695B}">
      <dsp:nvSpPr>
        <dsp:cNvPr id="0" name=""/>
        <dsp:cNvSpPr/>
      </dsp:nvSpPr>
      <dsp:spPr>
        <a:xfrm>
          <a:off x="6657627" y="484312"/>
          <a:ext cx="2016334" cy="1209800"/>
        </a:xfrm>
        <a:prstGeom prst="rect">
          <a:avLst/>
        </a:prstGeom>
        <a:solidFill>
          <a:schemeClr val="accent4">
            <a:shade val="80000"/>
            <a:hueOff val="622955"/>
            <a:satOff val="-56251"/>
            <a:lumOff val="297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Natural Disasters Pose Threat</a:t>
          </a:r>
        </a:p>
      </dsp:txBody>
      <dsp:txXfrm>
        <a:off x="6657627" y="484312"/>
        <a:ext cx="2016334" cy="1209800"/>
      </dsp:txXfrm>
    </dsp:sp>
    <dsp:sp modelId="{594ECD26-76C4-408E-9A7A-21FD05FA19F2}">
      <dsp:nvSpPr>
        <dsp:cNvPr id="0" name=""/>
        <dsp:cNvSpPr/>
      </dsp:nvSpPr>
      <dsp:spPr>
        <a:xfrm>
          <a:off x="8875594" y="484312"/>
          <a:ext cx="2016334" cy="1209800"/>
        </a:xfrm>
        <a:prstGeom prst="rect">
          <a:avLst/>
        </a:prstGeom>
        <a:solidFill>
          <a:schemeClr val="accent4">
            <a:shade val="80000"/>
            <a:hueOff val="830607"/>
            <a:satOff val="-75001"/>
            <a:lumOff val="39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Public Perception</a:t>
          </a:r>
        </a:p>
      </dsp:txBody>
      <dsp:txXfrm>
        <a:off x="8875594" y="484312"/>
        <a:ext cx="2016334" cy="12098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56EE3-DED3-45A6-B6E8-1AEC38EEAF71}">
      <dsp:nvSpPr>
        <dsp:cNvPr id="0" name=""/>
        <dsp:cNvSpPr/>
      </dsp:nvSpPr>
      <dsp:spPr>
        <a:xfrm>
          <a:off x="0" y="1003509"/>
          <a:ext cx="4812512" cy="40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91B154-8D0B-41D7-9857-3AAB4852DB98}">
      <dsp:nvSpPr>
        <dsp:cNvPr id="0" name=""/>
        <dsp:cNvSpPr/>
      </dsp:nvSpPr>
      <dsp:spPr>
        <a:xfrm>
          <a:off x="240625" y="767349"/>
          <a:ext cx="3368758"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331" tIns="0" rIns="127331" bIns="0" numCol="1" spcCol="1270" anchor="ctr" anchorCtr="0">
          <a:noAutofit/>
        </a:bodyPr>
        <a:lstStyle/>
        <a:p>
          <a:pPr marL="0" lvl="0" indent="0" algn="l" defTabSz="711200">
            <a:lnSpc>
              <a:spcPct val="90000"/>
            </a:lnSpc>
            <a:spcBef>
              <a:spcPct val="0"/>
            </a:spcBef>
            <a:spcAft>
              <a:spcPct val="35000"/>
            </a:spcAft>
            <a:buNone/>
          </a:pPr>
          <a:r>
            <a:rPr lang="en-US" sz="1600" kern="1200" dirty="0"/>
            <a:t>Advanced Small Modular Reactors</a:t>
          </a:r>
        </a:p>
      </dsp:txBody>
      <dsp:txXfrm>
        <a:off x="263682" y="790406"/>
        <a:ext cx="3322644" cy="426206"/>
      </dsp:txXfrm>
    </dsp:sp>
    <dsp:sp modelId="{1EB15878-CCA6-454B-B7C6-8832F6542EE9}">
      <dsp:nvSpPr>
        <dsp:cNvPr id="0" name=""/>
        <dsp:cNvSpPr/>
      </dsp:nvSpPr>
      <dsp:spPr>
        <a:xfrm>
          <a:off x="0" y="1729269"/>
          <a:ext cx="4812512" cy="403200"/>
        </a:xfrm>
        <a:prstGeom prst="rect">
          <a:avLst/>
        </a:prstGeom>
        <a:solidFill>
          <a:schemeClr val="lt1">
            <a:alpha val="90000"/>
            <a:hueOff val="0"/>
            <a:satOff val="0"/>
            <a:lumOff val="0"/>
            <a:alphaOff val="0"/>
          </a:schemeClr>
        </a:solidFill>
        <a:ln w="12700" cap="flat" cmpd="sng" algn="ctr">
          <a:solidFill>
            <a:schemeClr val="accent2">
              <a:hueOff val="914514"/>
              <a:satOff val="0"/>
              <a:lumOff val="8954"/>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11CA63-C256-4314-9673-66AF90D5CE99}">
      <dsp:nvSpPr>
        <dsp:cNvPr id="0" name=""/>
        <dsp:cNvSpPr/>
      </dsp:nvSpPr>
      <dsp:spPr>
        <a:xfrm>
          <a:off x="240625" y="1493109"/>
          <a:ext cx="3368758" cy="472320"/>
        </a:xfrm>
        <a:prstGeom prst="roundRect">
          <a:avLst/>
        </a:prstGeom>
        <a:solidFill>
          <a:schemeClr val="accent2">
            <a:hueOff val="914514"/>
            <a:satOff val="0"/>
            <a:lumOff val="89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331" tIns="0" rIns="127331" bIns="0" numCol="1" spcCol="1270" anchor="ctr" anchorCtr="0">
          <a:noAutofit/>
        </a:bodyPr>
        <a:lstStyle/>
        <a:p>
          <a:pPr marL="0" lvl="0" indent="0" algn="l" defTabSz="711200">
            <a:lnSpc>
              <a:spcPct val="90000"/>
            </a:lnSpc>
            <a:spcBef>
              <a:spcPct val="0"/>
            </a:spcBef>
            <a:spcAft>
              <a:spcPct val="35000"/>
            </a:spcAft>
            <a:buNone/>
          </a:pPr>
          <a:r>
            <a:rPr lang="en-US" sz="1600" kern="1200" dirty="0"/>
            <a:t>Breeder Reactors</a:t>
          </a:r>
        </a:p>
      </dsp:txBody>
      <dsp:txXfrm>
        <a:off x="263682" y="1516166"/>
        <a:ext cx="3322644" cy="426206"/>
      </dsp:txXfrm>
    </dsp:sp>
    <dsp:sp modelId="{073FEE3C-7707-4168-9920-48A728DCC0E0}">
      <dsp:nvSpPr>
        <dsp:cNvPr id="0" name=""/>
        <dsp:cNvSpPr/>
      </dsp:nvSpPr>
      <dsp:spPr>
        <a:xfrm>
          <a:off x="0" y="2455029"/>
          <a:ext cx="4812512" cy="403200"/>
        </a:xfrm>
        <a:prstGeom prst="rect">
          <a:avLst/>
        </a:prstGeom>
        <a:solidFill>
          <a:schemeClr val="lt1">
            <a:alpha val="90000"/>
            <a:hueOff val="0"/>
            <a:satOff val="0"/>
            <a:lumOff val="0"/>
            <a:alphaOff val="0"/>
          </a:schemeClr>
        </a:solidFill>
        <a:ln w="12700" cap="flat" cmpd="sng" algn="ctr">
          <a:solidFill>
            <a:schemeClr val="accent2">
              <a:hueOff val="1829029"/>
              <a:satOff val="0"/>
              <a:lumOff val="17909"/>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E1C869-9152-4A7C-AE02-25AF74BA15FA}">
      <dsp:nvSpPr>
        <dsp:cNvPr id="0" name=""/>
        <dsp:cNvSpPr/>
      </dsp:nvSpPr>
      <dsp:spPr>
        <a:xfrm>
          <a:off x="240625" y="2218869"/>
          <a:ext cx="3368758" cy="472320"/>
        </a:xfrm>
        <a:prstGeom prst="roundRect">
          <a:avLst/>
        </a:prstGeom>
        <a:solidFill>
          <a:schemeClr val="accent2">
            <a:hueOff val="1829029"/>
            <a:satOff val="0"/>
            <a:lumOff val="179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331" tIns="0" rIns="127331" bIns="0" numCol="1" spcCol="1270" anchor="ctr" anchorCtr="0">
          <a:noAutofit/>
        </a:bodyPr>
        <a:lstStyle/>
        <a:p>
          <a:pPr marL="0" lvl="0" indent="0" algn="l" defTabSz="711200">
            <a:lnSpc>
              <a:spcPct val="90000"/>
            </a:lnSpc>
            <a:spcBef>
              <a:spcPct val="0"/>
            </a:spcBef>
            <a:spcAft>
              <a:spcPct val="35000"/>
            </a:spcAft>
            <a:buNone/>
          </a:pPr>
          <a:r>
            <a:rPr lang="en-US" sz="1600" kern="1200" dirty="0"/>
            <a:t>Light Water Reactor Sustainability</a:t>
          </a:r>
        </a:p>
      </dsp:txBody>
      <dsp:txXfrm>
        <a:off x="263682" y="2241926"/>
        <a:ext cx="3322644" cy="426206"/>
      </dsp:txXfrm>
    </dsp:sp>
    <dsp:sp modelId="{6FE500AC-DE66-4E20-A327-1E4F7F5705C8}">
      <dsp:nvSpPr>
        <dsp:cNvPr id="0" name=""/>
        <dsp:cNvSpPr/>
      </dsp:nvSpPr>
      <dsp:spPr>
        <a:xfrm>
          <a:off x="0" y="3180789"/>
          <a:ext cx="4812512" cy="403200"/>
        </a:xfrm>
        <a:prstGeom prst="rect">
          <a:avLst/>
        </a:prstGeom>
        <a:solidFill>
          <a:schemeClr val="lt1">
            <a:alpha val="90000"/>
            <a:hueOff val="0"/>
            <a:satOff val="0"/>
            <a:lumOff val="0"/>
            <a:alphaOff val="0"/>
          </a:schemeClr>
        </a:solidFill>
        <a:ln w="12700" cap="flat" cmpd="sng" algn="ctr">
          <a:solidFill>
            <a:schemeClr val="accent2">
              <a:hueOff val="2743543"/>
              <a:satOff val="0"/>
              <a:lumOff val="26863"/>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B3AAB0-A3DF-4C01-9D80-F4303B628399}">
      <dsp:nvSpPr>
        <dsp:cNvPr id="0" name=""/>
        <dsp:cNvSpPr/>
      </dsp:nvSpPr>
      <dsp:spPr>
        <a:xfrm>
          <a:off x="240625" y="2944629"/>
          <a:ext cx="3368758" cy="472320"/>
        </a:xfrm>
        <a:prstGeom prst="roundRect">
          <a:avLst/>
        </a:prstGeom>
        <a:solidFill>
          <a:schemeClr val="accent2">
            <a:hueOff val="2743543"/>
            <a:satOff val="0"/>
            <a:lumOff val="2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331" tIns="0" rIns="127331" bIns="0" numCol="1" spcCol="1270" anchor="ctr" anchorCtr="0">
          <a:noAutofit/>
        </a:bodyPr>
        <a:lstStyle/>
        <a:p>
          <a:pPr marL="0" lvl="0" indent="0" algn="l" defTabSz="711200">
            <a:lnSpc>
              <a:spcPct val="90000"/>
            </a:lnSpc>
            <a:spcBef>
              <a:spcPct val="0"/>
            </a:spcBef>
            <a:spcAft>
              <a:spcPct val="35000"/>
            </a:spcAft>
            <a:buNone/>
          </a:pPr>
          <a:r>
            <a:rPr lang="en-US" sz="1600" kern="1200" dirty="0"/>
            <a:t>Advanced Reactor Development</a:t>
          </a:r>
        </a:p>
      </dsp:txBody>
      <dsp:txXfrm>
        <a:off x="263682" y="2967686"/>
        <a:ext cx="3322644" cy="4262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3528C8-EE51-414F-A5D5-72395A8F9559}">
      <dsp:nvSpPr>
        <dsp:cNvPr id="0" name=""/>
        <dsp:cNvSpPr/>
      </dsp:nvSpPr>
      <dsp:spPr>
        <a:xfrm>
          <a:off x="0" y="2083"/>
          <a:ext cx="477432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71B2EF-8F10-4DE9-848F-38B9E2EF6521}">
      <dsp:nvSpPr>
        <dsp:cNvPr id="0" name=""/>
        <dsp:cNvSpPr/>
      </dsp:nvSpPr>
      <dsp:spPr>
        <a:xfrm>
          <a:off x="0" y="2083"/>
          <a:ext cx="4774323" cy="142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a:t>So-called “cold fusion” from 1989 was not, in fact, fusion</a:t>
          </a:r>
          <a:endParaRPr lang="en-US" sz="1800" kern="1200"/>
        </a:p>
      </dsp:txBody>
      <dsp:txXfrm>
        <a:off x="0" y="2083"/>
        <a:ext cx="4774323" cy="1421193"/>
      </dsp:txXfrm>
    </dsp:sp>
    <dsp:sp modelId="{ED2CCF4B-11D9-4C1F-BE9B-EA4DF20BB9FD}">
      <dsp:nvSpPr>
        <dsp:cNvPr id="0" name=""/>
        <dsp:cNvSpPr/>
      </dsp:nvSpPr>
      <dsp:spPr>
        <a:xfrm>
          <a:off x="0" y="1423277"/>
          <a:ext cx="4774323" cy="0"/>
        </a:xfrm>
        <a:prstGeom prst="line">
          <a:avLst/>
        </a:prstGeom>
        <a:solidFill>
          <a:schemeClr val="accent3">
            <a:hueOff val="20351"/>
            <a:satOff val="0"/>
            <a:lumOff val="-13627"/>
            <a:alphaOff val="0"/>
          </a:schemeClr>
        </a:solidFill>
        <a:ln w="12700" cap="flat" cmpd="sng" algn="ctr">
          <a:solidFill>
            <a:schemeClr val="accent3">
              <a:hueOff val="20351"/>
              <a:satOff val="0"/>
              <a:lumOff val="-1362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3D9FEC-5275-4D04-9B3B-26015AF202AD}">
      <dsp:nvSpPr>
        <dsp:cNvPr id="0" name=""/>
        <dsp:cNvSpPr/>
      </dsp:nvSpPr>
      <dsp:spPr>
        <a:xfrm>
          <a:off x="0" y="1423277"/>
          <a:ext cx="4774323" cy="142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DOE’s National Ignition Facility at Lawrence Livermore National Laboratory uses 192 laser beams aligning on a pea-sized target</a:t>
          </a:r>
          <a:endParaRPr lang="en-US" sz="1800" kern="1200" dirty="0"/>
        </a:p>
      </dsp:txBody>
      <dsp:txXfrm>
        <a:off x="0" y="1423277"/>
        <a:ext cx="4774323" cy="1421193"/>
      </dsp:txXfrm>
    </dsp:sp>
    <dsp:sp modelId="{02B26A8B-8FFA-4161-8AA7-3ECBD268D802}">
      <dsp:nvSpPr>
        <dsp:cNvPr id="0" name=""/>
        <dsp:cNvSpPr/>
      </dsp:nvSpPr>
      <dsp:spPr>
        <a:xfrm>
          <a:off x="0" y="2844470"/>
          <a:ext cx="4774323" cy="0"/>
        </a:xfrm>
        <a:prstGeom prst="line">
          <a:avLst/>
        </a:prstGeom>
        <a:solidFill>
          <a:schemeClr val="accent3">
            <a:hueOff val="40702"/>
            <a:satOff val="0"/>
            <a:lumOff val="-27255"/>
            <a:alphaOff val="0"/>
          </a:schemeClr>
        </a:solidFill>
        <a:ln w="12700" cap="flat" cmpd="sng" algn="ctr">
          <a:solidFill>
            <a:schemeClr val="accent3">
              <a:hueOff val="40702"/>
              <a:satOff val="0"/>
              <a:lumOff val="-272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3B9D37-0326-4E36-8653-C63D4EB13D20}">
      <dsp:nvSpPr>
        <dsp:cNvPr id="0" name=""/>
        <dsp:cNvSpPr/>
      </dsp:nvSpPr>
      <dsp:spPr>
        <a:xfrm>
          <a:off x="0" y="2844470"/>
          <a:ext cx="4774323" cy="142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a:t>December, 2022, at LLNL, a fusion reaction produced more energy than was required to initiate the fusion reaction; this only accounts for the energy within the lasers, not the energy needed to form the laser beams themselves</a:t>
          </a:r>
          <a:endParaRPr lang="en-US" sz="1800" kern="1200"/>
        </a:p>
      </dsp:txBody>
      <dsp:txXfrm>
        <a:off x="0" y="2844470"/>
        <a:ext cx="4774323" cy="14211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68A34-DE7A-4E90-BE74-1A01446D3741}">
      <dsp:nvSpPr>
        <dsp:cNvPr id="0" name=""/>
        <dsp:cNvSpPr/>
      </dsp:nvSpPr>
      <dsp:spPr>
        <a:xfrm>
          <a:off x="0" y="0"/>
          <a:ext cx="10515600" cy="140196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a:t>Three Mile Island</a:t>
          </a:r>
          <a:endParaRPr lang="en-US" sz="1600" kern="1200"/>
        </a:p>
        <a:p>
          <a:pPr marL="114300" lvl="1" indent="-114300" algn="l" defTabSz="533400">
            <a:lnSpc>
              <a:spcPct val="90000"/>
            </a:lnSpc>
            <a:spcBef>
              <a:spcPct val="0"/>
            </a:spcBef>
            <a:spcAft>
              <a:spcPct val="15000"/>
            </a:spcAft>
            <a:buChar char="•"/>
          </a:pPr>
          <a:r>
            <a:rPr lang="en-US" sz="1200" kern="1200"/>
            <a:t>Pressurized Water Reactors</a:t>
          </a:r>
        </a:p>
        <a:p>
          <a:pPr marL="114300" lvl="1" indent="-114300" algn="l" defTabSz="533400">
            <a:lnSpc>
              <a:spcPct val="90000"/>
            </a:lnSpc>
            <a:spcBef>
              <a:spcPct val="0"/>
            </a:spcBef>
            <a:spcAft>
              <a:spcPct val="15000"/>
            </a:spcAft>
            <a:buChar char="•"/>
          </a:pPr>
          <a:r>
            <a:rPr lang="en-US" sz="1200" kern="1200"/>
            <a:t>Cooling malfunction caused part of the core in Reactor 2 to melt.</a:t>
          </a:r>
        </a:p>
        <a:p>
          <a:pPr marL="114300" lvl="1" indent="-114300" algn="l" defTabSz="533400">
            <a:lnSpc>
              <a:spcPct val="90000"/>
            </a:lnSpc>
            <a:spcBef>
              <a:spcPct val="0"/>
            </a:spcBef>
            <a:spcAft>
              <a:spcPct val="15000"/>
            </a:spcAft>
            <a:buChar char="•"/>
          </a:pPr>
          <a:r>
            <a:rPr lang="en-US" sz="1200" kern="1200"/>
            <a:t>Some radioactive gas was released; health studies indicated it was not enough to cause adverse health effects.</a:t>
          </a:r>
        </a:p>
      </dsp:txBody>
      <dsp:txXfrm>
        <a:off x="2243316" y="0"/>
        <a:ext cx="8272283" cy="1401960"/>
      </dsp:txXfrm>
    </dsp:sp>
    <dsp:sp modelId="{46EDCE62-3D3C-412D-A81E-FB000682D40C}">
      <dsp:nvSpPr>
        <dsp:cNvPr id="0" name=""/>
        <dsp:cNvSpPr/>
      </dsp:nvSpPr>
      <dsp:spPr>
        <a:xfrm>
          <a:off x="140196" y="140196"/>
          <a:ext cx="2103120" cy="112156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9B4C75-D940-431A-89FB-95E48C2A3CDF}">
      <dsp:nvSpPr>
        <dsp:cNvPr id="0" name=""/>
        <dsp:cNvSpPr/>
      </dsp:nvSpPr>
      <dsp:spPr>
        <a:xfrm>
          <a:off x="0" y="1542157"/>
          <a:ext cx="10515600" cy="1401960"/>
        </a:xfrm>
        <a:prstGeom prst="roundRect">
          <a:avLst>
            <a:gd name="adj" fmla="val 10000"/>
          </a:avLst>
        </a:prstGeom>
        <a:solidFill>
          <a:schemeClr val="accent4">
            <a:hueOff val="-899014"/>
            <a:satOff val="-36948"/>
            <a:lumOff val="10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a:t>Chernobyl</a:t>
          </a:r>
          <a:endParaRPr lang="en-US" sz="1600" kern="1200"/>
        </a:p>
        <a:p>
          <a:pPr marL="114300" lvl="1" indent="-114300" algn="l" defTabSz="533400">
            <a:lnSpc>
              <a:spcPct val="90000"/>
            </a:lnSpc>
            <a:spcBef>
              <a:spcPct val="0"/>
            </a:spcBef>
            <a:spcAft>
              <a:spcPct val="15000"/>
            </a:spcAft>
            <a:buChar char="•"/>
          </a:pPr>
          <a:r>
            <a:rPr lang="en-US" sz="1200" kern="1200"/>
            <a:t>Engineers were testing low power threshold of reactor Number Four.</a:t>
          </a:r>
        </a:p>
        <a:p>
          <a:pPr marL="114300" lvl="1" indent="-114300" algn="l" defTabSz="533400">
            <a:lnSpc>
              <a:spcPct val="90000"/>
            </a:lnSpc>
            <a:spcBef>
              <a:spcPct val="0"/>
            </a:spcBef>
            <a:spcAft>
              <a:spcPct val="15000"/>
            </a:spcAft>
            <a:buChar char="•"/>
          </a:pPr>
          <a:r>
            <a:rPr lang="en-US" sz="1200" kern="1200"/>
            <a:t>Reactor went out of control.</a:t>
          </a:r>
        </a:p>
        <a:p>
          <a:pPr marL="114300" lvl="1" indent="-114300" algn="l" defTabSz="533400">
            <a:lnSpc>
              <a:spcPct val="90000"/>
            </a:lnSpc>
            <a:spcBef>
              <a:spcPct val="0"/>
            </a:spcBef>
            <a:spcAft>
              <a:spcPct val="15000"/>
            </a:spcAft>
            <a:buChar char="•"/>
          </a:pPr>
          <a:r>
            <a:rPr lang="en-US" sz="1200" kern="1200"/>
            <a:t>Resulting excessive heat generated hydrogen gas, led to an explosion and breach of the reactor building.</a:t>
          </a:r>
        </a:p>
      </dsp:txBody>
      <dsp:txXfrm>
        <a:off x="2243316" y="1542157"/>
        <a:ext cx="8272283" cy="1401960"/>
      </dsp:txXfrm>
    </dsp:sp>
    <dsp:sp modelId="{52A8E413-B81C-46AF-850B-D3F03252DFD9}">
      <dsp:nvSpPr>
        <dsp:cNvPr id="0" name=""/>
        <dsp:cNvSpPr/>
      </dsp:nvSpPr>
      <dsp:spPr>
        <a:xfrm>
          <a:off x="140196" y="1682353"/>
          <a:ext cx="2103120" cy="1121568"/>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42057" b="-1394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B3B1B0-A131-4B13-BFD4-62203659ED3B}">
      <dsp:nvSpPr>
        <dsp:cNvPr id="0" name=""/>
        <dsp:cNvSpPr/>
      </dsp:nvSpPr>
      <dsp:spPr>
        <a:xfrm>
          <a:off x="0" y="3084314"/>
          <a:ext cx="10515600" cy="1401960"/>
        </a:xfrm>
        <a:prstGeom prst="roundRect">
          <a:avLst>
            <a:gd name="adj" fmla="val 10000"/>
          </a:avLst>
        </a:prstGeom>
        <a:solidFill>
          <a:schemeClr val="accent4">
            <a:hueOff val="-1798029"/>
            <a:satOff val="-73896"/>
            <a:lumOff val="2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a:t>Fukushima</a:t>
          </a:r>
          <a:endParaRPr lang="en-US" sz="1600" kern="1200"/>
        </a:p>
        <a:p>
          <a:pPr marL="114300" lvl="1" indent="-114300" algn="l" defTabSz="533400">
            <a:lnSpc>
              <a:spcPct val="90000"/>
            </a:lnSpc>
            <a:spcBef>
              <a:spcPct val="0"/>
            </a:spcBef>
            <a:spcAft>
              <a:spcPct val="15000"/>
            </a:spcAft>
            <a:buChar char="•"/>
          </a:pPr>
          <a:r>
            <a:rPr lang="en-US" sz="1200" kern="1200"/>
            <a:t>Earthquake with magnitude 9.0 led to a tsunami near the east coast of Honshu, the main island of Japan.</a:t>
          </a:r>
        </a:p>
        <a:p>
          <a:pPr marL="114300" lvl="1" indent="-114300" algn="l" defTabSz="533400">
            <a:lnSpc>
              <a:spcPct val="90000"/>
            </a:lnSpc>
            <a:spcBef>
              <a:spcPct val="0"/>
            </a:spcBef>
            <a:spcAft>
              <a:spcPct val="15000"/>
            </a:spcAft>
            <a:buChar char="•"/>
          </a:pPr>
          <a:r>
            <a:rPr lang="en-US" sz="1200" kern="1200"/>
            <a:t>The tsunami overwhelmed the power plant, which is situated on the shoreline, and power went out.</a:t>
          </a:r>
        </a:p>
        <a:p>
          <a:pPr marL="114300" lvl="1" indent="-114300" algn="l" defTabSz="533400">
            <a:lnSpc>
              <a:spcPct val="90000"/>
            </a:lnSpc>
            <a:spcBef>
              <a:spcPct val="0"/>
            </a:spcBef>
            <a:spcAft>
              <a:spcPct val="15000"/>
            </a:spcAft>
            <a:buChar char="•"/>
          </a:pPr>
          <a:r>
            <a:rPr lang="en-US" sz="1200" kern="1200"/>
            <a:t>Backup generators were in the lower levels of the power plant, and these were lost when the lower level was flooded.</a:t>
          </a:r>
        </a:p>
        <a:p>
          <a:pPr marL="114300" lvl="1" indent="-114300" algn="l" defTabSz="533400">
            <a:lnSpc>
              <a:spcPct val="90000"/>
            </a:lnSpc>
            <a:spcBef>
              <a:spcPct val="0"/>
            </a:spcBef>
            <a:spcAft>
              <a:spcPct val="15000"/>
            </a:spcAft>
            <a:buChar char="•"/>
          </a:pPr>
          <a:r>
            <a:rPr lang="en-US" sz="1200" kern="1200"/>
            <a:t>The loss of backup power led to overheating and partial meltdown in three of the four reactors. Chemical explosions soon followed which breached the reactor buildings and allowed radioactive material to escape.</a:t>
          </a:r>
        </a:p>
      </dsp:txBody>
      <dsp:txXfrm>
        <a:off x="2243316" y="3084314"/>
        <a:ext cx="8272283" cy="1401960"/>
      </dsp:txXfrm>
    </dsp:sp>
    <dsp:sp modelId="{8B4C9CF3-1F44-4EF7-9472-59E6C299CA8F}">
      <dsp:nvSpPr>
        <dsp:cNvPr id="0" name=""/>
        <dsp:cNvSpPr/>
      </dsp:nvSpPr>
      <dsp:spPr>
        <a:xfrm>
          <a:off x="140196" y="3224510"/>
          <a:ext cx="2103120" cy="112156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08DBE-D1CB-4D0D-998D-427E397D7CCC}"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DF129-CE01-4C6B-89CC-FDC246B88C3D}" type="slidenum">
              <a:rPr lang="en-US" smtClean="0"/>
              <a:t>‹#›</a:t>
            </a:fld>
            <a:endParaRPr lang="en-US"/>
          </a:p>
        </p:txBody>
      </p:sp>
    </p:spTree>
    <p:extLst>
      <p:ext uri="{BB962C8B-B14F-4D97-AF65-F5344CB8AC3E}">
        <p14:creationId xmlns:p14="http://schemas.microsoft.com/office/powerpoint/2010/main" val="1099630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two nuclear processes from which we get vast amounts of energy.</a:t>
            </a:r>
          </a:p>
          <a:p>
            <a:endParaRPr lang="en-US" dirty="0"/>
          </a:p>
          <a:p>
            <a:r>
              <a:rPr lang="en-US" dirty="0"/>
              <a:t>Nuclear fusion is the process that powers our sun and other stars (see Solar 101 Long)</a:t>
            </a:r>
          </a:p>
          <a:p>
            <a:endParaRPr lang="en-US" dirty="0"/>
          </a:p>
          <a:p>
            <a:r>
              <a:rPr lang="en-US" dirty="0"/>
              <a:t>Nuclear fission is the process of splitting large atoms into smaller pieces. Lise Meitner, exiled from Germany in the late 1930s, corresponded with her colleague, Otto Hahn, about work they had started at the Planck Institute. Hahn was bombarding large nuclei with neutrons, attempting to make them even larger, but was getting what he thought were contaminants – atoms of much smaller mass than uranium. Eventually Meitner realized what was happening, and after doing calculations confirmed that the atoms were indeed being split, and the energy released was the amount of mass loss in the process according to Einstein’s equation, </a:t>
            </a:r>
            <a:r>
              <a:rPr lang="en-US" i="1" dirty="0"/>
              <a:t>E=mc</a:t>
            </a:r>
            <a:r>
              <a:rPr lang="en-US" i="1" baseline="30000" dirty="0"/>
              <a:t>2</a:t>
            </a:r>
            <a:r>
              <a:rPr lang="en-US" dirty="0"/>
              <a:t>. </a:t>
            </a:r>
          </a:p>
          <a:p>
            <a:endParaRPr lang="en-US" dirty="0"/>
          </a:p>
          <a:p>
            <a:r>
              <a:rPr lang="en-US" dirty="0"/>
              <a:t>Only certain isotopes are fissile, meaning able to be split. Uranium ore is high in U-238, which is not fissile; however, it does contain U-235, which </a:t>
            </a:r>
            <a:r>
              <a:rPr lang="en-US" i="1" dirty="0"/>
              <a:t>is</a:t>
            </a:r>
            <a:r>
              <a:rPr lang="en-US" i="0" dirty="0"/>
              <a:t> fissile. The ore goes through a series of chemical reactions and spinning in a centrifuge to enrich the uranium. Uranium must be at least 4% U-235 to sustain a nuclear fission reaction. Concentrations lower than this do not have the critical mass necessary to maintain fission. The enrichment process is stopped at 4% for nuclear fuel, or is allowed to continue to nearly 100% for weapons-grade plutonium using the same facility and processes.</a:t>
            </a:r>
          </a:p>
          <a:p>
            <a:endParaRPr lang="en-US" i="0" dirty="0"/>
          </a:p>
          <a:p>
            <a:r>
              <a:rPr lang="en-US" i="0" dirty="0"/>
              <a:t>The two nuclear weapons deployed in World War II used fission. Little Boy contained U-235 while Fat Man contained Plutonium-239. The two weapons used two different mechanical methods for achieving critical mass and initiating the uncontrolled, destructive reaction. Modern nuclear weapons are fusion bombs (a.k.a. “H-bombs”) that use fission to initiate the fusion reaction between hydrogen atoms. These weapons are orders of magnitude more powerful.</a:t>
            </a:r>
          </a:p>
          <a:p>
            <a:endParaRPr lang="en-US" i="0" dirty="0"/>
          </a:p>
          <a:p>
            <a:r>
              <a:rPr lang="en-US" i="0" dirty="0"/>
              <a:t>The nuclear fuel in a power plant can never explode like a nuclear weapon. It is not of high enough concentration. That’s not to say it cannot trigger a chemical reaction – just not a nuclear weapon-type reaction.</a:t>
            </a:r>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2</a:t>
            </a:fld>
            <a:endParaRPr lang="en-US"/>
          </a:p>
        </p:txBody>
      </p:sp>
    </p:spTree>
    <p:extLst>
      <p:ext uri="{BB962C8B-B14F-4D97-AF65-F5344CB8AC3E}">
        <p14:creationId xmlns:p14="http://schemas.microsoft.com/office/powerpoint/2010/main" val="3038242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Modular Reactors (SMRs) are nuclear power plants that are smaller in size (300 MWe or less) than current generation base load plants (1,000 MWe or higher). These smaller, compact designs are factory-fabricated reactors that can be transported by truck or rail to a nuclear power site and are built mostly underground. These reactors are built to withstand major environmental events, and even plane crashes!  These modules reduce construction time, capital costs, increase flexibility of siting, and allow for  multiple generation sources on one site.</a:t>
            </a:r>
          </a:p>
          <a:p>
            <a:endParaRPr lang="en-US" dirty="0"/>
          </a:p>
          <a:p>
            <a:r>
              <a:rPr lang="en-US" dirty="0"/>
              <a:t>Light Water Reactor is the type of reactor present in currently operating nuclear power plants; the Department of Energy is working on keeping these power plants sustainable through equipment upgrades and structure reinforcement.</a:t>
            </a:r>
          </a:p>
          <a:p>
            <a:endParaRPr lang="en-US" dirty="0"/>
          </a:p>
          <a:p>
            <a:r>
              <a:rPr lang="en-US" dirty="0"/>
              <a:t>Breeder reactors could increase the amount of energy extracted from Uranium while reducing the amount of radioactive waste products. </a:t>
            </a:r>
          </a:p>
          <a:p>
            <a:endParaRPr lang="en-US" dirty="0"/>
          </a:p>
          <a:p>
            <a:r>
              <a:rPr lang="en-US" dirty="0"/>
              <a:t>Bill Gates is backing a demonstration power plant to be built in Kemmerer, WY. The power plant will be cooled with sodium rather than water and power up to 345,000 homes. The site was chosen because the small town’s coal plant is scheduled to close.</a:t>
            </a:r>
          </a:p>
          <a:p>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15</a:t>
            </a:fld>
            <a:endParaRPr lang="en-US"/>
          </a:p>
        </p:txBody>
      </p:sp>
    </p:spTree>
    <p:extLst>
      <p:ext uri="{BB962C8B-B14F-4D97-AF65-F5344CB8AC3E}">
        <p14:creationId xmlns:p14="http://schemas.microsoft.com/office/powerpoint/2010/main" val="3978110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Department of Energy has been working with several entities to develop new nuclear technologies; some of them are shown here. Clicking on the internet icon will take you to the DOE page where this infographic is found, which includes links back to the Department of Energy’s nuclear page.</a:t>
            </a:r>
          </a:p>
          <a:p>
            <a:endParaRPr lang="en-US" dirty="0"/>
          </a:p>
          <a:p>
            <a:r>
              <a:rPr lang="en-US" dirty="0"/>
              <a:t>The Natrium Reactor by </a:t>
            </a:r>
            <a:r>
              <a:rPr lang="en-US" dirty="0" err="1"/>
              <a:t>Terrapower</a:t>
            </a:r>
            <a:r>
              <a:rPr lang="en-US" dirty="0"/>
              <a:t> is the device that is proposed and being developed for Kemmerer, Wyoming. https://natriumpower.com/</a:t>
            </a:r>
          </a:p>
        </p:txBody>
      </p:sp>
      <p:sp>
        <p:nvSpPr>
          <p:cNvPr id="4" name="Slide Number Placeholder 3"/>
          <p:cNvSpPr>
            <a:spLocks noGrp="1"/>
          </p:cNvSpPr>
          <p:nvPr>
            <p:ph type="sldNum" sz="quarter" idx="5"/>
          </p:nvPr>
        </p:nvSpPr>
        <p:spPr/>
        <p:txBody>
          <a:bodyPr/>
          <a:lstStyle/>
          <a:p>
            <a:fld id="{EF0DF129-CE01-4C6B-89CC-FDC246B88C3D}" type="slidenum">
              <a:rPr lang="en-US" smtClean="0"/>
              <a:t>16</a:t>
            </a:fld>
            <a:endParaRPr lang="en-US"/>
          </a:p>
        </p:txBody>
      </p:sp>
    </p:spTree>
    <p:extLst>
      <p:ext uri="{BB962C8B-B14F-4D97-AF65-F5344CB8AC3E}">
        <p14:creationId xmlns:p14="http://schemas.microsoft.com/office/powerpoint/2010/main" val="2833604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photograph is of the preamplifier chamber at the National Ignition Facility at LLNL. It increases the energy of the lasers before they reach the target chamber.</a:t>
            </a:r>
          </a:p>
          <a:p>
            <a:endParaRPr lang="en-US" dirty="0"/>
          </a:p>
          <a:p>
            <a:r>
              <a:rPr lang="en-US" dirty="0"/>
              <a:t>The fusion reaction referenced in December, 2022 was the first ever to achieve net energy. CNBC Article: https://www.cnbc.com/2022/12/13/nuclear-fusion-passes-major-milestone-net-energy.html</a:t>
            </a:r>
          </a:p>
        </p:txBody>
      </p:sp>
      <p:sp>
        <p:nvSpPr>
          <p:cNvPr id="4" name="Slide Number Placeholder 3"/>
          <p:cNvSpPr>
            <a:spLocks noGrp="1"/>
          </p:cNvSpPr>
          <p:nvPr>
            <p:ph type="sldNum" sz="quarter" idx="5"/>
          </p:nvPr>
        </p:nvSpPr>
        <p:spPr/>
        <p:txBody>
          <a:bodyPr/>
          <a:lstStyle/>
          <a:p>
            <a:fld id="{EF0DF129-CE01-4C6B-89CC-FDC246B88C3D}" type="slidenum">
              <a:rPr lang="en-US" smtClean="0"/>
              <a:t>17</a:t>
            </a:fld>
            <a:endParaRPr lang="en-US"/>
          </a:p>
        </p:txBody>
      </p:sp>
    </p:spTree>
    <p:extLst>
      <p:ext uri="{BB962C8B-B14F-4D97-AF65-F5344CB8AC3E}">
        <p14:creationId xmlns:p14="http://schemas.microsoft.com/office/powerpoint/2010/main" val="1137372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19</a:t>
            </a:fld>
            <a:endParaRPr lang="en-US"/>
          </a:p>
        </p:txBody>
      </p:sp>
    </p:spTree>
    <p:extLst>
      <p:ext uri="{BB962C8B-B14F-4D97-AF65-F5344CB8AC3E}">
        <p14:creationId xmlns:p14="http://schemas.microsoft.com/office/powerpoint/2010/main" val="1097326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how </a:t>
            </a:r>
            <a:r>
              <a:rPr lang="en-US" dirty="0" err="1"/>
              <a:t>Presurrized</a:t>
            </a:r>
            <a:r>
              <a:rPr lang="en-US" dirty="0"/>
              <a:t> Boiler Reactors are laid out, with three loops – the reactor vessel loop (red), the steam loop (green), and the cooling loop (blue). The simulation is a walk-through of these three loops, with chips representing energy.</a:t>
            </a:r>
          </a:p>
        </p:txBody>
      </p:sp>
      <p:sp>
        <p:nvSpPr>
          <p:cNvPr id="4" name="Slide Number Placeholder 3"/>
          <p:cNvSpPr>
            <a:spLocks noGrp="1"/>
          </p:cNvSpPr>
          <p:nvPr>
            <p:ph type="sldNum" sz="quarter" idx="5"/>
          </p:nvPr>
        </p:nvSpPr>
        <p:spPr/>
        <p:txBody>
          <a:bodyPr/>
          <a:lstStyle/>
          <a:p>
            <a:fld id="{EF0DF129-CE01-4C6B-89CC-FDC246B88C3D}" type="slidenum">
              <a:rPr lang="en-US" smtClean="0"/>
              <a:t>20</a:t>
            </a:fld>
            <a:endParaRPr lang="en-US"/>
          </a:p>
        </p:txBody>
      </p:sp>
    </p:spTree>
    <p:extLst>
      <p:ext uri="{BB962C8B-B14F-4D97-AF65-F5344CB8AC3E}">
        <p14:creationId xmlns:p14="http://schemas.microsoft.com/office/powerpoint/2010/main" val="1034805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loops are represented in this diagram of the simulation, with the same colors as on the previous slide. Walk participants through the simulation, explaining that the little numbers on the diagram represent the number of energy chips each person should be holding at each point. Note that no one should ever have zero energy chips! </a:t>
            </a:r>
          </a:p>
        </p:txBody>
      </p:sp>
      <p:sp>
        <p:nvSpPr>
          <p:cNvPr id="4" name="Slide Number Placeholder 3"/>
          <p:cNvSpPr>
            <a:spLocks noGrp="1"/>
          </p:cNvSpPr>
          <p:nvPr>
            <p:ph type="sldNum" sz="quarter" idx="5"/>
          </p:nvPr>
        </p:nvSpPr>
        <p:spPr/>
        <p:txBody>
          <a:bodyPr/>
          <a:lstStyle/>
          <a:p>
            <a:fld id="{EF0DF129-CE01-4C6B-89CC-FDC246B88C3D}" type="slidenum">
              <a:rPr lang="en-US" smtClean="0"/>
              <a:t>21</a:t>
            </a:fld>
            <a:endParaRPr lang="en-US"/>
          </a:p>
        </p:txBody>
      </p:sp>
    </p:spTree>
    <p:extLst>
      <p:ext uri="{BB962C8B-B14F-4D97-AF65-F5344CB8AC3E}">
        <p14:creationId xmlns:p14="http://schemas.microsoft.com/office/powerpoint/2010/main" val="2215915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characterize U-235 as releasing 2 neutrons and forming Cs-140 and Rb-92. The fact is there are several different product scenarios that release 2, 3, or even 4 neutrons. It just depends on the incoming neutron impacts the uranium nucleus. Regardless, the neutrons ejected in the process then impact other uranium nuclei, triggering more reactions, and so on. Each fission releases energy in the form of gamma radiation, which heats up the water in the reactor core. Control rods are used in nuclear power plants to absorb some of the neutrons when the reaction needs to be slowed but not stopped.</a:t>
            </a:r>
          </a:p>
        </p:txBody>
      </p:sp>
      <p:sp>
        <p:nvSpPr>
          <p:cNvPr id="4" name="Slide Number Placeholder 3"/>
          <p:cNvSpPr>
            <a:spLocks noGrp="1"/>
          </p:cNvSpPr>
          <p:nvPr>
            <p:ph type="sldNum" sz="quarter" idx="5"/>
          </p:nvPr>
        </p:nvSpPr>
        <p:spPr/>
        <p:txBody>
          <a:bodyPr/>
          <a:lstStyle/>
          <a:p>
            <a:fld id="{EF0DF129-CE01-4C6B-89CC-FDC246B88C3D}" type="slidenum">
              <a:rPr lang="en-US" smtClean="0"/>
              <a:t>3</a:t>
            </a:fld>
            <a:endParaRPr lang="en-US"/>
          </a:p>
        </p:txBody>
      </p:sp>
    </p:spTree>
    <p:extLst>
      <p:ext uri="{BB962C8B-B14F-4D97-AF65-F5344CB8AC3E}">
        <p14:creationId xmlns:p14="http://schemas.microsoft.com/office/powerpoint/2010/main" val="2537652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the Fukushima Daiichi accident in 2009, world nuclear power production has gone down.</a:t>
            </a:r>
            <a:r>
              <a:rPr lang="en-US" baseline="0" dirty="0"/>
              <a:t>  In 2009, 13.1% of electricity worldwide was produced by nuclear power.  In 2011 that number had dropped to 10.8%.</a:t>
            </a:r>
            <a:endParaRPr lang="en-US" dirty="0"/>
          </a:p>
          <a:p>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4</a:t>
            </a:fld>
            <a:endParaRPr lang="en-US"/>
          </a:p>
        </p:txBody>
      </p:sp>
    </p:spTree>
    <p:extLst>
      <p:ext uri="{BB962C8B-B14F-4D97-AF65-F5344CB8AC3E}">
        <p14:creationId xmlns:p14="http://schemas.microsoft.com/office/powerpoint/2010/main" val="3810679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28 states have at least one nuclear power plant.</a:t>
            </a:r>
          </a:p>
          <a:p>
            <a:endParaRPr lang="en-US" dirty="0"/>
          </a:p>
          <a:p>
            <a:r>
              <a:rPr lang="en-US" dirty="0"/>
              <a:t>Reactors 3 and 4 at the Vogtle generating station in Georgia were scheduled to come online in 2016, but that has been pushed back several times for the last several years. Reactor 3 started commercial operation in 2023. Reactor 4 has had hot testing nor has begun generating electricity. </a:t>
            </a:r>
          </a:p>
        </p:txBody>
      </p:sp>
      <p:sp>
        <p:nvSpPr>
          <p:cNvPr id="4" name="Slide Number Placeholder 3"/>
          <p:cNvSpPr>
            <a:spLocks noGrp="1"/>
          </p:cNvSpPr>
          <p:nvPr>
            <p:ph type="sldNum" sz="quarter" idx="5"/>
          </p:nvPr>
        </p:nvSpPr>
        <p:spPr/>
        <p:txBody>
          <a:bodyPr/>
          <a:lstStyle/>
          <a:p>
            <a:fld id="{EF0DF129-CE01-4C6B-89CC-FDC246B88C3D}" type="slidenum">
              <a:rPr lang="en-US" smtClean="0"/>
              <a:t>9</a:t>
            </a:fld>
            <a:endParaRPr lang="en-US"/>
          </a:p>
        </p:txBody>
      </p:sp>
    </p:spTree>
    <p:extLst>
      <p:ext uri="{BB962C8B-B14F-4D97-AF65-F5344CB8AC3E}">
        <p14:creationId xmlns:p14="http://schemas.microsoft.com/office/powerpoint/2010/main" val="665961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bar graph looks a little messy, but it is in order from bottom to top of most electricity generated as a percentage of the total in 2023. New Hampshire generates the greatest percentage of its electricity from nuclear energy, but Illinois generates the greatest number of thousand-megawatt-hours from nuclear power.</a:t>
            </a:r>
          </a:p>
        </p:txBody>
      </p:sp>
      <p:sp>
        <p:nvSpPr>
          <p:cNvPr id="4" name="Slide Number Placeholder 3"/>
          <p:cNvSpPr>
            <a:spLocks noGrp="1"/>
          </p:cNvSpPr>
          <p:nvPr>
            <p:ph type="sldNum" sz="quarter" idx="5"/>
          </p:nvPr>
        </p:nvSpPr>
        <p:spPr/>
        <p:txBody>
          <a:bodyPr/>
          <a:lstStyle/>
          <a:p>
            <a:fld id="{EF0DF129-CE01-4C6B-89CC-FDC246B88C3D}" type="slidenum">
              <a:rPr lang="en-US" smtClean="0"/>
              <a:t>10</a:t>
            </a:fld>
            <a:endParaRPr lang="en-US"/>
          </a:p>
        </p:txBody>
      </p:sp>
    </p:spTree>
    <p:extLst>
      <p:ext uri="{BB962C8B-B14F-4D97-AF65-F5344CB8AC3E}">
        <p14:creationId xmlns:p14="http://schemas.microsoft.com/office/powerpoint/2010/main" val="2774436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pressurized water reactor (PWR) is the most common type</a:t>
            </a:r>
            <a:r>
              <a:rPr lang="en-US" baseline="0" dirty="0"/>
              <a:t> of commercial reactor design used worldwide. It has primary, secondary, and external heat exchange systems and is pressurized to prevent water from boiling in the reactor. </a:t>
            </a:r>
          </a:p>
          <a:p>
            <a:endParaRPr lang="en-US" baseline="0" dirty="0"/>
          </a:p>
          <a:p>
            <a:r>
              <a:rPr lang="en-US" baseline="0" dirty="0"/>
              <a:t>Pressurized steam is piped into the reactor. Fission is taking place in the fuel rods within this reactor. The steam passing through the reactor is super heated.  </a:t>
            </a:r>
          </a:p>
          <a:p>
            <a:endParaRPr lang="en-US" baseline="0" dirty="0"/>
          </a:p>
          <a:p>
            <a:r>
              <a:rPr lang="en-US" baseline="0" dirty="0"/>
              <a:t>The super heated pressurized steam then travels to the steam generator to heat a secondary water system. </a:t>
            </a:r>
          </a:p>
          <a:p>
            <a:endParaRPr lang="en-US" baseline="0" dirty="0"/>
          </a:p>
          <a:p>
            <a:r>
              <a:rPr lang="en-US" baseline="0" dirty="0"/>
              <a:t>The steam produced there travels through a steam line to the turbine to turn the generator and create electricity. </a:t>
            </a:r>
          </a:p>
          <a:p>
            <a:endParaRPr lang="en-US" baseline="0" dirty="0"/>
          </a:p>
          <a:p>
            <a:r>
              <a:rPr lang="en-US" baseline="0" dirty="0"/>
              <a:t>Unused steam continues to a condenser where water from the environment condenses it back into liquid water. The cooling water in the environment never comes into contact with the steam so it is safe to return to the environment.  The newly condensed water can be pumped back into the containment building and reheated in the steam generator to start the process over again. </a:t>
            </a:r>
          </a:p>
          <a:p>
            <a:endParaRPr lang="en-US" baseline="0" dirty="0"/>
          </a:p>
          <a:p>
            <a:r>
              <a:rPr lang="en-US" baseline="0" dirty="0"/>
              <a:t>The pressurized steam loops back from the steam generator to the reactor to be super heated again.</a:t>
            </a:r>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11</a:t>
            </a:fld>
            <a:endParaRPr lang="en-US"/>
          </a:p>
        </p:txBody>
      </p:sp>
    </p:spTree>
    <p:extLst>
      <p:ext uri="{BB962C8B-B14F-4D97-AF65-F5344CB8AC3E}">
        <p14:creationId xmlns:p14="http://schemas.microsoft.com/office/powerpoint/2010/main" val="605099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Boiling</a:t>
            </a:r>
            <a:r>
              <a:rPr lang="en-US" baseline="0" dirty="0"/>
              <a:t> Water Reactor (BWR) is less common. In this design there is only one loop for the water to travel from the reactor to the turbine, whereas with the PWR there is a secondary loop.  </a:t>
            </a:r>
          </a:p>
          <a:p>
            <a:endParaRPr lang="en-US" baseline="0" dirty="0"/>
          </a:p>
          <a:p>
            <a:r>
              <a:rPr lang="en-US" baseline="0" dirty="0"/>
              <a:t>In this model, water is pumped into the reactor creating steam and hot water that will turn the turbine attached to the generator to generate electricity.  The unused steam/water mixture travels to the condenser and is condensed by water from the environment. The cooling water in the environment never comes into contact with the steam so it is safe to return to the environment. The resulting water in the condenser is pumped back into the reactor vessel to begin the process again. </a:t>
            </a:r>
            <a:endParaRPr lang="en-US" dirty="0"/>
          </a:p>
          <a:p>
            <a:endParaRPr lang="en-US" dirty="0"/>
          </a:p>
          <a:p>
            <a:r>
              <a:rPr lang="en-US" dirty="0"/>
              <a:t>Few nuclear power plants use the boiling-water design.</a:t>
            </a:r>
          </a:p>
        </p:txBody>
      </p:sp>
      <p:sp>
        <p:nvSpPr>
          <p:cNvPr id="4" name="Slide Number Placeholder 3"/>
          <p:cNvSpPr>
            <a:spLocks noGrp="1"/>
          </p:cNvSpPr>
          <p:nvPr>
            <p:ph type="sldNum" sz="quarter" idx="5"/>
          </p:nvPr>
        </p:nvSpPr>
        <p:spPr/>
        <p:txBody>
          <a:bodyPr/>
          <a:lstStyle/>
          <a:p>
            <a:fld id="{EF0DF129-CE01-4C6B-89CC-FDC246B88C3D}" type="slidenum">
              <a:rPr lang="en-US" smtClean="0"/>
              <a:t>12</a:t>
            </a:fld>
            <a:endParaRPr lang="en-US"/>
          </a:p>
        </p:txBody>
      </p:sp>
    </p:spTree>
    <p:extLst>
      <p:ext uri="{BB962C8B-B14F-4D97-AF65-F5344CB8AC3E}">
        <p14:creationId xmlns:p14="http://schemas.microsoft.com/office/powerpoint/2010/main" val="1343485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fuel pellets in the photograph are about 1 cm in diameter. Each has the ability to generate the same amount of electricity as 1 ton of coal.</a:t>
            </a:r>
          </a:p>
        </p:txBody>
      </p:sp>
      <p:sp>
        <p:nvSpPr>
          <p:cNvPr id="4" name="Slide Number Placeholder 3"/>
          <p:cNvSpPr>
            <a:spLocks noGrp="1"/>
          </p:cNvSpPr>
          <p:nvPr>
            <p:ph type="sldNum" sz="quarter" idx="5"/>
          </p:nvPr>
        </p:nvSpPr>
        <p:spPr/>
        <p:txBody>
          <a:bodyPr/>
          <a:lstStyle/>
          <a:p>
            <a:fld id="{EF0DF129-CE01-4C6B-89CC-FDC246B88C3D}" type="slidenum">
              <a:rPr lang="en-US" smtClean="0"/>
              <a:t>13</a:t>
            </a:fld>
            <a:endParaRPr lang="en-US"/>
          </a:p>
        </p:txBody>
      </p:sp>
    </p:spTree>
    <p:extLst>
      <p:ext uri="{BB962C8B-B14F-4D97-AF65-F5344CB8AC3E}">
        <p14:creationId xmlns:p14="http://schemas.microsoft.com/office/powerpoint/2010/main" val="2611928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three large-scale nuclear accidents in the history of global nuclear power. Two were from mechanical or human failures and one, in Fukushima, Japan, was from a natural disaster.</a:t>
            </a:r>
          </a:p>
          <a:p>
            <a:endParaRPr lang="en-US" dirty="0"/>
          </a:p>
          <a:p>
            <a:r>
              <a:rPr lang="en-US" dirty="0"/>
              <a:t>The first was Three Mile Island, in 1979, in Pennsylvania. </a:t>
            </a:r>
          </a:p>
          <a:p>
            <a:endParaRPr lang="en-US" dirty="0"/>
          </a:p>
          <a:p>
            <a:r>
              <a:rPr lang="en-US" dirty="0"/>
              <a:t>The second was Chernobyl in 1986, in </a:t>
            </a:r>
            <a:r>
              <a:rPr lang="en-US" dirty="0" err="1"/>
              <a:t>Bellarus</a:t>
            </a:r>
            <a:r>
              <a:rPr lang="en-US" dirty="0"/>
              <a:t>.</a:t>
            </a:r>
          </a:p>
          <a:p>
            <a:endParaRPr lang="en-US" dirty="0"/>
          </a:p>
          <a:p>
            <a:r>
              <a:rPr lang="en-US" dirty="0"/>
              <a:t>The third was Fukushima in 2009, in Japan.</a:t>
            </a:r>
          </a:p>
        </p:txBody>
      </p:sp>
      <p:sp>
        <p:nvSpPr>
          <p:cNvPr id="4" name="Slide Number Placeholder 3"/>
          <p:cNvSpPr>
            <a:spLocks noGrp="1"/>
          </p:cNvSpPr>
          <p:nvPr>
            <p:ph type="sldNum" sz="quarter" idx="5"/>
          </p:nvPr>
        </p:nvSpPr>
        <p:spPr/>
        <p:txBody>
          <a:bodyPr/>
          <a:lstStyle/>
          <a:p>
            <a:fld id="{EF0DF129-CE01-4C6B-89CC-FDC246B88C3D}" type="slidenum">
              <a:rPr lang="en-US" smtClean="0"/>
              <a:t>14</a:t>
            </a:fld>
            <a:endParaRPr lang="en-US"/>
          </a:p>
        </p:txBody>
      </p:sp>
    </p:spTree>
    <p:extLst>
      <p:ext uri="{BB962C8B-B14F-4D97-AF65-F5344CB8AC3E}">
        <p14:creationId xmlns:p14="http://schemas.microsoft.com/office/powerpoint/2010/main" val="40447389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fi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B44CD05-5DF7-0221-5EC0-EA75582FE5B4}"/>
              </a:ext>
            </a:extLst>
          </p:cNvPr>
          <p:cNvSpPr>
            <a:spLocks noGrp="1"/>
          </p:cNvSpPr>
          <p:nvPr>
            <p:ph type="pic" sz="quarter" idx="10"/>
          </p:nvPr>
        </p:nvSpPr>
        <p:spPr>
          <a:xfrm>
            <a:off x="214488" y="214489"/>
            <a:ext cx="11734801" cy="4555219"/>
          </a:xfrm>
          <a:ln>
            <a:noFill/>
          </a:ln>
        </p:spPr>
        <p:txBody>
          <a:bodyPr/>
          <a:lstStyle/>
          <a:p>
            <a:r>
              <a:rPr lang="en-US"/>
              <a:t>Click icon to add picture</a:t>
            </a:r>
          </a:p>
        </p:txBody>
      </p:sp>
      <p:sp>
        <p:nvSpPr>
          <p:cNvPr id="2" name="Title 1">
            <a:extLst>
              <a:ext uri="{FF2B5EF4-FFF2-40B4-BE49-F238E27FC236}">
                <a16:creationId xmlns:a16="http://schemas.microsoft.com/office/drawing/2014/main" id="{17815BE6-7C92-DF73-83D4-463AE4340CF2}"/>
              </a:ext>
            </a:extLst>
          </p:cNvPr>
          <p:cNvSpPr>
            <a:spLocks noGrp="1"/>
          </p:cNvSpPr>
          <p:nvPr>
            <p:ph type="ctrTitle"/>
          </p:nvPr>
        </p:nvSpPr>
        <p:spPr>
          <a:xfrm>
            <a:off x="1765738" y="3516204"/>
            <a:ext cx="10089931" cy="2387600"/>
          </a:xfrm>
        </p:spPr>
        <p:txBody>
          <a:bodyPr anchor="b"/>
          <a:lstStyle>
            <a:lvl1pPr algn="r">
              <a:defRPr sz="6000"/>
            </a:lvl1pPr>
          </a:lstStyle>
          <a:p>
            <a:r>
              <a:rPr lang="en-US"/>
              <a:t>Click to edit Master title style</a:t>
            </a:r>
          </a:p>
        </p:txBody>
      </p:sp>
      <p:sp>
        <p:nvSpPr>
          <p:cNvPr id="3" name="Subtitle 2">
            <a:extLst>
              <a:ext uri="{FF2B5EF4-FFF2-40B4-BE49-F238E27FC236}">
                <a16:creationId xmlns:a16="http://schemas.microsoft.com/office/drawing/2014/main" id="{18339DB1-5B2E-6CE0-8BA7-C5EE99BF77E1}"/>
              </a:ext>
            </a:extLst>
          </p:cNvPr>
          <p:cNvSpPr>
            <a:spLocks noGrp="1"/>
          </p:cNvSpPr>
          <p:nvPr>
            <p:ph type="subTitle" idx="1"/>
          </p:nvPr>
        </p:nvSpPr>
        <p:spPr>
          <a:xfrm>
            <a:off x="2711669" y="5903804"/>
            <a:ext cx="9144000" cy="633631"/>
          </a:xfrm>
        </p:spPr>
        <p:txBody>
          <a:bodyPr/>
          <a:lstStyle>
            <a:lvl1pPr marL="0" indent="0" algn="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Logo, company name&#10;&#10;Description automatically generated">
            <a:extLst>
              <a:ext uri="{FF2B5EF4-FFF2-40B4-BE49-F238E27FC236}">
                <a16:creationId xmlns:a16="http://schemas.microsoft.com/office/drawing/2014/main" id="{21F088B3-19FA-BB1F-B0C9-C7B86EB8B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31" y="5283760"/>
            <a:ext cx="1653227" cy="1253675"/>
          </a:xfrm>
          <a:prstGeom prst="rect">
            <a:avLst/>
          </a:prstGeom>
        </p:spPr>
      </p:pic>
    </p:spTree>
    <p:extLst>
      <p:ext uri="{BB962C8B-B14F-4D97-AF65-F5344CB8AC3E}">
        <p14:creationId xmlns:p14="http://schemas.microsoft.com/office/powerpoint/2010/main" val="179129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02A1-D223-571A-2B22-A3017529691D}"/>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6F5E5D2-490E-DB5C-7FEE-5410A0A9B8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B91EA-5E70-B9DF-09C1-687C6E7FCD8B}"/>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5FDC110-EB79-F759-3F72-F738D691A3E5}"/>
              </a:ext>
            </a:extLst>
          </p:cNvPr>
          <p:cNvSpPr>
            <a:spLocks noGrp="1"/>
          </p:cNvSpPr>
          <p:nvPr>
            <p:ph type="ftr" sz="quarter" idx="11"/>
          </p:nvPr>
        </p:nvSpPr>
        <p:spPr/>
        <p:txBody>
          <a:bodyPr/>
          <a:lstStyle/>
          <a:p>
            <a:r>
              <a:rPr lang="en-US"/>
              <a:t>Nuclear 101 ©NEED 2024</a:t>
            </a:r>
          </a:p>
        </p:txBody>
      </p:sp>
      <p:sp>
        <p:nvSpPr>
          <p:cNvPr id="6" name="Slide Number Placeholder 5">
            <a:extLst>
              <a:ext uri="{FF2B5EF4-FFF2-40B4-BE49-F238E27FC236}">
                <a16:creationId xmlns:a16="http://schemas.microsoft.com/office/drawing/2014/main" id="{70853D3A-78EB-764F-FBAD-A1DFB0D35D16}"/>
              </a:ext>
            </a:extLst>
          </p:cNvPr>
          <p:cNvSpPr>
            <a:spLocks noGrp="1"/>
          </p:cNvSpPr>
          <p:nvPr>
            <p:ph type="sldNum" sz="quarter" idx="12"/>
          </p:nvPr>
        </p:nvSpPr>
        <p:spPr>
          <a:xfrm>
            <a:off x="10724322" y="6311900"/>
            <a:ext cx="629478" cy="409575"/>
          </a:xfrm>
          <a:prstGeom prst="rect">
            <a:avLst/>
          </a:prstGeom>
        </p:spPr>
        <p:txBody>
          <a:bodyPr/>
          <a:lstStyle/>
          <a:p>
            <a:fld id="{53A46FA5-1391-4CD0-8585-94B2BA63FC6E}" type="slidenum">
              <a:rPr lang="en-US" smtClean="0"/>
              <a:t>‹#›</a:t>
            </a:fld>
            <a:endParaRPr lang="en-US"/>
          </a:p>
        </p:txBody>
      </p:sp>
    </p:spTree>
    <p:extLst>
      <p:ext uri="{BB962C8B-B14F-4D97-AF65-F5344CB8AC3E}">
        <p14:creationId xmlns:p14="http://schemas.microsoft.com/office/powerpoint/2010/main" val="2373833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7A224E-2DFF-3A07-47B0-ADA8156302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572B21-49E5-6528-9012-5BD0B79123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996DE-908D-13A5-B856-4C6CEAE4FC43}"/>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1C1C65A-9FE3-82FE-0B89-814EDB15DC6D}"/>
              </a:ext>
            </a:extLst>
          </p:cNvPr>
          <p:cNvSpPr>
            <a:spLocks noGrp="1"/>
          </p:cNvSpPr>
          <p:nvPr>
            <p:ph type="ftr" sz="quarter" idx="11"/>
          </p:nvPr>
        </p:nvSpPr>
        <p:spPr/>
        <p:txBody>
          <a:bodyPr/>
          <a:lstStyle/>
          <a:p>
            <a:r>
              <a:rPr lang="en-US"/>
              <a:t>Nuclear 101 ©NEED 2024</a:t>
            </a:r>
          </a:p>
        </p:txBody>
      </p:sp>
      <p:sp>
        <p:nvSpPr>
          <p:cNvPr id="6" name="Slide Number Placeholder 5">
            <a:extLst>
              <a:ext uri="{FF2B5EF4-FFF2-40B4-BE49-F238E27FC236}">
                <a16:creationId xmlns:a16="http://schemas.microsoft.com/office/drawing/2014/main" id="{BBB6B7A8-FCBC-D227-ECF7-ADCCEE4D95AA}"/>
              </a:ext>
            </a:extLst>
          </p:cNvPr>
          <p:cNvSpPr>
            <a:spLocks noGrp="1"/>
          </p:cNvSpPr>
          <p:nvPr>
            <p:ph type="sldNum" sz="quarter" idx="12"/>
          </p:nvPr>
        </p:nvSpPr>
        <p:spPr>
          <a:xfrm>
            <a:off x="10724322" y="6311900"/>
            <a:ext cx="629478" cy="409575"/>
          </a:xfrm>
          <a:prstGeom prst="rect">
            <a:avLst/>
          </a:prstGeom>
        </p:spPr>
        <p:txBody>
          <a:bodyPr/>
          <a:lstStyle/>
          <a:p>
            <a:fld id="{53A46FA5-1391-4CD0-8585-94B2BA63FC6E}" type="slidenum">
              <a:rPr lang="en-US" smtClean="0"/>
              <a:t>‹#›</a:t>
            </a:fld>
            <a:endParaRPr lang="en-US"/>
          </a:p>
        </p:txBody>
      </p:sp>
    </p:spTree>
    <p:extLst>
      <p:ext uri="{BB962C8B-B14F-4D97-AF65-F5344CB8AC3E}">
        <p14:creationId xmlns:p14="http://schemas.microsoft.com/office/powerpoint/2010/main" val="92481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1F44417-761B-5365-FDE0-0965AF8A9944}"/>
              </a:ext>
            </a:extLst>
          </p:cNvPr>
          <p:cNvSpPr>
            <a:spLocks noGrp="1"/>
          </p:cNvSpPr>
          <p:nvPr>
            <p:ph type="ftr" sz="quarter" idx="10"/>
          </p:nvPr>
        </p:nvSpPr>
        <p:spPr/>
        <p:txBody>
          <a:bodyPr/>
          <a:lstStyle/>
          <a:p>
            <a:r>
              <a:rPr lang="en-US"/>
              <a:t>Nuclear 101 ©NEED 2024</a:t>
            </a:r>
          </a:p>
        </p:txBody>
      </p:sp>
      <p:sp>
        <p:nvSpPr>
          <p:cNvPr id="5" name="Picture Placeholder 4">
            <a:extLst>
              <a:ext uri="{FF2B5EF4-FFF2-40B4-BE49-F238E27FC236}">
                <a16:creationId xmlns:a16="http://schemas.microsoft.com/office/drawing/2014/main" id="{0B1DD6AA-9C9A-26E4-2693-0B31C3715EEB}"/>
              </a:ext>
            </a:extLst>
          </p:cNvPr>
          <p:cNvSpPr>
            <a:spLocks noGrp="1"/>
          </p:cNvSpPr>
          <p:nvPr>
            <p:ph type="pic" sz="quarter" idx="11"/>
          </p:nvPr>
        </p:nvSpPr>
        <p:spPr>
          <a:xfrm>
            <a:off x="234672" y="694981"/>
            <a:ext cx="3707848" cy="3638480"/>
          </a:xfrm>
        </p:spPr>
        <p:txBody>
          <a:bodyPr/>
          <a:lstStyle/>
          <a:p>
            <a:r>
              <a:rPr lang="en-US"/>
              <a:t>Click icon to add picture</a:t>
            </a:r>
          </a:p>
        </p:txBody>
      </p:sp>
      <p:sp>
        <p:nvSpPr>
          <p:cNvPr id="10" name="Picture Placeholder 4">
            <a:extLst>
              <a:ext uri="{FF2B5EF4-FFF2-40B4-BE49-F238E27FC236}">
                <a16:creationId xmlns:a16="http://schemas.microsoft.com/office/drawing/2014/main" id="{F9F2C5D1-CE48-B7FB-A530-EEEC025A6247}"/>
              </a:ext>
            </a:extLst>
          </p:cNvPr>
          <p:cNvSpPr>
            <a:spLocks noGrp="1"/>
          </p:cNvSpPr>
          <p:nvPr>
            <p:ph type="pic" sz="quarter" idx="12"/>
          </p:nvPr>
        </p:nvSpPr>
        <p:spPr>
          <a:xfrm>
            <a:off x="4242076" y="694981"/>
            <a:ext cx="3707848" cy="3638480"/>
          </a:xfrm>
        </p:spPr>
        <p:txBody>
          <a:bodyPr/>
          <a:lstStyle/>
          <a:p>
            <a:r>
              <a:rPr lang="en-US"/>
              <a:t>Click icon to add picture</a:t>
            </a:r>
          </a:p>
        </p:txBody>
      </p:sp>
      <p:sp>
        <p:nvSpPr>
          <p:cNvPr id="11" name="Picture Placeholder 4">
            <a:extLst>
              <a:ext uri="{FF2B5EF4-FFF2-40B4-BE49-F238E27FC236}">
                <a16:creationId xmlns:a16="http://schemas.microsoft.com/office/drawing/2014/main" id="{403EAE18-0CA0-037A-FA90-69555E522B41}"/>
              </a:ext>
            </a:extLst>
          </p:cNvPr>
          <p:cNvSpPr>
            <a:spLocks noGrp="1"/>
          </p:cNvSpPr>
          <p:nvPr>
            <p:ph type="pic" sz="quarter" idx="13"/>
          </p:nvPr>
        </p:nvSpPr>
        <p:spPr>
          <a:xfrm>
            <a:off x="8249480" y="694981"/>
            <a:ext cx="3707848" cy="3638480"/>
          </a:xfrm>
        </p:spPr>
        <p:txBody>
          <a:bodyPr/>
          <a:lstStyle/>
          <a:p>
            <a:r>
              <a:rPr lang="en-US"/>
              <a:t>Click icon to add picture</a:t>
            </a:r>
          </a:p>
        </p:txBody>
      </p:sp>
      <p:sp>
        <p:nvSpPr>
          <p:cNvPr id="13" name="Text Placeholder 12">
            <a:extLst>
              <a:ext uri="{FF2B5EF4-FFF2-40B4-BE49-F238E27FC236}">
                <a16:creationId xmlns:a16="http://schemas.microsoft.com/office/drawing/2014/main" id="{1802B438-FC7B-0228-2B5C-0229C677142B}"/>
              </a:ext>
            </a:extLst>
          </p:cNvPr>
          <p:cNvSpPr>
            <a:spLocks noGrp="1"/>
          </p:cNvSpPr>
          <p:nvPr>
            <p:ph type="body" sz="quarter" idx="14"/>
          </p:nvPr>
        </p:nvSpPr>
        <p:spPr>
          <a:xfrm>
            <a:off x="234672" y="4621696"/>
            <a:ext cx="11722378" cy="1540979"/>
          </a:xfrm>
        </p:spPr>
        <p:txBody>
          <a:bodyPr anchor="ctr">
            <a:normAutofit/>
          </a:bodyPr>
          <a:lstStyle>
            <a:lvl1pPr marL="0" indent="0">
              <a:buNone/>
              <a:defRPr sz="1600" i="1">
                <a:solidFill>
                  <a:schemeClr val="tx1">
                    <a:lumMod val="65000"/>
                    <a:lumOff val="35000"/>
                  </a:schemeClr>
                </a:solidFill>
                <a:latin typeface="+mn-lt"/>
              </a:defRPr>
            </a:lvl1pPr>
            <a:lvl2pPr marL="457200" indent="0">
              <a:buNone/>
              <a:defRPr sz="1600" i="1">
                <a:solidFill>
                  <a:schemeClr val="tx1">
                    <a:lumMod val="65000"/>
                    <a:lumOff val="35000"/>
                  </a:schemeClr>
                </a:solidFill>
                <a:latin typeface="+mn-lt"/>
              </a:defRPr>
            </a:lvl2pPr>
            <a:lvl3pPr marL="914400" indent="0">
              <a:buNone/>
              <a:defRPr sz="1600" i="1">
                <a:solidFill>
                  <a:schemeClr val="tx1">
                    <a:lumMod val="65000"/>
                    <a:lumOff val="35000"/>
                  </a:schemeClr>
                </a:solidFill>
                <a:latin typeface="+mn-lt"/>
              </a:defRPr>
            </a:lvl3pPr>
            <a:lvl4pPr marL="1371600" indent="0">
              <a:buNone/>
              <a:defRPr sz="1600" i="1">
                <a:solidFill>
                  <a:schemeClr val="tx1">
                    <a:lumMod val="65000"/>
                    <a:lumOff val="35000"/>
                  </a:schemeClr>
                </a:solidFill>
                <a:latin typeface="+mn-lt"/>
              </a:defRPr>
            </a:lvl4pPr>
            <a:lvl5pPr marL="1828800" indent="0">
              <a:buNone/>
              <a:defRPr sz="1600" i="1">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1070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hoto Withou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555D-D9B9-36E1-DFE5-473F71BCF8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9E5C166-7996-4FFD-C1E2-0C948EBA52D8}"/>
              </a:ext>
            </a:extLst>
          </p:cNvPr>
          <p:cNvSpPr>
            <a:spLocks noGrp="1"/>
          </p:cNvSpPr>
          <p:nvPr>
            <p:ph type="ftr" sz="quarter" idx="10"/>
          </p:nvPr>
        </p:nvSpPr>
        <p:spPr/>
        <p:txBody>
          <a:bodyPr/>
          <a:lstStyle/>
          <a:p>
            <a:r>
              <a:rPr lang="en-US"/>
              <a:t>Nuclear 101 ©NEED 2024</a:t>
            </a:r>
          </a:p>
        </p:txBody>
      </p:sp>
      <p:sp>
        <p:nvSpPr>
          <p:cNvPr id="5" name="Picture Placeholder 4">
            <a:extLst>
              <a:ext uri="{FF2B5EF4-FFF2-40B4-BE49-F238E27FC236}">
                <a16:creationId xmlns:a16="http://schemas.microsoft.com/office/drawing/2014/main" id="{EDDF0CCE-F20F-EC23-0191-D274F25E4522}"/>
              </a:ext>
            </a:extLst>
          </p:cNvPr>
          <p:cNvSpPr>
            <a:spLocks noGrp="1"/>
          </p:cNvSpPr>
          <p:nvPr>
            <p:ph type="pic" sz="quarter" idx="11"/>
          </p:nvPr>
        </p:nvSpPr>
        <p:spPr>
          <a:xfrm>
            <a:off x="838200" y="1843812"/>
            <a:ext cx="10515600" cy="4371975"/>
          </a:xfrm>
        </p:spPr>
        <p:txBody>
          <a:bodyPr/>
          <a:lstStyle/>
          <a:p>
            <a:r>
              <a:rPr lang="en-US"/>
              <a:t>Click icon to add picture</a:t>
            </a:r>
          </a:p>
        </p:txBody>
      </p:sp>
    </p:spTree>
    <p:extLst>
      <p:ext uri="{BB962C8B-B14F-4D97-AF65-F5344CB8AC3E}">
        <p14:creationId xmlns:p14="http://schemas.microsoft.com/office/powerpoint/2010/main" val="1719534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YAPE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8C070D9-D8BF-A095-F239-016CA96DEBE3}"/>
              </a:ext>
            </a:extLst>
          </p:cNvPr>
          <p:cNvSpPr>
            <a:spLocks noGrp="1"/>
          </p:cNvSpPr>
          <p:nvPr>
            <p:ph type="ftr" sz="quarter" idx="10"/>
          </p:nvPr>
        </p:nvSpPr>
        <p:spPr/>
        <p:txBody>
          <a:bodyPr/>
          <a:lstStyle/>
          <a:p>
            <a:r>
              <a:rPr lang="en-US"/>
              <a:t>Nuclear 101 ©NEED 2024</a:t>
            </a:r>
          </a:p>
        </p:txBody>
      </p:sp>
      <p:sp>
        <p:nvSpPr>
          <p:cNvPr id="4" name="Text Placeholder 3">
            <a:extLst>
              <a:ext uri="{FF2B5EF4-FFF2-40B4-BE49-F238E27FC236}">
                <a16:creationId xmlns:a16="http://schemas.microsoft.com/office/drawing/2014/main" id="{D4854FD7-C2B5-B49A-C01A-482CFE894E1F}"/>
              </a:ext>
            </a:extLst>
          </p:cNvPr>
          <p:cNvSpPr>
            <a:spLocks noGrp="1"/>
          </p:cNvSpPr>
          <p:nvPr>
            <p:ph type="body" sz="half" idx="2"/>
          </p:nvPr>
        </p:nvSpPr>
        <p:spPr>
          <a:xfrm>
            <a:off x="423212" y="4344923"/>
            <a:ext cx="3932237" cy="1952197"/>
          </a:xfrm>
        </p:spPr>
        <p:txBody>
          <a:bodyPr>
            <a:noAutofit/>
          </a:bodyPr>
          <a:lstStyle>
            <a:lvl1pPr marL="0" indent="0">
              <a:buNone/>
              <a:defRPr sz="1600" i="1"/>
            </a:lvl1pPr>
          </a:lstStyle>
          <a:p>
            <a:pPr lvl="0"/>
            <a:r>
              <a:rPr lang="en-US">
                <a:solidFill>
                  <a:schemeClr val="tx1">
                    <a:lumMod val="50000"/>
                    <a:lumOff val="50000"/>
                  </a:schemeClr>
                </a:solidFill>
                <a:effectLst/>
              </a:rPr>
              <a:t>Click to edit Master text styles</a:t>
            </a:r>
          </a:p>
        </p:txBody>
      </p:sp>
      <p:pic>
        <p:nvPicPr>
          <p:cNvPr id="5" name="Picture 4" descr="A picture containing text&#10;&#10;Description automatically generated">
            <a:extLst>
              <a:ext uri="{FF2B5EF4-FFF2-40B4-BE49-F238E27FC236}">
                <a16:creationId xmlns:a16="http://schemas.microsoft.com/office/drawing/2014/main" id="{EB29109C-5D27-43CC-6661-FDDEC1F42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12" y="382429"/>
            <a:ext cx="6534481" cy="1231372"/>
          </a:xfrm>
          <a:prstGeom prst="rect">
            <a:avLst/>
          </a:prstGeom>
        </p:spPr>
      </p:pic>
      <p:pic>
        <p:nvPicPr>
          <p:cNvPr id="6" name="Picture 5" descr="A picture containing person, wall, indoor, young&#10;&#10;Description automatically generated">
            <a:extLst>
              <a:ext uri="{FF2B5EF4-FFF2-40B4-BE49-F238E27FC236}">
                <a16:creationId xmlns:a16="http://schemas.microsoft.com/office/drawing/2014/main" id="{040A6ED8-80D7-3670-FDBA-251B5849E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12" y="1722362"/>
            <a:ext cx="3565053" cy="2377440"/>
          </a:xfrm>
          <a:prstGeom prst="rect">
            <a:avLst/>
          </a:prstGeom>
          <a:effectLst>
            <a:outerShdw blurRad="50800" dist="38100" dir="2700000" algn="tl" rotWithShape="0">
              <a:prstClr val="black">
                <a:alpha val="40000"/>
              </a:prstClr>
            </a:outerShdw>
          </a:effectLst>
        </p:spPr>
      </p:pic>
      <p:pic>
        <p:nvPicPr>
          <p:cNvPr id="7" name="Picture 6" descr="A group of people sitting at tables&#10;&#10;Description automatically generated with low confidence">
            <a:extLst>
              <a:ext uri="{FF2B5EF4-FFF2-40B4-BE49-F238E27FC236}">
                <a16:creationId xmlns:a16="http://schemas.microsoft.com/office/drawing/2014/main" id="{27B04CF9-A5C1-9153-5837-0BA0D83347F2}"/>
              </a:ext>
            </a:extLst>
          </p:cNvPr>
          <p:cNvPicPr>
            <a:picLocks noChangeAspect="1"/>
          </p:cNvPicPr>
          <p:nvPr/>
        </p:nvPicPr>
        <p:blipFill rotWithShape="1">
          <a:blip r:embed="rId4">
            <a:extLst>
              <a:ext uri="{28A0092B-C50C-407E-A947-70E740481C1C}">
                <a14:useLocalDpi xmlns:a14="http://schemas.microsoft.com/office/drawing/2010/main" val="0"/>
              </a:ext>
            </a:extLst>
          </a:blip>
          <a:srcRect l="5993" t="16085" r="30402" b="6439"/>
          <a:stretch/>
        </p:blipFill>
        <p:spPr>
          <a:xfrm>
            <a:off x="3805321" y="2440407"/>
            <a:ext cx="2016241" cy="1841958"/>
          </a:xfrm>
          <a:prstGeom prst="rect">
            <a:avLst/>
          </a:prstGeom>
          <a:effectLst>
            <a:outerShdw blurRad="50800" dist="38100" dir="2700000" algn="tl" rotWithShape="0">
              <a:prstClr val="black">
                <a:alpha val="40000"/>
              </a:prstClr>
            </a:outerShdw>
          </a:effectLst>
        </p:spPr>
      </p:pic>
      <p:pic>
        <p:nvPicPr>
          <p:cNvPr id="8" name="Picture 7" descr="A group of people posing for a photo&#10;&#10;Description automatically generated">
            <a:extLst>
              <a:ext uri="{FF2B5EF4-FFF2-40B4-BE49-F238E27FC236}">
                <a16:creationId xmlns:a16="http://schemas.microsoft.com/office/drawing/2014/main" id="{3C85795A-2D2C-B9AC-7B88-2CD83A6CF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378" y="4174034"/>
            <a:ext cx="2838069" cy="2377440"/>
          </a:xfrm>
          <a:prstGeom prst="rect">
            <a:avLst/>
          </a:prstGeom>
          <a:effectLst>
            <a:outerShdw blurRad="50800" dist="38100" dir="2700000" algn="tl" rotWithShape="0">
              <a:prstClr val="black">
                <a:alpha val="40000"/>
              </a:prstClr>
            </a:outerShdw>
          </a:effectLst>
        </p:spPr>
      </p:pic>
      <p:pic>
        <p:nvPicPr>
          <p:cNvPr id="9" name="Picture 8" descr="A group of people posing for a photo in front of a boat&#10;&#10;Description automatically generated">
            <a:extLst>
              <a:ext uri="{FF2B5EF4-FFF2-40B4-BE49-F238E27FC236}">
                <a16:creationId xmlns:a16="http://schemas.microsoft.com/office/drawing/2014/main" id="{23A8D8DF-DE5C-4F86-133A-829729F35B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7957" y="2076111"/>
            <a:ext cx="3016381" cy="2377440"/>
          </a:xfrm>
          <a:prstGeom prst="rect">
            <a:avLst/>
          </a:prstGeom>
          <a:effectLst>
            <a:outerShdw blurRad="50800" dist="38100" dir="2700000" algn="tl" rotWithShape="0">
              <a:prstClr val="black">
                <a:alpha val="40000"/>
              </a:prstClr>
            </a:outerShdw>
          </a:effectLst>
        </p:spPr>
      </p:pic>
      <p:pic>
        <p:nvPicPr>
          <p:cNvPr id="10" name="Picture 9" descr="A group of people posing for a photo&#10;&#10;Description automatically generated">
            <a:extLst>
              <a:ext uri="{FF2B5EF4-FFF2-40B4-BE49-F238E27FC236}">
                <a16:creationId xmlns:a16="http://schemas.microsoft.com/office/drawing/2014/main" id="{4B59CA06-3470-7C61-5F15-9687FFFA6B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8316" y="382429"/>
            <a:ext cx="3169920" cy="2377440"/>
          </a:xfrm>
          <a:prstGeom prst="rect">
            <a:avLst/>
          </a:prstGeom>
          <a:effectLst>
            <a:outerShdw blurRad="50800" dist="38100" dir="2700000" algn="tl" rotWithShape="0">
              <a:prstClr val="black">
                <a:alpha val="40000"/>
              </a:prstClr>
            </a:outerShdw>
          </a:effectLst>
        </p:spPr>
      </p:pic>
      <p:pic>
        <p:nvPicPr>
          <p:cNvPr id="11" name="Picture 10" descr="A group of people posing for a photo in front of a statue&#10;&#10;Description automatically generated">
            <a:extLst>
              <a:ext uri="{FF2B5EF4-FFF2-40B4-BE49-F238E27FC236}">
                <a16:creationId xmlns:a16="http://schemas.microsoft.com/office/drawing/2014/main" id="{4C794E81-6D98-25E5-45F8-F06AA8714FA7}"/>
              </a:ext>
            </a:extLst>
          </p:cNvPr>
          <p:cNvPicPr>
            <a:picLocks noChangeAspect="1"/>
          </p:cNvPicPr>
          <p:nvPr/>
        </p:nvPicPr>
        <p:blipFill rotWithShape="1">
          <a:blip r:embed="rId8">
            <a:extLst>
              <a:ext uri="{28A0092B-C50C-407E-A947-70E740481C1C}">
                <a14:useLocalDpi xmlns:a14="http://schemas.microsoft.com/office/drawing/2010/main" val="0"/>
              </a:ext>
            </a:extLst>
          </a:blip>
          <a:srcRect t="25391" b="7463"/>
          <a:stretch/>
        </p:blipFill>
        <p:spPr>
          <a:xfrm>
            <a:off x="5647486" y="1788638"/>
            <a:ext cx="2743200" cy="1841958"/>
          </a:xfrm>
          <a:prstGeom prst="rect">
            <a:avLst/>
          </a:prstGeom>
          <a:effectLst>
            <a:outerShdw blurRad="50800" dist="38100" dir="2700000" algn="tl" rotWithShape="0">
              <a:prstClr val="black">
                <a:alpha val="40000"/>
              </a:prstClr>
            </a:outerShdw>
          </a:effectLst>
        </p:spPr>
      </p:pic>
      <p:pic>
        <p:nvPicPr>
          <p:cNvPr id="12" name="Picture 11" descr="A group of people wearing masks&#10;&#10;Description automatically generated with low confidence">
            <a:extLst>
              <a:ext uri="{FF2B5EF4-FFF2-40B4-BE49-F238E27FC236}">
                <a16:creationId xmlns:a16="http://schemas.microsoft.com/office/drawing/2014/main" id="{3518F176-23D9-5DCF-2B72-AE6C4B2185DC}"/>
              </a:ext>
            </a:extLst>
          </p:cNvPr>
          <p:cNvPicPr>
            <a:picLocks noChangeAspect="1"/>
          </p:cNvPicPr>
          <p:nvPr/>
        </p:nvPicPr>
        <p:blipFill rotWithShape="1">
          <a:blip r:embed="rId9">
            <a:extLst>
              <a:ext uri="{28A0092B-C50C-407E-A947-70E740481C1C}">
                <a14:useLocalDpi xmlns:a14="http://schemas.microsoft.com/office/drawing/2010/main" val="0"/>
              </a:ext>
            </a:extLst>
          </a:blip>
          <a:srcRect t="6087" r="7499"/>
          <a:stretch/>
        </p:blipFill>
        <p:spPr>
          <a:xfrm>
            <a:off x="4906028" y="3992614"/>
            <a:ext cx="3297709" cy="22327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5285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ocia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CA67466-1E8A-0234-7AE4-141709A544FF}"/>
              </a:ext>
            </a:extLst>
          </p:cNvPr>
          <p:cNvSpPr>
            <a:spLocks noGrp="1"/>
          </p:cNvSpPr>
          <p:nvPr>
            <p:ph type="ftr" sz="quarter" idx="10"/>
          </p:nvPr>
        </p:nvSpPr>
        <p:spPr/>
        <p:txBody>
          <a:bodyPr/>
          <a:lstStyle/>
          <a:p>
            <a:r>
              <a:rPr lang="en-US"/>
              <a:t>Nuclear 101 ©NEED 2024</a:t>
            </a:r>
          </a:p>
        </p:txBody>
      </p:sp>
      <p:sp>
        <p:nvSpPr>
          <p:cNvPr id="4" name="TextBox 3">
            <a:extLst>
              <a:ext uri="{FF2B5EF4-FFF2-40B4-BE49-F238E27FC236}">
                <a16:creationId xmlns:a16="http://schemas.microsoft.com/office/drawing/2014/main" id="{4DF2496D-F833-55E8-B4E5-A8B42F0BA1C3}"/>
              </a:ext>
            </a:extLst>
          </p:cNvPr>
          <p:cNvSpPr txBox="1"/>
          <p:nvPr/>
        </p:nvSpPr>
        <p:spPr>
          <a:xfrm>
            <a:off x="677841" y="299372"/>
            <a:ext cx="3572933" cy="769441"/>
          </a:xfrm>
          <a:prstGeom prst="rect">
            <a:avLst/>
          </a:prstGeom>
          <a:noFill/>
        </p:spPr>
        <p:txBody>
          <a:bodyPr wrap="square" rtlCol="0">
            <a:spAutoFit/>
          </a:bodyPr>
          <a:lstStyle/>
          <a:p>
            <a:r>
              <a:rPr lang="en-US" sz="4400" dirty="0">
                <a:solidFill>
                  <a:schemeClr val="tx2"/>
                </a:solidFill>
              </a:rPr>
              <a:t>NEED is Social</a:t>
            </a:r>
          </a:p>
        </p:txBody>
      </p:sp>
      <p:pic>
        <p:nvPicPr>
          <p:cNvPr id="6" name="Picture 5" descr="A picture containing application&#10;&#10;Description automatically generated">
            <a:extLst>
              <a:ext uri="{FF2B5EF4-FFF2-40B4-BE49-F238E27FC236}">
                <a16:creationId xmlns:a16="http://schemas.microsoft.com/office/drawing/2014/main" id="{A9E9CAB6-3909-F4F0-D1E5-CD8FCEC47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0" y="2011030"/>
            <a:ext cx="4515557" cy="2835939"/>
          </a:xfrm>
          <a:prstGeom prst="rect">
            <a:avLst/>
          </a:prstGeom>
        </p:spPr>
      </p:pic>
      <p:pic>
        <p:nvPicPr>
          <p:cNvPr id="8" name="Picture 7" descr="Icon&#10;&#10;Description automatically generated">
            <a:extLst>
              <a:ext uri="{FF2B5EF4-FFF2-40B4-BE49-F238E27FC236}">
                <a16:creationId xmlns:a16="http://schemas.microsoft.com/office/drawing/2014/main" id="{03EFC37B-0C4B-08BD-47A0-621FC8792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41" y="1418720"/>
            <a:ext cx="920152" cy="914400"/>
          </a:xfrm>
          <a:prstGeom prst="rect">
            <a:avLst/>
          </a:prstGeom>
        </p:spPr>
      </p:pic>
      <p:pic>
        <p:nvPicPr>
          <p:cNvPr id="10" name="Picture 9" descr="Icon&#10;&#10;Description automatically generated">
            <a:extLst>
              <a:ext uri="{FF2B5EF4-FFF2-40B4-BE49-F238E27FC236}">
                <a16:creationId xmlns:a16="http://schemas.microsoft.com/office/drawing/2014/main" id="{BBDF95AC-2769-9D76-7DEC-739204BBB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93" y="2610548"/>
            <a:ext cx="914400" cy="914400"/>
          </a:xfrm>
          <a:prstGeom prst="rect">
            <a:avLst/>
          </a:prstGeom>
        </p:spPr>
      </p:pic>
      <p:pic>
        <p:nvPicPr>
          <p:cNvPr id="12" name="Picture 11" descr="Logo&#10;&#10;Description automatically generated">
            <a:extLst>
              <a:ext uri="{FF2B5EF4-FFF2-40B4-BE49-F238E27FC236}">
                <a16:creationId xmlns:a16="http://schemas.microsoft.com/office/drawing/2014/main" id="{2BB9DAF0-0E99-FC4D-29C2-BBCB47D8B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93" y="3802376"/>
            <a:ext cx="1005840" cy="1005840"/>
          </a:xfrm>
          <a:prstGeom prst="rect">
            <a:avLst/>
          </a:prstGeom>
        </p:spPr>
      </p:pic>
      <p:pic>
        <p:nvPicPr>
          <p:cNvPr id="14" name="Picture 13" descr="Logo&#10;&#10;Description automatically generated">
            <a:extLst>
              <a:ext uri="{FF2B5EF4-FFF2-40B4-BE49-F238E27FC236}">
                <a16:creationId xmlns:a16="http://schemas.microsoft.com/office/drawing/2014/main" id="{D8240199-9AC4-CB8B-859D-EF9B9DA38A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052" y="5085644"/>
            <a:ext cx="2188255" cy="914400"/>
          </a:xfrm>
          <a:prstGeom prst="rect">
            <a:avLst/>
          </a:prstGeom>
        </p:spPr>
      </p:pic>
      <p:sp>
        <p:nvSpPr>
          <p:cNvPr id="5" name="Text Placeholder 4">
            <a:extLst>
              <a:ext uri="{FF2B5EF4-FFF2-40B4-BE49-F238E27FC236}">
                <a16:creationId xmlns:a16="http://schemas.microsoft.com/office/drawing/2014/main" id="{B94B7420-EC85-9EEB-900E-B7D258E642DE}"/>
              </a:ext>
            </a:extLst>
          </p:cNvPr>
          <p:cNvSpPr>
            <a:spLocks noGrp="1"/>
          </p:cNvSpPr>
          <p:nvPr>
            <p:ph type="body" sz="quarter" idx="11"/>
          </p:nvPr>
        </p:nvSpPr>
        <p:spPr>
          <a:xfrm>
            <a:off x="2732088" y="1419225"/>
            <a:ext cx="4210050"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7809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35A0D-2FAE-EAFE-1B1B-B12ECC45FE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5CA60D-A253-308E-04BE-FFEC544DBA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7CAAD7-EC01-CECD-4E39-B481ECD96BB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CF0223-4AB3-6F55-E488-D87CD25D2C59}"/>
              </a:ext>
            </a:extLst>
          </p:cNvPr>
          <p:cNvSpPr>
            <a:spLocks noGrp="1"/>
          </p:cNvSpPr>
          <p:nvPr>
            <p:ph type="ftr" sz="quarter" idx="11"/>
          </p:nvPr>
        </p:nvSpPr>
        <p:spPr/>
        <p:txBody>
          <a:bodyPr/>
          <a:lstStyle/>
          <a:p>
            <a:r>
              <a:rPr lang="en-US"/>
              <a:t>Nuclear 101 ©NEED 2024</a:t>
            </a:r>
          </a:p>
        </p:txBody>
      </p:sp>
      <p:sp>
        <p:nvSpPr>
          <p:cNvPr id="6" name="Slide Number Placeholder 5">
            <a:extLst>
              <a:ext uri="{FF2B5EF4-FFF2-40B4-BE49-F238E27FC236}">
                <a16:creationId xmlns:a16="http://schemas.microsoft.com/office/drawing/2014/main" id="{6F0CDBE3-5DF4-3B64-0206-05A8269FCDBA}"/>
              </a:ext>
            </a:extLst>
          </p:cNvPr>
          <p:cNvSpPr>
            <a:spLocks noGrp="1"/>
          </p:cNvSpPr>
          <p:nvPr>
            <p:ph type="sldNum" sz="quarter" idx="12"/>
          </p:nvPr>
        </p:nvSpPr>
        <p:spPr/>
        <p:txBody>
          <a:bodyPr/>
          <a:lstStyle/>
          <a:p>
            <a:fld id="{53A46FA5-1391-4CD0-8585-94B2BA63FC6E}" type="slidenum">
              <a:rPr lang="en-US" smtClean="0"/>
              <a:t>‹#›</a:t>
            </a:fld>
            <a:endParaRPr lang="en-US"/>
          </a:p>
        </p:txBody>
      </p:sp>
    </p:spTree>
    <p:extLst>
      <p:ext uri="{BB962C8B-B14F-4D97-AF65-F5344CB8AC3E}">
        <p14:creationId xmlns:p14="http://schemas.microsoft.com/office/powerpoint/2010/main" val="1621775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A097-7CA1-48B9-2A29-A132E6579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6289AF-77FD-B680-7BFC-8C86CDA715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7DA7A26-9BC5-2D85-9D23-66429AAE026F}"/>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296840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F0D4-0C78-2F89-5C4B-9601ADED6851}"/>
              </a:ext>
            </a:extLst>
          </p:cNvPr>
          <p:cNvSpPr>
            <a:spLocks noGrp="1"/>
          </p:cNvSpPr>
          <p:nvPr>
            <p:ph type="title"/>
          </p:nvPr>
        </p:nvSpPr>
        <p:spPr>
          <a:xfrm>
            <a:off x="838200" y="576263"/>
            <a:ext cx="10515600" cy="3488841"/>
          </a:xfrm>
        </p:spPr>
        <p:txBody>
          <a:bodyPr anchor="b"/>
          <a:lstStyle>
            <a:lvl1pPr algn="r">
              <a:defRPr sz="6000"/>
            </a:lvl1pPr>
          </a:lstStyle>
          <a:p>
            <a:r>
              <a:rPr lang="en-US"/>
              <a:t>Click to edit Master title style</a:t>
            </a:r>
          </a:p>
        </p:txBody>
      </p:sp>
      <p:sp>
        <p:nvSpPr>
          <p:cNvPr id="3" name="Text Placeholder 2">
            <a:extLst>
              <a:ext uri="{FF2B5EF4-FFF2-40B4-BE49-F238E27FC236}">
                <a16:creationId xmlns:a16="http://schemas.microsoft.com/office/drawing/2014/main" id="{BC8943C5-FBC2-9CE4-5580-3A7909EECA8A}"/>
              </a:ext>
            </a:extLst>
          </p:cNvPr>
          <p:cNvSpPr>
            <a:spLocks noGrp="1"/>
          </p:cNvSpPr>
          <p:nvPr>
            <p:ph type="body" idx="1"/>
          </p:nvPr>
        </p:nvSpPr>
        <p:spPr>
          <a:xfrm>
            <a:off x="838199" y="4278071"/>
            <a:ext cx="10515600"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E67464D-60AA-4E28-466B-D4DEA7B84C77}"/>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2515319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690C-39B6-7182-862B-49E5D13C5C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20CE3-320B-3ACD-750F-382851F144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15F0C0-5CD8-5F83-BD0B-A3A9027A22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4F9F217-1FD9-2664-1D41-4CBCC1E7CD52}"/>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3257099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FF96-5995-D6D8-A641-4BA01BE141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CE83B6-3F23-96E0-EB1F-6EB17D5FC8C0}"/>
              </a:ext>
            </a:extLst>
          </p:cNvPr>
          <p:cNvSpPr>
            <a:spLocks noGrp="1"/>
          </p:cNvSpPr>
          <p:nvPr>
            <p:ph type="body" idx="1"/>
          </p:nvPr>
        </p:nvSpPr>
        <p:spPr>
          <a:xfrm>
            <a:off x="839788" y="1681163"/>
            <a:ext cx="5157787"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D0892B-6462-8C75-7DC7-A92C73F9EB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276FF3-8E76-E0AB-F1D6-8C9BA4542AC5}"/>
              </a:ext>
            </a:extLst>
          </p:cNvPr>
          <p:cNvSpPr>
            <a:spLocks noGrp="1"/>
          </p:cNvSpPr>
          <p:nvPr>
            <p:ph type="body" sz="quarter" idx="3"/>
          </p:nvPr>
        </p:nvSpPr>
        <p:spPr>
          <a:xfrm>
            <a:off x="6172200" y="1681163"/>
            <a:ext cx="5183188"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7F98F-CE45-2240-45F6-C700C1317B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2E0DD70-90FB-F9BF-5D69-188FBBED6A94}"/>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1425256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D58B-E13C-EED1-4DE7-DFDBB6997B5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FAF7205-5F81-736B-EEAF-C864982F743D}"/>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974523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41DDA5F-D08B-119D-C939-DEFD553E0D33}"/>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76075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45FF-482F-03E4-199D-1AF1FF437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412385-EF81-8DD9-DCCD-43930D5BAF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AD2F17-E46E-EB59-A370-1E9ADB8FDA68}"/>
              </a:ext>
            </a:extLst>
          </p:cNvPr>
          <p:cNvSpPr>
            <a:spLocks noGrp="1"/>
          </p:cNvSpPr>
          <p:nvPr>
            <p:ph type="body" sz="half" idx="2"/>
          </p:nvPr>
        </p:nvSpPr>
        <p:spPr>
          <a:xfrm>
            <a:off x="839788" y="2057400"/>
            <a:ext cx="3932237" cy="3811588"/>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16C25-264B-0E50-BCA8-1646FD7E5CD2}"/>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1D49A0C-6F6A-F107-1A92-E57ECCA5CE04}"/>
              </a:ext>
            </a:extLst>
          </p:cNvPr>
          <p:cNvSpPr>
            <a:spLocks noGrp="1"/>
          </p:cNvSpPr>
          <p:nvPr>
            <p:ph type="ftr" sz="quarter" idx="11"/>
          </p:nvPr>
        </p:nvSpPr>
        <p:spPr/>
        <p:txBody>
          <a:bodyPr/>
          <a:lstStyle/>
          <a:p>
            <a:r>
              <a:rPr lang="en-US"/>
              <a:t>Nuclear 101 ©NEED 2024</a:t>
            </a:r>
          </a:p>
        </p:txBody>
      </p:sp>
      <p:sp>
        <p:nvSpPr>
          <p:cNvPr id="7" name="Slide Number Placeholder 6">
            <a:extLst>
              <a:ext uri="{FF2B5EF4-FFF2-40B4-BE49-F238E27FC236}">
                <a16:creationId xmlns:a16="http://schemas.microsoft.com/office/drawing/2014/main" id="{58A04B3A-4979-4585-682B-486ED7F3D56A}"/>
              </a:ext>
            </a:extLst>
          </p:cNvPr>
          <p:cNvSpPr>
            <a:spLocks noGrp="1"/>
          </p:cNvSpPr>
          <p:nvPr>
            <p:ph type="sldNum" sz="quarter" idx="12"/>
          </p:nvPr>
        </p:nvSpPr>
        <p:spPr>
          <a:xfrm>
            <a:off x="10724322" y="6311900"/>
            <a:ext cx="629478" cy="409575"/>
          </a:xfrm>
          <a:prstGeom prst="rect">
            <a:avLst/>
          </a:prstGeom>
        </p:spPr>
        <p:txBody>
          <a:bodyPr/>
          <a:lstStyle/>
          <a:p>
            <a:fld id="{53A46FA5-1391-4CD0-8585-94B2BA63FC6E}" type="slidenum">
              <a:rPr lang="en-US" smtClean="0"/>
              <a:t>‹#›</a:t>
            </a:fld>
            <a:endParaRPr lang="en-US"/>
          </a:p>
        </p:txBody>
      </p:sp>
    </p:spTree>
    <p:extLst>
      <p:ext uri="{BB962C8B-B14F-4D97-AF65-F5344CB8AC3E}">
        <p14:creationId xmlns:p14="http://schemas.microsoft.com/office/powerpoint/2010/main" val="266208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0FD65-EDF0-AEFA-0CF7-35704F9FE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AA494-7676-9E23-1A22-334F6F39EF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7EC8BE-BEEE-C98E-8931-651B558766E3}"/>
              </a:ext>
            </a:extLst>
          </p:cNvPr>
          <p:cNvSpPr>
            <a:spLocks noGrp="1"/>
          </p:cNvSpPr>
          <p:nvPr>
            <p:ph type="body" sz="half" idx="2"/>
          </p:nvPr>
        </p:nvSpPr>
        <p:spPr>
          <a:xfrm>
            <a:off x="839788" y="2057400"/>
            <a:ext cx="3932237" cy="3811588"/>
          </a:xfrm>
        </p:spPr>
        <p:txBody>
          <a:bodyPr anchor="ctr"/>
          <a:lstStyle>
            <a:lvl1pPr marL="0" indent="0">
              <a:lnSpc>
                <a:spcPct val="100000"/>
              </a:lnSpc>
              <a:spcBef>
                <a:spcPts val="0"/>
              </a:spcBef>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AB1F16F-3AB7-0DAF-9362-31ED10737628}"/>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2987602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35000"/>
            <a:lum/>
            <a:extLst>
              <a:ext uri="{BEBA8EAE-BF5A-486C-A8C5-ECC9F3942E4B}">
                <a14:imgProps xmlns:a14="http://schemas.microsoft.com/office/drawing/2010/main">
                  <a14:imgLayer r:embed="rId19">
                    <a14:imgEffect>
                      <a14:brightnessContrast bright="-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79CBE-9DB3-4474-790F-C3298287B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38DE08D-367C-864E-3C66-D7A3C2D302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2D88C99-6AE5-4543-1F2A-0D8E21A16B40}"/>
              </a:ext>
            </a:extLst>
          </p:cNvPr>
          <p:cNvSpPr>
            <a:spLocks noGrp="1"/>
          </p:cNvSpPr>
          <p:nvPr>
            <p:ph type="ftr" sz="quarter" idx="3"/>
          </p:nvPr>
        </p:nvSpPr>
        <p:spPr>
          <a:xfrm>
            <a:off x="838199" y="6368912"/>
            <a:ext cx="62086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Nuclear 101 ©NEED 2024</a:t>
            </a:r>
          </a:p>
        </p:txBody>
      </p:sp>
      <p:sp>
        <p:nvSpPr>
          <p:cNvPr id="7" name="Rectangle 6">
            <a:extLst>
              <a:ext uri="{FF2B5EF4-FFF2-40B4-BE49-F238E27FC236}">
                <a16:creationId xmlns:a16="http://schemas.microsoft.com/office/drawing/2014/main" id="{CEF38CA8-C08A-B4F9-26B8-B12BA1B46966}"/>
              </a:ext>
            </a:extLst>
          </p:cNvPr>
          <p:cNvSpPr/>
          <p:nvPr/>
        </p:nvSpPr>
        <p:spPr>
          <a:xfrm>
            <a:off x="0" y="0"/>
            <a:ext cx="12192000" cy="6858000"/>
          </a:xfrm>
          <a:prstGeom prst="rect">
            <a:avLst/>
          </a:prstGeom>
          <a:noFill/>
          <a:ln w="76200">
            <a:solidFill>
              <a:srgbClr val="005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8C0409-7FF8-27A8-E3EA-A90F148311CA}"/>
              </a:ext>
            </a:extLst>
          </p:cNvPr>
          <p:cNvSpPr/>
          <p:nvPr/>
        </p:nvSpPr>
        <p:spPr>
          <a:xfrm>
            <a:off x="129209" y="123963"/>
            <a:ext cx="11936895" cy="6610074"/>
          </a:xfrm>
          <a:prstGeom prst="rect">
            <a:avLst/>
          </a:prstGeom>
          <a:noFill/>
          <a:ln w="57150">
            <a:solidFill>
              <a:srgbClr val="009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4091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dt="0"/>
  <p:txStyles>
    <p:titleStyle>
      <a:lvl1pPr algn="l" defTabSz="914400" rtl="0" eaLnBrk="1" latinLnBrk="0" hangingPunct="1">
        <a:lnSpc>
          <a:spcPct val="90000"/>
        </a:lnSpc>
        <a:spcBef>
          <a:spcPct val="0"/>
        </a:spcBef>
        <a:buNone/>
        <a:defRPr sz="4400" kern="1200" cap="small" baseline="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www.energy.gov/ne/articles/infographic-advanced-reactor-development" TargetMode="Externa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6.xml"/><Relationship Id="rId1" Type="http://schemas.openxmlformats.org/officeDocument/2006/relationships/video" Target="https://www.youtube.com/embed/Z5I8vLZsHvM?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s://www.instagram.com/theneedproject/" TargetMode="External"/><Relationship Id="rId2" Type="http://schemas.openxmlformats.org/officeDocument/2006/relationships/hyperlink" Target="https://www.facebook.com/NEEDProject" TargetMode="External"/><Relationship Id="rId1" Type="http://schemas.openxmlformats.org/officeDocument/2006/relationships/slideLayout" Target="../slideLayouts/slideLayout15.xml"/><Relationship Id="rId5" Type="http://schemas.openxmlformats.org/officeDocument/2006/relationships/hyperlink" Target="https://www.youtube.com/@NEEDproject" TargetMode="External"/><Relationship Id="rId4" Type="http://schemas.openxmlformats.org/officeDocument/2006/relationships/hyperlink" Target="https://twitter.com/NEED_Projec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nuclear power plant with smoke coming out of it&#10;&#10;Description automatically generated with low confidence">
            <a:extLst>
              <a:ext uri="{FF2B5EF4-FFF2-40B4-BE49-F238E27FC236}">
                <a16:creationId xmlns:a16="http://schemas.microsoft.com/office/drawing/2014/main" id="{75BA210F-2C3F-EE76-7E06-7ECC7FBDCA2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722" r="7722"/>
          <a:stretch>
            <a:fillRect/>
          </a:stretch>
        </p:blipFill>
        <p:spPr>
          <a:xfrm>
            <a:off x="182456" y="214489"/>
            <a:ext cx="11766833" cy="4567653"/>
          </a:xfrm>
        </p:spPr>
      </p:pic>
      <p:sp>
        <p:nvSpPr>
          <p:cNvPr id="4" name="Title 3">
            <a:extLst>
              <a:ext uri="{FF2B5EF4-FFF2-40B4-BE49-F238E27FC236}">
                <a16:creationId xmlns:a16="http://schemas.microsoft.com/office/drawing/2014/main" id="{30B2ADEC-4FD2-A473-AD50-9E31F1EB4A63}"/>
              </a:ext>
            </a:extLst>
          </p:cNvPr>
          <p:cNvSpPr>
            <a:spLocks noGrp="1"/>
          </p:cNvSpPr>
          <p:nvPr>
            <p:ph type="ctrTitle"/>
          </p:nvPr>
        </p:nvSpPr>
        <p:spPr/>
        <p:txBody>
          <a:bodyPr/>
          <a:lstStyle/>
          <a:p>
            <a:r>
              <a:rPr lang="en-US" dirty="0"/>
              <a:t>Exploring Nuclear Energy</a:t>
            </a:r>
          </a:p>
        </p:txBody>
      </p:sp>
      <p:sp>
        <p:nvSpPr>
          <p:cNvPr id="5" name="Subtitle 4">
            <a:extLst>
              <a:ext uri="{FF2B5EF4-FFF2-40B4-BE49-F238E27FC236}">
                <a16:creationId xmlns:a16="http://schemas.microsoft.com/office/drawing/2014/main" id="{BFD4FEC0-9A61-0DEF-CB40-D0644F4815A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4359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1E069-4F2B-EA8F-E18A-63EC95E04187}"/>
              </a:ext>
            </a:extLst>
          </p:cNvPr>
          <p:cNvSpPr>
            <a:spLocks noGrp="1"/>
          </p:cNvSpPr>
          <p:nvPr>
            <p:ph type="title"/>
          </p:nvPr>
        </p:nvSpPr>
        <p:spPr/>
        <p:txBody>
          <a:bodyPr/>
          <a:lstStyle/>
          <a:p>
            <a:r>
              <a:rPr lang="en-US" dirty="0"/>
              <a:t>Top Ten States for Nuclear Generation by Percent of Total, 2023</a:t>
            </a:r>
          </a:p>
        </p:txBody>
      </p:sp>
      <p:sp>
        <p:nvSpPr>
          <p:cNvPr id="5" name="TextBox 1">
            <a:extLst>
              <a:ext uri="{FF2B5EF4-FFF2-40B4-BE49-F238E27FC236}">
                <a16:creationId xmlns:a16="http://schemas.microsoft.com/office/drawing/2014/main" id="{B62D7C5D-C28F-0562-3920-8CFA39025530}"/>
              </a:ext>
            </a:extLst>
          </p:cNvPr>
          <p:cNvSpPr txBox="1"/>
          <p:nvPr/>
        </p:nvSpPr>
        <p:spPr>
          <a:xfrm>
            <a:off x="3046107" y="3925125"/>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44.8</a:t>
            </a:r>
            <a:r>
              <a:rPr lang="en-US" sz="1100" dirty="0">
                <a:solidFill>
                  <a:schemeClr val="bg1"/>
                </a:solidFill>
              </a:rPr>
              <a:t>%</a:t>
            </a:r>
          </a:p>
        </p:txBody>
      </p:sp>
      <p:sp>
        <p:nvSpPr>
          <p:cNvPr id="6" name="TextBox 1">
            <a:extLst>
              <a:ext uri="{FF2B5EF4-FFF2-40B4-BE49-F238E27FC236}">
                <a16:creationId xmlns:a16="http://schemas.microsoft.com/office/drawing/2014/main" id="{B62D7C5D-C28F-0562-3920-8CFA39025530}"/>
              </a:ext>
            </a:extLst>
          </p:cNvPr>
          <p:cNvSpPr txBox="1"/>
          <p:nvPr/>
        </p:nvSpPr>
        <p:spPr>
          <a:xfrm>
            <a:off x="2824607" y="3511353"/>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43.5</a:t>
            </a:r>
            <a:r>
              <a:rPr lang="en-US" sz="1100" dirty="0">
                <a:solidFill>
                  <a:schemeClr val="bg1"/>
                </a:solidFill>
              </a:rPr>
              <a:t>%</a:t>
            </a:r>
          </a:p>
        </p:txBody>
      </p:sp>
      <p:sp>
        <p:nvSpPr>
          <p:cNvPr id="7" name="TextBox 1">
            <a:extLst>
              <a:ext uri="{FF2B5EF4-FFF2-40B4-BE49-F238E27FC236}">
                <a16:creationId xmlns:a16="http://schemas.microsoft.com/office/drawing/2014/main" id="{B62D7C5D-C28F-0562-3920-8CFA39025530}"/>
              </a:ext>
            </a:extLst>
          </p:cNvPr>
          <p:cNvSpPr txBox="1"/>
          <p:nvPr/>
        </p:nvSpPr>
        <p:spPr>
          <a:xfrm>
            <a:off x="2319131" y="3097581"/>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39.7</a:t>
            </a:r>
            <a:r>
              <a:rPr lang="en-US" sz="1100" dirty="0">
                <a:solidFill>
                  <a:schemeClr val="bg1"/>
                </a:solidFill>
              </a:rPr>
              <a:t>%</a:t>
            </a:r>
          </a:p>
        </p:txBody>
      </p:sp>
      <p:sp>
        <p:nvSpPr>
          <p:cNvPr id="8" name="TextBox 1">
            <a:extLst>
              <a:ext uri="{FF2B5EF4-FFF2-40B4-BE49-F238E27FC236}">
                <a16:creationId xmlns:a16="http://schemas.microsoft.com/office/drawing/2014/main" id="{B62D7C5D-C28F-0562-3920-8CFA39025530}"/>
              </a:ext>
            </a:extLst>
          </p:cNvPr>
          <p:cNvSpPr txBox="1"/>
          <p:nvPr/>
        </p:nvSpPr>
        <p:spPr>
          <a:xfrm>
            <a:off x="2319131" y="2682939"/>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38.1</a:t>
            </a:r>
            <a:r>
              <a:rPr lang="en-US" sz="1100" dirty="0">
                <a:solidFill>
                  <a:schemeClr val="bg1"/>
                </a:solidFill>
              </a:rPr>
              <a:t>%</a:t>
            </a:r>
          </a:p>
        </p:txBody>
      </p:sp>
      <p:sp>
        <p:nvSpPr>
          <p:cNvPr id="9" name="TextBox 1">
            <a:extLst>
              <a:ext uri="{FF2B5EF4-FFF2-40B4-BE49-F238E27FC236}">
                <a16:creationId xmlns:a16="http://schemas.microsoft.com/office/drawing/2014/main" id="{B62D7C5D-C28F-0562-3920-8CFA39025530}"/>
              </a:ext>
            </a:extLst>
          </p:cNvPr>
          <p:cNvSpPr txBox="1"/>
          <p:nvPr/>
        </p:nvSpPr>
        <p:spPr>
          <a:xfrm>
            <a:off x="4454928" y="2266421"/>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32</a:t>
            </a:r>
            <a:r>
              <a:rPr lang="en-US" sz="1100" dirty="0">
                <a:solidFill>
                  <a:schemeClr val="bg1"/>
                </a:solidFill>
              </a:rPr>
              <a:t>.0%</a:t>
            </a:r>
          </a:p>
        </p:txBody>
      </p:sp>
      <p:sp>
        <p:nvSpPr>
          <p:cNvPr id="11" name="TextBox 10">
            <a:extLst>
              <a:ext uri="{FF2B5EF4-FFF2-40B4-BE49-F238E27FC236}">
                <a16:creationId xmlns:a16="http://schemas.microsoft.com/office/drawing/2014/main" id="{42899B78-7656-2323-0408-D361BFCA5715}"/>
              </a:ext>
            </a:extLst>
          </p:cNvPr>
          <p:cNvSpPr txBox="1"/>
          <p:nvPr/>
        </p:nvSpPr>
        <p:spPr>
          <a:xfrm>
            <a:off x="10226420" y="6492875"/>
            <a:ext cx="2425147" cy="276999"/>
          </a:xfrm>
          <a:prstGeom prst="rect">
            <a:avLst/>
          </a:prstGeom>
          <a:noFill/>
        </p:spPr>
        <p:txBody>
          <a:bodyPr wrap="square" rtlCol="0">
            <a:spAutoFit/>
          </a:bodyPr>
          <a:lstStyle/>
          <a:p>
            <a:r>
              <a:rPr lang="en-US" sz="1200" i="1" dirty="0"/>
              <a:t>Data Source: EIA</a:t>
            </a:r>
          </a:p>
        </p:txBody>
      </p:sp>
      <p:graphicFrame>
        <p:nvGraphicFramePr>
          <p:cNvPr id="3" name="Chart 2">
            <a:extLst>
              <a:ext uri="{FF2B5EF4-FFF2-40B4-BE49-F238E27FC236}">
                <a16:creationId xmlns:a16="http://schemas.microsoft.com/office/drawing/2014/main" id="{FE917836-08CB-D177-35D3-544D5D1A6BAB}"/>
              </a:ext>
            </a:extLst>
          </p:cNvPr>
          <p:cNvGraphicFramePr>
            <a:graphicFrameLocks/>
          </p:cNvGraphicFramePr>
          <p:nvPr>
            <p:extLst>
              <p:ext uri="{D42A27DB-BD31-4B8C-83A1-F6EECF244321}">
                <p14:modId xmlns:p14="http://schemas.microsoft.com/office/powerpoint/2010/main" val="1457861062"/>
              </p:ext>
            </p:extLst>
          </p:nvPr>
        </p:nvGraphicFramePr>
        <p:xfrm>
          <a:off x="926286" y="1617734"/>
          <a:ext cx="10339428" cy="4751177"/>
        </p:xfrm>
        <a:graphic>
          <a:graphicData uri="http://schemas.openxmlformats.org/drawingml/2006/chart">
            <c:chart xmlns:c="http://schemas.openxmlformats.org/drawingml/2006/chart" xmlns:r="http://schemas.openxmlformats.org/officeDocument/2006/relationships" r:id="rId3"/>
          </a:graphicData>
        </a:graphic>
      </p:graphicFrame>
      <p:sp>
        <p:nvSpPr>
          <p:cNvPr id="12" name="Footer Placeholder 11">
            <a:extLst>
              <a:ext uri="{FF2B5EF4-FFF2-40B4-BE49-F238E27FC236}">
                <a16:creationId xmlns:a16="http://schemas.microsoft.com/office/drawing/2014/main" id="{A9D15E28-7C3B-9C26-9A2F-7FA490EA9A1F}"/>
              </a:ext>
            </a:extLst>
          </p:cNvPr>
          <p:cNvSpPr>
            <a:spLocks noGrp="1"/>
          </p:cNvSpPr>
          <p:nvPr>
            <p:ph type="ftr" sz="quarter" idx="11"/>
          </p:nvPr>
        </p:nvSpPr>
        <p:spPr/>
        <p:txBody>
          <a:bodyPr/>
          <a:lstStyle/>
          <a:p>
            <a:r>
              <a:rPr lang="en-US"/>
              <a:t>Nuclear 101 ©NEED 2024</a:t>
            </a:r>
          </a:p>
        </p:txBody>
      </p:sp>
      <p:sp>
        <p:nvSpPr>
          <p:cNvPr id="10" name="TextBox 9">
            <a:extLst>
              <a:ext uri="{FF2B5EF4-FFF2-40B4-BE49-F238E27FC236}">
                <a16:creationId xmlns:a16="http://schemas.microsoft.com/office/drawing/2014/main" id="{925B8BF7-667A-C45C-C742-CEC1B00298D8}"/>
              </a:ext>
            </a:extLst>
          </p:cNvPr>
          <p:cNvSpPr txBox="1"/>
          <p:nvPr/>
        </p:nvSpPr>
        <p:spPr>
          <a:xfrm>
            <a:off x="9287896" y="5407933"/>
            <a:ext cx="1743608" cy="369332"/>
          </a:xfrm>
          <a:prstGeom prst="rect">
            <a:avLst/>
          </a:prstGeom>
          <a:solidFill>
            <a:schemeClr val="accent5">
              <a:lumMod val="75000"/>
            </a:schemeClr>
          </a:solidFill>
          <a:ln>
            <a:noFill/>
          </a:ln>
        </p:spPr>
        <p:txBody>
          <a:bodyPr wrap="square" rtlCol="0">
            <a:spAutoFit/>
          </a:bodyPr>
          <a:lstStyle/>
          <a:p>
            <a:r>
              <a:rPr lang="en-US" dirty="0">
                <a:solidFill>
                  <a:schemeClr val="bg1"/>
                </a:solidFill>
              </a:rPr>
              <a:t>US Total – 18.6%</a:t>
            </a:r>
          </a:p>
        </p:txBody>
      </p:sp>
      <p:sp>
        <p:nvSpPr>
          <p:cNvPr id="13" name="TextBox 12">
            <a:extLst>
              <a:ext uri="{FF2B5EF4-FFF2-40B4-BE49-F238E27FC236}">
                <a16:creationId xmlns:a16="http://schemas.microsoft.com/office/drawing/2014/main" id="{8BA5CFCD-62C5-AF37-4004-82085643D6D2}"/>
              </a:ext>
            </a:extLst>
          </p:cNvPr>
          <p:cNvSpPr txBox="1"/>
          <p:nvPr/>
        </p:nvSpPr>
        <p:spPr>
          <a:xfrm>
            <a:off x="1813837" y="5454099"/>
            <a:ext cx="716890" cy="276999"/>
          </a:xfrm>
          <a:prstGeom prst="rect">
            <a:avLst/>
          </a:prstGeom>
          <a:noFill/>
        </p:spPr>
        <p:txBody>
          <a:bodyPr wrap="square" rtlCol="0">
            <a:spAutoFit/>
          </a:bodyPr>
          <a:lstStyle/>
          <a:p>
            <a:r>
              <a:rPr lang="en-US" sz="1200" dirty="0">
                <a:solidFill>
                  <a:schemeClr val="bg1"/>
                </a:solidFill>
              </a:rPr>
              <a:t>57.94%</a:t>
            </a:r>
          </a:p>
        </p:txBody>
      </p:sp>
      <p:sp>
        <p:nvSpPr>
          <p:cNvPr id="14" name="TextBox 13">
            <a:extLst>
              <a:ext uri="{FF2B5EF4-FFF2-40B4-BE49-F238E27FC236}">
                <a16:creationId xmlns:a16="http://schemas.microsoft.com/office/drawing/2014/main" id="{033A6FB7-AF34-0C21-B256-9D36664906F2}"/>
              </a:ext>
            </a:extLst>
          </p:cNvPr>
          <p:cNvSpPr txBox="1"/>
          <p:nvPr/>
        </p:nvSpPr>
        <p:spPr>
          <a:xfrm>
            <a:off x="1844924" y="4643028"/>
            <a:ext cx="716890" cy="276999"/>
          </a:xfrm>
          <a:prstGeom prst="rect">
            <a:avLst/>
          </a:prstGeom>
          <a:noFill/>
        </p:spPr>
        <p:txBody>
          <a:bodyPr wrap="square" rtlCol="0">
            <a:spAutoFit/>
          </a:bodyPr>
          <a:lstStyle/>
          <a:p>
            <a:r>
              <a:rPr lang="en-US" sz="1200" dirty="0">
                <a:solidFill>
                  <a:schemeClr val="bg1"/>
                </a:solidFill>
              </a:rPr>
              <a:t>54.64%</a:t>
            </a:r>
          </a:p>
        </p:txBody>
      </p:sp>
      <p:sp>
        <p:nvSpPr>
          <p:cNvPr id="15" name="TextBox 14">
            <a:extLst>
              <a:ext uri="{FF2B5EF4-FFF2-40B4-BE49-F238E27FC236}">
                <a16:creationId xmlns:a16="http://schemas.microsoft.com/office/drawing/2014/main" id="{4480E569-15FB-4A2F-953A-798C48FC2291}"/>
              </a:ext>
            </a:extLst>
          </p:cNvPr>
          <p:cNvSpPr txBox="1"/>
          <p:nvPr/>
        </p:nvSpPr>
        <p:spPr>
          <a:xfrm>
            <a:off x="1844924" y="3830474"/>
            <a:ext cx="716890" cy="276999"/>
          </a:xfrm>
          <a:prstGeom prst="rect">
            <a:avLst/>
          </a:prstGeom>
          <a:noFill/>
        </p:spPr>
        <p:txBody>
          <a:bodyPr wrap="square" rtlCol="0">
            <a:spAutoFit/>
          </a:bodyPr>
          <a:lstStyle/>
          <a:p>
            <a:r>
              <a:rPr lang="en-US" sz="1200" dirty="0">
                <a:solidFill>
                  <a:schemeClr val="bg1"/>
                </a:solidFill>
              </a:rPr>
              <a:t>44.09%</a:t>
            </a:r>
          </a:p>
        </p:txBody>
      </p:sp>
      <p:sp>
        <p:nvSpPr>
          <p:cNvPr id="16" name="TextBox 15">
            <a:extLst>
              <a:ext uri="{FF2B5EF4-FFF2-40B4-BE49-F238E27FC236}">
                <a16:creationId xmlns:a16="http://schemas.microsoft.com/office/drawing/2014/main" id="{5057E3EB-E647-9556-D9DC-F4BAAF8B2034}"/>
              </a:ext>
            </a:extLst>
          </p:cNvPr>
          <p:cNvSpPr txBox="1"/>
          <p:nvPr/>
        </p:nvSpPr>
        <p:spPr>
          <a:xfrm>
            <a:off x="1844924" y="4245968"/>
            <a:ext cx="716890" cy="276999"/>
          </a:xfrm>
          <a:prstGeom prst="rect">
            <a:avLst/>
          </a:prstGeom>
          <a:noFill/>
        </p:spPr>
        <p:txBody>
          <a:bodyPr wrap="square" rtlCol="0">
            <a:spAutoFit/>
          </a:bodyPr>
          <a:lstStyle/>
          <a:p>
            <a:r>
              <a:rPr lang="en-US" sz="1200" dirty="0">
                <a:solidFill>
                  <a:schemeClr val="bg1"/>
                </a:solidFill>
              </a:rPr>
              <a:t>47.79%</a:t>
            </a:r>
          </a:p>
        </p:txBody>
      </p:sp>
      <p:sp>
        <p:nvSpPr>
          <p:cNvPr id="17" name="TextBox 16">
            <a:extLst>
              <a:ext uri="{FF2B5EF4-FFF2-40B4-BE49-F238E27FC236}">
                <a16:creationId xmlns:a16="http://schemas.microsoft.com/office/drawing/2014/main" id="{E49E165B-E2FF-52B6-9208-5432AECB8A3D}"/>
              </a:ext>
            </a:extLst>
          </p:cNvPr>
          <p:cNvSpPr txBox="1"/>
          <p:nvPr/>
        </p:nvSpPr>
        <p:spPr>
          <a:xfrm>
            <a:off x="1839994" y="3429143"/>
            <a:ext cx="716890" cy="276999"/>
          </a:xfrm>
          <a:prstGeom prst="rect">
            <a:avLst/>
          </a:prstGeom>
          <a:noFill/>
        </p:spPr>
        <p:txBody>
          <a:bodyPr wrap="square" rtlCol="0">
            <a:spAutoFit/>
          </a:bodyPr>
          <a:lstStyle/>
          <a:p>
            <a:r>
              <a:rPr lang="en-US" sz="1200" dirty="0">
                <a:solidFill>
                  <a:schemeClr val="bg1"/>
                </a:solidFill>
              </a:rPr>
              <a:t>41.62%</a:t>
            </a:r>
          </a:p>
        </p:txBody>
      </p:sp>
      <p:sp>
        <p:nvSpPr>
          <p:cNvPr id="18" name="TextBox 17">
            <a:extLst>
              <a:ext uri="{FF2B5EF4-FFF2-40B4-BE49-F238E27FC236}">
                <a16:creationId xmlns:a16="http://schemas.microsoft.com/office/drawing/2014/main" id="{B8A07008-D4B6-4EE0-01E5-E81850A5EC43}"/>
              </a:ext>
            </a:extLst>
          </p:cNvPr>
          <p:cNvSpPr txBox="1"/>
          <p:nvPr/>
        </p:nvSpPr>
        <p:spPr>
          <a:xfrm>
            <a:off x="1836669" y="3015297"/>
            <a:ext cx="716890" cy="276999"/>
          </a:xfrm>
          <a:prstGeom prst="rect">
            <a:avLst/>
          </a:prstGeom>
          <a:noFill/>
        </p:spPr>
        <p:txBody>
          <a:bodyPr wrap="square" rtlCol="0">
            <a:spAutoFit/>
          </a:bodyPr>
          <a:lstStyle/>
          <a:p>
            <a:r>
              <a:rPr lang="en-US" sz="1200" dirty="0">
                <a:solidFill>
                  <a:schemeClr val="bg1"/>
                </a:solidFill>
              </a:rPr>
              <a:t>34.22%</a:t>
            </a:r>
          </a:p>
        </p:txBody>
      </p:sp>
      <p:sp>
        <p:nvSpPr>
          <p:cNvPr id="19" name="TextBox 18">
            <a:extLst>
              <a:ext uri="{FF2B5EF4-FFF2-40B4-BE49-F238E27FC236}">
                <a16:creationId xmlns:a16="http://schemas.microsoft.com/office/drawing/2014/main" id="{134F5599-3E4E-BDB1-0765-BF88400F021E}"/>
              </a:ext>
            </a:extLst>
          </p:cNvPr>
          <p:cNvSpPr txBox="1"/>
          <p:nvPr/>
        </p:nvSpPr>
        <p:spPr>
          <a:xfrm>
            <a:off x="1836669" y="5052456"/>
            <a:ext cx="716890" cy="276999"/>
          </a:xfrm>
          <a:prstGeom prst="rect">
            <a:avLst/>
          </a:prstGeom>
          <a:noFill/>
        </p:spPr>
        <p:txBody>
          <a:bodyPr wrap="square" rtlCol="0">
            <a:spAutoFit/>
          </a:bodyPr>
          <a:lstStyle/>
          <a:p>
            <a:r>
              <a:rPr lang="en-US" sz="1200" dirty="0">
                <a:solidFill>
                  <a:schemeClr val="bg1"/>
                </a:solidFill>
              </a:rPr>
              <a:t>54.86%</a:t>
            </a:r>
          </a:p>
        </p:txBody>
      </p:sp>
      <p:sp>
        <p:nvSpPr>
          <p:cNvPr id="20" name="TextBox 19">
            <a:extLst>
              <a:ext uri="{FF2B5EF4-FFF2-40B4-BE49-F238E27FC236}">
                <a16:creationId xmlns:a16="http://schemas.microsoft.com/office/drawing/2014/main" id="{988DDC5D-F133-DBCD-EFCA-392A4DC8A6B1}"/>
              </a:ext>
            </a:extLst>
          </p:cNvPr>
          <p:cNvSpPr txBox="1"/>
          <p:nvPr/>
        </p:nvSpPr>
        <p:spPr>
          <a:xfrm>
            <a:off x="1836669" y="2614819"/>
            <a:ext cx="716890" cy="276999"/>
          </a:xfrm>
          <a:prstGeom prst="rect">
            <a:avLst/>
          </a:prstGeom>
          <a:noFill/>
        </p:spPr>
        <p:txBody>
          <a:bodyPr wrap="square" rtlCol="0">
            <a:spAutoFit/>
          </a:bodyPr>
          <a:lstStyle/>
          <a:p>
            <a:r>
              <a:rPr lang="en-US" sz="1200" dirty="0">
                <a:solidFill>
                  <a:schemeClr val="bg1"/>
                </a:solidFill>
              </a:rPr>
              <a:t>32.90%</a:t>
            </a:r>
          </a:p>
        </p:txBody>
      </p:sp>
      <p:sp>
        <p:nvSpPr>
          <p:cNvPr id="21" name="TextBox 20">
            <a:extLst>
              <a:ext uri="{FF2B5EF4-FFF2-40B4-BE49-F238E27FC236}">
                <a16:creationId xmlns:a16="http://schemas.microsoft.com/office/drawing/2014/main" id="{A8259635-CB12-08D9-A4C3-3A822B14A4CB}"/>
              </a:ext>
            </a:extLst>
          </p:cNvPr>
          <p:cNvSpPr txBox="1"/>
          <p:nvPr/>
        </p:nvSpPr>
        <p:spPr>
          <a:xfrm>
            <a:off x="1813837" y="2191241"/>
            <a:ext cx="716890" cy="276999"/>
          </a:xfrm>
          <a:prstGeom prst="rect">
            <a:avLst/>
          </a:prstGeom>
          <a:noFill/>
        </p:spPr>
        <p:txBody>
          <a:bodyPr wrap="square" rtlCol="0">
            <a:spAutoFit/>
          </a:bodyPr>
          <a:lstStyle/>
          <a:p>
            <a:r>
              <a:rPr lang="en-US" sz="1200" dirty="0">
                <a:solidFill>
                  <a:schemeClr val="bg1"/>
                </a:solidFill>
              </a:rPr>
              <a:t>32.47%</a:t>
            </a:r>
          </a:p>
        </p:txBody>
      </p:sp>
      <p:sp>
        <p:nvSpPr>
          <p:cNvPr id="22" name="TextBox 21">
            <a:extLst>
              <a:ext uri="{FF2B5EF4-FFF2-40B4-BE49-F238E27FC236}">
                <a16:creationId xmlns:a16="http://schemas.microsoft.com/office/drawing/2014/main" id="{B2F07798-832B-DA0C-F405-62E1D2C81358}"/>
              </a:ext>
            </a:extLst>
          </p:cNvPr>
          <p:cNvSpPr txBox="1"/>
          <p:nvPr/>
        </p:nvSpPr>
        <p:spPr>
          <a:xfrm>
            <a:off x="1808016" y="1794992"/>
            <a:ext cx="716890" cy="276999"/>
          </a:xfrm>
          <a:prstGeom prst="rect">
            <a:avLst/>
          </a:prstGeom>
          <a:noFill/>
        </p:spPr>
        <p:txBody>
          <a:bodyPr wrap="square" rtlCol="0">
            <a:spAutoFit/>
          </a:bodyPr>
          <a:lstStyle/>
          <a:p>
            <a:r>
              <a:rPr lang="en-US" sz="1200" dirty="0">
                <a:solidFill>
                  <a:schemeClr val="bg1"/>
                </a:solidFill>
              </a:rPr>
              <a:t>32.30%</a:t>
            </a:r>
          </a:p>
        </p:txBody>
      </p:sp>
    </p:spTree>
    <p:extLst>
      <p:ext uri="{BB962C8B-B14F-4D97-AF65-F5344CB8AC3E}">
        <p14:creationId xmlns:p14="http://schemas.microsoft.com/office/powerpoint/2010/main" val="3918362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2854-A8CB-E084-A883-C6579B0C0672}"/>
              </a:ext>
            </a:extLst>
          </p:cNvPr>
          <p:cNvSpPr>
            <a:spLocks noGrp="1"/>
          </p:cNvSpPr>
          <p:nvPr>
            <p:ph type="title"/>
          </p:nvPr>
        </p:nvSpPr>
        <p:spPr/>
        <p:txBody>
          <a:bodyPr/>
          <a:lstStyle/>
          <a:p>
            <a:r>
              <a:rPr lang="en-US" dirty="0"/>
              <a:t>Anatomy of a Nuclear Power Plant</a:t>
            </a:r>
          </a:p>
        </p:txBody>
      </p:sp>
      <p:sp>
        <p:nvSpPr>
          <p:cNvPr id="3" name="Footer Placeholder 2">
            <a:extLst>
              <a:ext uri="{FF2B5EF4-FFF2-40B4-BE49-F238E27FC236}">
                <a16:creationId xmlns:a16="http://schemas.microsoft.com/office/drawing/2014/main" id="{76A90DD1-32E3-406D-C3C1-9838D57A252C}"/>
              </a:ext>
            </a:extLst>
          </p:cNvPr>
          <p:cNvSpPr>
            <a:spLocks noGrp="1"/>
          </p:cNvSpPr>
          <p:nvPr>
            <p:ph type="ftr" sz="quarter" idx="11"/>
          </p:nvPr>
        </p:nvSpPr>
        <p:spPr/>
        <p:txBody>
          <a:bodyPr/>
          <a:lstStyle/>
          <a:p>
            <a:r>
              <a:rPr lang="en-US"/>
              <a:t>Nuclear 101 ©NEED 2024</a:t>
            </a:r>
          </a:p>
        </p:txBody>
      </p:sp>
      <p:pic>
        <p:nvPicPr>
          <p:cNvPr id="4" name="Picture 3">
            <a:extLst>
              <a:ext uri="{FF2B5EF4-FFF2-40B4-BE49-F238E27FC236}">
                <a16:creationId xmlns:a16="http://schemas.microsoft.com/office/drawing/2014/main" id="{85C309F1-8B89-3E78-51A6-5ECC1CED7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924963" y="1699772"/>
            <a:ext cx="8342073" cy="4311183"/>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FE7789E-0DAD-CC41-5486-220D60397FEB}"/>
              </a:ext>
            </a:extLst>
          </p:cNvPr>
          <p:cNvSpPr txBox="1"/>
          <p:nvPr/>
        </p:nvSpPr>
        <p:spPr>
          <a:xfrm>
            <a:off x="9007693" y="6412974"/>
            <a:ext cx="1402837" cy="276999"/>
          </a:xfrm>
          <a:prstGeom prst="rect">
            <a:avLst/>
          </a:prstGeom>
          <a:noFill/>
        </p:spPr>
        <p:txBody>
          <a:bodyPr wrap="square" rtlCol="0">
            <a:spAutoFit/>
          </a:bodyPr>
          <a:lstStyle/>
          <a:p>
            <a:r>
              <a:rPr lang="en-US" sz="1200" i="1" dirty="0"/>
              <a:t>Image Source: NRC</a:t>
            </a:r>
          </a:p>
        </p:txBody>
      </p:sp>
    </p:spTree>
    <p:extLst>
      <p:ext uri="{BB962C8B-B14F-4D97-AF65-F5344CB8AC3E}">
        <p14:creationId xmlns:p14="http://schemas.microsoft.com/office/powerpoint/2010/main" val="1865244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71436C-9DAE-6E09-530F-9C5A13FBAE28}"/>
              </a:ext>
            </a:extLst>
          </p:cNvPr>
          <p:cNvSpPr>
            <a:spLocks noGrp="1"/>
          </p:cNvSpPr>
          <p:nvPr>
            <p:ph type="title"/>
          </p:nvPr>
        </p:nvSpPr>
        <p:spPr/>
        <p:txBody>
          <a:bodyPr/>
          <a:lstStyle/>
          <a:p>
            <a:r>
              <a:rPr lang="en-US" dirty="0"/>
              <a:t>Anatomy of a Nuclear Power Plant</a:t>
            </a:r>
          </a:p>
        </p:txBody>
      </p:sp>
      <p:sp>
        <p:nvSpPr>
          <p:cNvPr id="2" name="Footer Placeholder 1">
            <a:extLst>
              <a:ext uri="{FF2B5EF4-FFF2-40B4-BE49-F238E27FC236}">
                <a16:creationId xmlns:a16="http://schemas.microsoft.com/office/drawing/2014/main" id="{5CBCA0F9-DD63-B6D1-A371-01330A78BF80}"/>
              </a:ext>
            </a:extLst>
          </p:cNvPr>
          <p:cNvSpPr>
            <a:spLocks noGrp="1"/>
          </p:cNvSpPr>
          <p:nvPr>
            <p:ph type="ftr" sz="quarter" idx="11"/>
          </p:nvPr>
        </p:nvSpPr>
        <p:spPr/>
        <p:txBody>
          <a:bodyPr/>
          <a:lstStyle/>
          <a:p>
            <a:r>
              <a:rPr lang="en-US"/>
              <a:t>Nuclear 101 ©NEED 2024</a:t>
            </a:r>
          </a:p>
        </p:txBody>
      </p:sp>
      <p:pic>
        <p:nvPicPr>
          <p:cNvPr id="4" name="Picture 2">
            <a:extLst>
              <a:ext uri="{FF2B5EF4-FFF2-40B4-BE49-F238E27FC236}">
                <a16:creationId xmlns:a16="http://schemas.microsoft.com/office/drawing/2014/main" id="{68356F0D-6CFD-3DF4-3A94-C6891EA10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976262" y="1757430"/>
            <a:ext cx="8238826" cy="4310553"/>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586F6C-458F-82DC-8AA6-2FA8D4D7C822}"/>
              </a:ext>
            </a:extLst>
          </p:cNvPr>
          <p:cNvSpPr txBox="1"/>
          <p:nvPr/>
        </p:nvSpPr>
        <p:spPr>
          <a:xfrm>
            <a:off x="9007693" y="6412974"/>
            <a:ext cx="1402837" cy="276999"/>
          </a:xfrm>
          <a:prstGeom prst="rect">
            <a:avLst/>
          </a:prstGeom>
          <a:noFill/>
        </p:spPr>
        <p:txBody>
          <a:bodyPr wrap="square" rtlCol="0">
            <a:spAutoFit/>
          </a:bodyPr>
          <a:lstStyle/>
          <a:p>
            <a:r>
              <a:rPr lang="en-US" sz="1200" i="1" dirty="0"/>
              <a:t>Image Source: NRC</a:t>
            </a:r>
          </a:p>
        </p:txBody>
      </p:sp>
    </p:spTree>
    <p:extLst>
      <p:ext uri="{BB962C8B-B14F-4D97-AF65-F5344CB8AC3E}">
        <p14:creationId xmlns:p14="http://schemas.microsoft.com/office/powerpoint/2010/main" val="629717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D6418-14D4-8D56-6736-5EFDAEC726ED}"/>
              </a:ext>
            </a:extLst>
          </p:cNvPr>
          <p:cNvSpPr>
            <a:spLocks noGrp="1"/>
          </p:cNvSpPr>
          <p:nvPr>
            <p:ph type="title"/>
          </p:nvPr>
        </p:nvSpPr>
        <p:spPr/>
        <p:txBody>
          <a:bodyPr/>
          <a:lstStyle/>
          <a:p>
            <a:r>
              <a:rPr lang="en-US" dirty="0"/>
              <a:t>Advantages of Nuclear Power</a:t>
            </a:r>
          </a:p>
        </p:txBody>
      </p:sp>
      <p:graphicFrame>
        <p:nvGraphicFramePr>
          <p:cNvPr id="5" name="Content Placeholder 4">
            <a:extLst>
              <a:ext uri="{FF2B5EF4-FFF2-40B4-BE49-F238E27FC236}">
                <a16:creationId xmlns:a16="http://schemas.microsoft.com/office/drawing/2014/main" id="{A6129708-4A5D-96C9-9A88-1A3475B22143}"/>
              </a:ext>
            </a:extLst>
          </p:cNvPr>
          <p:cNvGraphicFramePr>
            <a:graphicFrameLocks noGrp="1"/>
          </p:cNvGraphicFramePr>
          <p:nvPr>
            <p:ph idx="1"/>
            <p:extLst>
              <p:ext uri="{D42A27DB-BD31-4B8C-83A1-F6EECF244321}">
                <p14:modId xmlns:p14="http://schemas.microsoft.com/office/powerpoint/2010/main" val="3991389865"/>
              </p:ext>
            </p:extLst>
          </p:nvPr>
        </p:nvGraphicFramePr>
        <p:xfrm>
          <a:off x="533874" y="1825625"/>
          <a:ext cx="7655970" cy="4382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9E2DE17A-5BF2-BB7E-8C58-66AF61AD692B}"/>
              </a:ext>
            </a:extLst>
          </p:cNvPr>
          <p:cNvSpPr>
            <a:spLocks noGrp="1"/>
          </p:cNvSpPr>
          <p:nvPr>
            <p:ph type="ftr" sz="quarter" idx="11"/>
          </p:nvPr>
        </p:nvSpPr>
        <p:spPr/>
        <p:txBody>
          <a:bodyPr/>
          <a:lstStyle/>
          <a:p>
            <a:r>
              <a:rPr lang="en-US"/>
              <a:t>Nuclear 101 ©NEED 2024</a:t>
            </a:r>
            <a:endParaRPr lang="en-US" dirty="0"/>
          </a:p>
        </p:txBody>
      </p:sp>
      <p:pic>
        <p:nvPicPr>
          <p:cNvPr id="8" name="Picture 7" descr="A picture containing food, confectionery, indoor, chocolate&#10;&#10;Description automatically generated">
            <a:extLst>
              <a:ext uri="{FF2B5EF4-FFF2-40B4-BE49-F238E27FC236}">
                <a16:creationId xmlns:a16="http://schemas.microsoft.com/office/drawing/2014/main" id="{A4E6E5D3-F394-056A-FD81-3A07E5B6B41D}"/>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405665" y="2409613"/>
            <a:ext cx="3397626" cy="318336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BEA8C3D-3CDD-10F5-0101-B98203152C83}"/>
              </a:ext>
            </a:extLst>
          </p:cNvPr>
          <p:cNvSpPr txBox="1"/>
          <p:nvPr/>
        </p:nvSpPr>
        <p:spPr>
          <a:xfrm>
            <a:off x="9378143" y="5639747"/>
            <a:ext cx="2425148" cy="276999"/>
          </a:xfrm>
          <a:prstGeom prst="rect">
            <a:avLst/>
          </a:prstGeom>
          <a:noFill/>
        </p:spPr>
        <p:txBody>
          <a:bodyPr wrap="square" rtlCol="0">
            <a:spAutoFit/>
          </a:bodyPr>
          <a:lstStyle/>
          <a:p>
            <a:r>
              <a:rPr lang="en-US" sz="1200" i="1" dirty="0"/>
              <a:t>Image Source: Wikimedia Commons</a:t>
            </a:r>
          </a:p>
        </p:txBody>
      </p:sp>
    </p:spTree>
    <p:extLst>
      <p:ext uri="{BB962C8B-B14F-4D97-AF65-F5344CB8AC3E}">
        <p14:creationId xmlns:p14="http://schemas.microsoft.com/office/powerpoint/2010/main" val="1423100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0DAB1-C0EF-8145-7390-750A79DEA68F}"/>
              </a:ext>
            </a:extLst>
          </p:cNvPr>
          <p:cNvSpPr>
            <a:spLocks noGrp="1"/>
          </p:cNvSpPr>
          <p:nvPr>
            <p:ph type="title"/>
          </p:nvPr>
        </p:nvSpPr>
        <p:spPr/>
        <p:txBody>
          <a:bodyPr/>
          <a:lstStyle/>
          <a:p>
            <a:r>
              <a:rPr lang="en-US" dirty="0"/>
              <a:t>Drawbacks to Using Nuclear Power</a:t>
            </a:r>
          </a:p>
        </p:txBody>
      </p:sp>
      <p:graphicFrame>
        <p:nvGraphicFramePr>
          <p:cNvPr id="5" name="Content Placeholder 4">
            <a:extLst>
              <a:ext uri="{FF2B5EF4-FFF2-40B4-BE49-F238E27FC236}">
                <a16:creationId xmlns:a16="http://schemas.microsoft.com/office/drawing/2014/main" id="{12B1C40C-09C1-D008-80E7-CFF9D2285DD4}"/>
              </a:ext>
            </a:extLst>
          </p:cNvPr>
          <p:cNvGraphicFramePr>
            <a:graphicFrameLocks noGrp="1"/>
          </p:cNvGraphicFramePr>
          <p:nvPr>
            <p:ph idx="1"/>
            <p:extLst>
              <p:ext uri="{D42A27DB-BD31-4B8C-83A1-F6EECF244321}">
                <p14:modId xmlns:p14="http://schemas.microsoft.com/office/powerpoint/2010/main" val="4144791184"/>
              </p:ext>
            </p:extLst>
          </p:nvPr>
        </p:nvGraphicFramePr>
        <p:xfrm>
          <a:off x="841511" y="1320782"/>
          <a:ext cx="10895653" cy="2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26A6EF57-723E-6D8A-C471-4490FA51C2C5}"/>
              </a:ext>
            </a:extLst>
          </p:cNvPr>
          <p:cNvSpPr>
            <a:spLocks noGrp="1"/>
          </p:cNvSpPr>
          <p:nvPr>
            <p:ph type="ftr" sz="quarter" idx="11"/>
          </p:nvPr>
        </p:nvSpPr>
        <p:spPr/>
        <p:txBody>
          <a:bodyPr/>
          <a:lstStyle/>
          <a:p>
            <a:r>
              <a:rPr lang="en-US"/>
              <a:t>Nuclear 101 ©NEED 2024</a:t>
            </a:r>
          </a:p>
        </p:txBody>
      </p:sp>
      <p:pic>
        <p:nvPicPr>
          <p:cNvPr id="7" name="Picture 6" descr="A picture containing outdoor, black and white, building, ground&#10;&#10;Description automatically generated">
            <a:extLst>
              <a:ext uri="{FF2B5EF4-FFF2-40B4-BE49-F238E27FC236}">
                <a16:creationId xmlns:a16="http://schemas.microsoft.com/office/drawing/2014/main" id="{C089B100-C973-85D4-6F32-BAD8F42ACD44}"/>
              </a:ext>
            </a:extLst>
          </p:cNvPr>
          <p:cNvPicPr>
            <a:picLocks noChangeAspect="1"/>
          </p:cNvPicPr>
          <p:nvPr/>
        </p:nvPicPr>
        <p:blipFill rotWithShape="1">
          <a:blip r:embed="rId8">
            <a:extLst>
              <a:ext uri="{28A0092B-C50C-407E-A947-70E740481C1C}">
                <a14:useLocalDpi xmlns:a14="http://schemas.microsoft.com/office/drawing/2010/main" val="0"/>
              </a:ext>
            </a:extLst>
          </a:blip>
          <a:srcRect t="7314" b="11433"/>
          <a:stretch/>
        </p:blipFill>
        <p:spPr>
          <a:xfrm>
            <a:off x="2379519" y="3288433"/>
            <a:ext cx="7432962" cy="3141543"/>
          </a:xfrm>
          <a:prstGeom prst="rect">
            <a:avLst/>
          </a:prstGeom>
        </p:spPr>
      </p:pic>
      <p:sp>
        <p:nvSpPr>
          <p:cNvPr id="8" name="TextBox 7">
            <a:extLst>
              <a:ext uri="{FF2B5EF4-FFF2-40B4-BE49-F238E27FC236}">
                <a16:creationId xmlns:a16="http://schemas.microsoft.com/office/drawing/2014/main" id="{271DAAE9-8648-17C9-28CB-3517653CC0B6}"/>
              </a:ext>
            </a:extLst>
          </p:cNvPr>
          <p:cNvSpPr txBox="1"/>
          <p:nvPr/>
        </p:nvSpPr>
        <p:spPr>
          <a:xfrm>
            <a:off x="8543256" y="6412974"/>
            <a:ext cx="1390195" cy="276999"/>
          </a:xfrm>
          <a:prstGeom prst="rect">
            <a:avLst/>
          </a:prstGeom>
          <a:noFill/>
        </p:spPr>
        <p:txBody>
          <a:bodyPr wrap="square" rtlCol="0">
            <a:spAutoFit/>
          </a:bodyPr>
          <a:lstStyle/>
          <a:p>
            <a:r>
              <a:rPr lang="en-US" sz="1200" i="1" dirty="0"/>
              <a:t>Image Source: NRC</a:t>
            </a:r>
          </a:p>
        </p:txBody>
      </p:sp>
      <p:sp>
        <p:nvSpPr>
          <p:cNvPr id="9" name="TextBox 8">
            <a:extLst>
              <a:ext uri="{FF2B5EF4-FFF2-40B4-BE49-F238E27FC236}">
                <a16:creationId xmlns:a16="http://schemas.microsoft.com/office/drawing/2014/main" id="{17CC93ED-404D-D7C2-F234-06F2EC52D424}"/>
              </a:ext>
            </a:extLst>
          </p:cNvPr>
          <p:cNvSpPr txBox="1"/>
          <p:nvPr/>
        </p:nvSpPr>
        <p:spPr>
          <a:xfrm>
            <a:off x="838199" y="3982041"/>
            <a:ext cx="1442593" cy="1754326"/>
          </a:xfrm>
          <a:prstGeom prst="rect">
            <a:avLst/>
          </a:prstGeom>
          <a:noFill/>
        </p:spPr>
        <p:txBody>
          <a:bodyPr wrap="square" rtlCol="0" anchor="ctr">
            <a:spAutoFit/>
          </a:bodyPr>
          <a:lstStyle/>
          <a:p>
            <a:pPr algn="r"/>
            <a:r>
              <a:rPr lang="en-US" i="1" dirty="0">
                <a:solidFill>
                  <a:schemeClr val="bg1">
                    <a:lumMod val="50000"/>
                  </a:schemeClr>
                </a:solidFill>
              </a:rPr>
              <a:t>Dry cask storage of radioactive waste at Diablo Canyon</a:t>
            </a:r>
          </a:p>
        </p:txBody>
      </p:sp>
    </p:spTree>
    <p:extLst>
      <p:ext uri="{BB962C8B-B14F-4D97-AF65-F5344CB8AC3E}">
        <p14:creationId xmlns:p14="http://schemas.microsoft.com/office/powerpoint/2010/main" val="2180288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82794-052E-3A10-5251-8FC3E5D28A6F}"/>
              </a:ext>
            </a:extLst>
          </p:cNvPr>
          <p:cNvSpPr>
            <a:spLocks noGrp="1"/>
          </p:cNvSpPr>
          <p:nvPr>
            <p:ph type="title"/>
          </p:nvPr>
        </p:nvSpPr>
        <p:spPr/>
        <p:txBody>
          <a:bodyPr/>
          <a:lstStyle/>
          <a:p>
            <a:r>
              <a:rPr lang="en-US" dirty="0"/>
              <a:t>Advancing Nuclear power</a:t>
            </a:r>
          </a:p>
        </p:txBody>
      </p:sp>
      <p:graphicFrame>
        <p:nvGraphicFramePr>
          <p:cNvPr id="7" name="Content Placeholder 6">
            <a:extLst>
              <a:ext uri="{FF2B5EF4-FFF2-40B4-BE49-F238E27FC236}">
                <a16:creationId xmlns:a16="http://schemas.microsoft.com/office/drawing/2014/main" id="{F3EFA68A-3A85-3E51-89D7-CF039C6F992F}"/>
              </a:ext>
            </a:extLst>
          </p:cNvPr>
          <p:cNvGraphicFramePr>
            <a:graphicFrameLocks noGrp="1"/>
          </p:cNvGraphicFramePr>
          <p:nvPr>
            <p:ph idx="1"/>
            <p:extLst>
              <p:ext uri="{D42A27DB-BD31-4B8C-83A1-F6EECF244321}">
                <p14:modId xmlns:p14="http://schemas.microsoft.com/office/powerpoint/2010/main" val="3546158369"/>
              </p:ext>
            </p:extLst>
          </p:nvPr>
        </p:nvGraphicFramePr>
        <p:xfrm>
          <a:off x="838200" y="1831304"/>
          <a:ext cx="481251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BC494E7D-6C7B-144B-9780-85E9B5B01A0E}"/>
              </a:ext>
            </a:extLst>
          </p:cNvPr>
          <p:cNvSpPr>
            <a:spLocks noGrp="1"/>
          </p:cNvSpPr>
          <p:nvPr>
            <p:ph type="ftr" sz="quarter" idx="11"/>
          </p:nvPr>
        </p:nvSpPr>
        <p:spPr/>
        <p:txBody>
          <a:bodyPr/>
          <a:lstStyle/>
          <a:p>
            <a:r>
              <a:rPr lang="en-US"/>
              <a:t>Nuclear 101 ©NEED 2024</a:t>
            </a:r>
          </a:p>
        </p:txBody>
      </p:sp>
      <p:pic>
        <p:nvPicPr>
          <p:cNvPr id="5" name="Picture 2">
            <a:extLst>
              <a:ext uri="{FF2B5EF4-FFF2-40B4-BE49-F238E27FC236}">
                <a16:creationId xmlns:a16="http://schemas.microsoft.com/office/drawing/2014/main" id="{1F258C40-A768-BE6A-75F5-1DF72DE4AB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5425" y="2431032"/>
            <a:ext cx="5789788" cy="31518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a:extLst>
              <a:ext uri="{FF2B5EF4-FFF2-40B4-BE49-F238E27FC236}">
                <a16:creationId xmlns:a16="http://schemas.microsoft.com/office/drawing/2014/main" id="{66F7C1F5-8438-D5BE-DBF4-C29554277435}"/>
              </a:ext>
            </a:extLst>
          </p:cNvPr>
          <p:cNvSpPr txBox="1"/>
          <p:nvPr/>
        </p:nvSpPr>
        <p:spPr>
          <a:xfrm>
            <a:off x="9297347" y="5582914"/>
            <a:ext cx="2507675" cy="276999"/>
          </a:xfrm>
          <a:prstGeom prst="rect">
            <a:avLst/>
          </a:prstGeom>
          <a:noFill/>
        </p:spPr>
        <p:txBody>
          <a:bodyPr wrap="square" rtlCol="0">
            <a:spAutoFit/>
          </a:bodyPr>
          <a:lstStyle/>
          <a:p>
            <a:r>
              <a:rPr lang="en-US" sz="1200" i="1" dirty="0"/>
              <a:t>Image Source: Department of Energy</a:t>
            </a:r>
          </a:p>
        </p:txBody>
      </p:sp>
    </p:spTree>
    <p:extLst>
      <p:ext uri="{BB962C8B-B14F-4D97-AF65-F5344CB8AC3E}">
        <p14:creationId xmlns:p14="http://schemas.microsoft.com/office/powerpoint/2010/main" val="1776820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04B25-718D-476A-52E3-A845C7309277}"/>
              </a:ext>
            </a:extLst>
          </p:cNvPr>
          <p:cNvSpPr>
            <a:spLocks noGrp="1"/>
          </p:cNvSpPr>
          <p:nvPr>
            <p:ph type="title"/>
          </p:nvPr>
        </p:nvSpPr>
        <p:spPr/>
        <p:txBody>
          <a:bodyPr/>
          <a:lstStyle/>
          <a:p>
            <a:r>
              <a:rPr lang="en-US" dirty="0"/>
              <a:t>Advanced Reactor Development</a:t>
            </a:r>
          </a:p>
        </p:txBody>
      </p:sp>
      <p:sp>
        <p:nvSpPr>
          <p:cNvPr id="3" name="Content Placeholder 2">
            <a:extLst>
              <a:ext uri="{FF2B5EF4-FFF2-40B4-BE49-F238E27FC236}">
                <a16:creationId xmlns:a16="http://schemas.microsoft.com/office/drawing/2014/main" id="{22DC8B44-6D9E-97C6-C9E1-9422ECD07949}"/>
              </a:ext>
            </a:extLst>
          </p:cNvPr>
          <p:cNvSpPr>
            <a:spLocks noGrp="1"/>
          </p:cNvSpPr>
          <p:nvPr>
            <p:ph idx="1"/>
          </p:nvPr>
        </p:nvSpPr>
        <p:spPr>
          <a:xfrm>
            <a:off x="507455" y="1800824"/>
            <a:ext cx="4006416" cy="1457128"/>
          </a:xfrm>
        </p:spPr>
        <p:txBody>
          <a:bodyPr>
            <a:normAutofit/>
          </a:bodyPr>
          <a:lstStyle/>
          <a:p>
            <a:r>
              <a:rPr lang="en-US" sz="2400" dirty="0"/>
              <a:t>Demonstration</a:t>
            </a:r>
          </a:p>
          <a:p>
            <a:r>
              <a:rPr lang="en-US" sz="2400" dirty="0"/>
              <a:t>Risk Reduction</a:t>
            </a:r>
          </a:p>
          <a:p>
            <a:r>
              <a:rPr lang="en-US" sz="2400" dirty="0"/>
              <a:t>Concept Development</a:t>
            </a:r>
          </a:p>
        </p:txBody>
      </p:sp>
      <p:sp>
        <p:nvSpPr>
          <p:cNvPr id="4" name="Footer Placeholder 3">
            <a:extLst>
              <a:ext uri="{FF2B5EF4-FFF2-40B4-BE49-F238E27FC236}">
                <a16:creationId xmlns:a16="http://schemas.microsoft.com/office/drawing/2014/main" id="{CB7E1FA1-3AC3-3A9F-3C4A-540BBEB0DCE1}"/>
              </a:ext>
            </a:extLst>
          </p:cNvPr>
          <p:cNvSpPr>
            <a:spLocks noGrp="1"/>
          </p:cNvSpPr>
          <p:nvPr>
            <p:ph type="ftr" sz="quarter" idx="11"/>
          </p:nvPr>
        </p:nvSpPr>
        <p:spPr/>
        <p:txBody>
          <a:bodyPr/>
          <a:lstStyle/>
          <a:p>
            <a:r>
              <a:rPr lang="en-US"/>
              <a:t>Nuclear 101 ©NEED 2024</a:t>
            </a:r>
          </a:p>
        </p:txBody>
      </p:sp>
      <p:pic>
        <p:nvPicPr>
          <p:cNvPr id="8" name="Picture 7" descr="A picture containing text, screenshot, website, web page&#10;&#10;Description automatically generated">
            <a:extLst>
              <a:ext uri="{FF2B5EF4-FFF2-40B4-BE49-F238E27FC236}">
                <a16:creationId xmlns:a16="http://schemas.microsoft.com/office/drawing/2014/main" id="{201D4B63-B68C-7C11-1DBC-CF4FA21B14C3}"/>
              </a:ext>
            </a:extLst>
          </p:cNvPr>
          <p:cNvPicPr>
            <a:picLocks noChangeAspect="1"/>
          </p:cNvPicPr>
          <p:nvPr/>
        </p:nvPicPr>
        <p:blipFill rotWithShape="1">
          <a:blip r:embed="rId3">
            <a:extLst>
              <a:ext uri="{28A0092B-C50C-407E-A947-70E740481C1C}">
                <a14:useLocalDpi xmlns:a14="http://schemas.microsoft.com/office/drawing/2010/main" val="0"/>
              </a:ext>
            </a:extLst>
          </a:blip>
          <a:srcRect t="15736" b="68529"/>
          <a:stretch/>
        </p:blipFill>
        <p:spPr>
          <a:xfrm>
            <a:off x="507455" y="3282753"/>
            <a:ext cx="3657600" cy="2027663"/>
          </a:xfrm>
          <a:prstGeom prst="rect">
            <a:avLst/>
          </a:prstGeom>
          <a:ln>
            <a:solidFill>
              <a:schemeClr val="bg1">
                <a:lumMod val="85000"/>
              </a:schemeClr>
            </a:solidFill>
          </a:ln>
        </p:spPr>
      </p:pic>
      <p:pic>
        <p:nvPicPr>
          <p:cNvPr id="10" name="Picture 9" descr="A picture containing text, screenshot, website, web page&#10;&#10;Description automatically generated">
            <a:extLst>
              <a:ext uri="{FF2B5EF4-FFF2-40B4-BE49-F238E27FC236}">
                <a16:creationId xmlns:a16="http://schemas.microsoft.com/office/drawing/2014/main" id="{BC334F45-916B-6F69-CC14-DD518091BF71}"/>
              </a:ext>
            </a:extLst>
          </p:cNvPr>
          <p:cNvPicPr>
            <a:picLocks noChangeAspect="1"/>
          </p:cNvPicPr>
          <p:nvPr/>
        </p:nvPicPr>
        <p:blipFill rotWithShape="1">
          <a:blip r:embed="rId4">
            <a:extLst>
              <a:ext uri="{28A0092B-C50C-407E-A947-70E740481C1C}">
                <a14:useLocalDpi xmlns:a14="http://schemas.microsoft.com/office/drawing/2010/main" val="0"/>
              </a:ext>
            </a:extLst>
          </a:blip>
          <a:srcRect t="31553" b="30932"/>
          <a:stretch/>
        </p:blipFill>
        <p:spPr>
          <a:xfrm>
            <a:off x="4267200" y="1484925"/>
            <a:ext cx="3657600" cy="4834385"/>
          </a:xfrm>
          <a:prstGeom prst="rect">
            <a:avLst/>
          </a:prstGeom>
          <a:ln>
            <a:solidFill>
              <a:schemeClr val="bg1">
                <a:lumMod val="85000"/>
              </a:schemeClr>
            </a:solidFill>
          </a:ln>
        </p:spPr>
      </p:pic>
      <p:pic>
        <p:nvPicPr>
          <p:cNvPr id="12" name="Picture 11" descr="A picture containing text, screenshot, website, web page&#10;&#10;Description automatically generated">
            <a:extLst>
              <a:ext uri="{FF2B5EF4-FFF2-40B4-BE49-F238E27FC236}">
                <a16:creationId xmlns:a16="http://schemas.microsoft.com/office/drawing/2014/main" id="{78E93893-0692-346E-FF1A-33CE4267D121}"/>
              </a:ext>
            </a:extLst>
          </p:cNvPr>
          <p:cNvPicPr>
            <a:picLocks noChangeAspect="1"/>
          </p:cNvPicPr>
          <p:nvPr/>
        </p:nvPicPr>
        <p:blipFill rotWithShape="1">
          <a:blip r:embed="rId4">
            <a:extLst>
              <a:ext uri="{28A0092B-C50C-407E-A947-70E740481C1C}">
                <a14:useLocalDpi xmlns:a14="http://schemas.microsoft.com/office/drawing/2010/main" val="0"/>
              </a:ext>
            </a:extLst>
          </a:blip>
          <a:srcRect t="69068" b="5324"/>
          <a:stretch/>
        </p:blipFill>
        <p:spPr>
          <a:xfrm>
            <a:off x="8026945" y="2646643"/>
            <a:ext cx="3657600" cy="3299882"/>
          </a:xfrm>
          <a:prstGeom prst="rect">
            <a:avLst/>
          </a:prstGeom>
          <a:ln>
            <a:solidFill>
              <a:schemeClr val="bg1">
                <a:lumMod val="85000"/>
              </a:schemeClr>
            </a:solidFill>
          </a:ln>
        </p:spPr>
      </p:pic>
      <p:pic>
        <p:nvPicPr>
          <p:cNvPr id="14" name="Graphic 13" descr="Internet with solid fill">
            <a:hlinkClick r:id="rId5"/>
            <a:extLst>
              <a:ext uri="{FF2B5EF4-FFF2-40B4-BE49-F238E27FC236}">
                <a16:creationId xmlns:a16="http://schemas.microsoft.com/office/drawing/2014/main" id="{83C31A5A-64E7-C036-5029-E1F07171BC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72290" y="5911712"/>
            <a:ext cx="914400" cy="914400"/>
          </a:xfrm>
          <a:prstGeom prst="rect">
            <a:avLst/>
          </a:prstGeom>
        </p:spPr>
      </p:pic>
    </p:spTree>
    <p:extLst>
      <p:ext uri="{BB962C8B-B14F-4D97-AF65-F5344CB8AC3E}">
        <p14:creationId xmlns:p14="http://schemas.microsoft.com/office/powerpoint/2010/main" val="1785334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C615B-A704-84B2-631C-BA9A5DD50CA7}"/>
              </a:ext>
            </a:extLst>
          </p:cNvPr>
          <p:cNvSpPr>
            <a:spLocks noGrp="1"/>
          </p:cNvSpPr>
          <p:nvPr>
            <p:ph type="title"/>
          </p:nvPr>
        </p:nvSpPr>
        <p:spPr/>
        <p:txBody>
          <a:bodyPr/>
          <a:lstStyle/>
          <a:p>
            <a:r>
              <a:rPr lang="en-US" dirty="0"/>
              <a:t>What About Fusion?</a:t>
            </a:r>
          </a:p>
        </p:txBody>
      </p:sp>
      <p:graphicFrame>
        <p:nvGraphicFramePr>
          <p:cNvPr id="6" name="Content Placeholder 5">
            <a:extLst>
              <a:ext uri="{FF2B5EF4-FFF2-40B4-BE49-F238E27FC236}">
                <a16:creationId xmlns:a16="http://schemas.microsoft.com/office/drawing/2014/main" id="{28BF5A9F-D85B-B226-027D-72E28130384B}"/>
              </a:ext>
            </a:extLst>
          </p:cNvPr>
          <p:cNvGraphicFramePr>
            <a:graphicFrameLocks noGrp="1"/>
          </p:cNvGraphicFramePr>
          <p:nvPr>
            <p:ph idx="1"/>
            <p:extLst>
              <p:ext uri="{D42A27DB-BD31-4B8C-83A1-F6EECF244321}">
                <p14:modId xmlns:p14="http://schemas.microsoft.com/office/powerpoint/2010/main" val="3885483032"/>
              </p:ext>
            </p:extLst>
          </p:nvPr>
        </p:nvGraphicFramePr>
        <p:xfrm>
          <a:off x="838200" y="1825625"/>
          <a:ext cx="4774324" cy="426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C96557A8-590D-A247-577C-E478E2D94269}"/>
              </a:ext>
            </a:extLst>
          </p:cNvPr>
          <p:cNvSpPr>
            <a:spLocks noGrp="1"/>
          </p:cNvSpPr>
          <p:nvPr>
            <p:ph type="ftr" sz="quarter" idx="11"/>
          </p:nvPr>
        </p:nvSpPr>
        <p:spPr/>
        <p:txBody>
          <a:bodyPr/>
          <a:lstStyle/>
          <a:p>
            <a:r>
              <a:rPr lang="en-US"/>
              <a:t>Nuclear 101 ©NEED 2024</a:t>
            </a:r>
          </a:p>
        </p:txBody>
      </p:sp>
      <p:pic>
        <p:nvPicPr>
          <p:cNvPr id="8" name="Picture 7" descr="A picture containing fisheye, light, indoor, art&#10;&#10;Description automatically generated">
            <a:extLst>
              <a:ext uri="{FF2B5EF4-FFF2-40B4-BE49-F238E27FC236}">
                <a16:creationId xmlns:a16="http://schemas.microsoft.com/office/drawing/2014/main" id="{D887B2B5-601F-1962-2C36-E5B38BDD8A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2067958"/>
            <a:ext cx="5675640" cy="3783081"/>
          </a:xfrm>
          <a:prstGeom prst="rect">
            <a:avLst/>
          </a:prstGeom>
        </p:spPr>
      </p:pic>
      <p:sp>
        <p:nvSpPr>
          <p:cNvPr id="9" name="TextBox 8">
            <a:extLst>
              <a:ext uri="{FF2B5EF4-FFF2-40B4-BE49-F238E27FC236}">
                <a16:creationId xmlns:a16="http://schemas.microsoft.com/office/drawing/2014/main" id="{55FCF572-6426-0930-E372-877E15D37A87}"/>
              </a:ext>
            </a:extLst>
          </p:cNvPr>
          <p:cNvSpPr txBox="1"/>
          <p:nvPr/>
        </p:nvSpPr>
        <p:spPr>
          <a:xfrm>
            <a:off x="10116261" y="5939484"/>
            <a:ext cx="1655379" cy="307777"/>
          </a:xfrm>
          <a:prstGeom prst="rect">
            <a:avLst/>
          </a:prstGeom>
          <a:noFill/>
        </p:spPr>
        <p:txBody>
          <a:bodyPr wrap="square" rtlCol="0">
            <a:spAutoFit/>
          </a:bodyPr>
          <a:lstStyle/>
          <a:p>
            <a:r>
              <a:rPr lang="en-US" sz="1400" i="1" dirty="0"/>
              <a:t>Image Source: LLNL</a:t>
            </a:r>
          </a:p>
        </p:txBody>
      </p:sp>
    </p:spTree>
    <p:extLst>
      <p:ext uri="{BB962C8B-B14F-4D97-AF65-F5344CB8AC3E}">
        <p14:creationId xmlns:p14="http://schemas.microsoft.com/office/powerpoint/2010/main" val="2582292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EC846-4C4C-B52A-24DA-5AB514F145A7}"/>
              </a:ext>
            </a:extLst>
          </p:cNvPr>
          <p:cNvSpPr>
            <a:spLocks noGrp="1"/>
          </p:cNvSpPr>
          <p:nvPr>
            <p:ph type="title"/>
          </p:nvPr>
        </p:nvSpPr>
        <p:spPr/>
        <p:txBody>
          <a:bodyPr/>
          <a:lstStyle/>
          <a:p>
            <a:r>
              <a:rPr lang="en-US" dirty="0"/>
              <a:t>Cherenkov Radiation</a:t>
            </a:r>
          </a:p>
        </p:txBody>
      </p:sp>
      <p:sp>
        <p:nvSpPr>
          <p:cNvPr id="3" name="Footer Placeholder 2">
            <a:extLst>
              <a:ext uri="{FF2B5EF4-FFF2-40B4-BE49-F238E27FC236}">
                <a16:creationId xmlns:a16="http://schemas.microsoft.com/office/drawing/2014/main" id="{E6226DE6-FD4B-4B81-8785-30545505BCF5}"/>
              </a:ext>
            </a:extLst>
          </p:cNvPr>
          <p:cNvSpPr>
            <a:spLocks noGrp="1"/>
          </p:cNvSpPr>
          <p:nvPr>
            <p:ph type="ftr" sz="quarter" idx="11"/>
          </p:nvPr>
        </p:nvSpPr>
        <p:spPr/>
        <p:txBody>
          <a:bodyPr/>
          <a:lstStyle/>
          <a:p>
            <a:r>
              <a:rPr lang="en-US"/>
              <a:t>Nuclear 101 ©NEED 2024</a:t>
            </a:r>
          </a:p>
        </p:txBody>
      </p:sp>
      <p:pic>
        <p:nvPicPr>
          <p:cNvPr id="4" name="Online Media 3" title="What is Cherenkov Radiation?">
            <a:hlinkClick r:id="" action="ppaction://media"/>
            <a:extLst>
              <a:ext uri="{FF2B5EF4-FFF2-40B4-BE49-F238E27FC236}">
                <a16:creationId xmlns:a16="http://schemas.microsoft.com/office/drawing/2014/main" id="{BA067A44-9997-5C19-8D9C-E0C17CA1C941}"/>
              </a:ext>
            </a:extLst>
          </p:cNvPr>
          <p:cNvPicPr>
            <a:picLocks noRot="1" noChangeAspect="1"/>
          </p:cNvPicPr>
          <p:nvPr>
            <a:videoFile r:link="rId1"/>
          </p:nvPr>
        </p:nvPicPr>
        <p:blipFill>
          <a:blip r:embed="rId3"/>
          <a:stretch>
            <a:fillRect/>
          </a:stretch>
        </p:blipFill>
        <p:spPr>
          <a:xfrm>
            <a:off x="1503669" y="1303541"/>
            <a:ext cx="9184661" cy="5189334"/>
          </a:xfrm>
          <a:prstGeom prst="rect">
            <a:avLst/>
          </a:prstGeom>
        </p:spPr>
      </p:pic>
    </p:spTree>
    <p:extLst>
      <p:ext uri="{BB962C8B-B14F-4D97-AF65-F5344CB8AC3E}">
        <p14:creationId xmlns:p14="http://schemas.microsoft.com/office/powerpoint/2010/main" val="205273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10F86-31C7-18B3-32A0-8A4000884A60}"/>
              </a:ext>
            </a:extLst>
          </p:cNvPr>
          <p:cNvSpPr>
            <a:spLocks noGrp="1"/>
          </p:cNvSpPr>
          <p:nvPr>
            <p:ph type="title"/>
          </p:nvPr>
        </p:nvSpPr>
        <p:spPr/>
        <p:txBody>
          <a:bodyPr/>
          <a:lstStyle/>
          <a:p>
            <a:r>
              <a:rPr lang="en-US" dirty="0"/>
              <a:t>When Things Go Wrong</a:t>
            </a:r>
          </a:p>
        </p:txBody>
      </p:sp>
      <p:graphicFrame>
        <p:nvGraphicFramePr>
          <p:cNvPr id="5" name="Content Placeholder 4">
            <a:extLst>
              <a:ext uri="{FF2B5EF4-FFF2-40B4-BE49-F238E27FC236}">
                <a16:creationId xmlns:a16="http://schemas.microsoft.com/office/drawing/2014/main" id="{A1279448-0AAE-5834-382D-5C716D55CC99}"/>
              </a:ext>
            </a:extLst>
          </p:cNvPr>
          <p:cNvGraphicFramePr>
            <a:graphicFrameLocks noGrp="1"/>
          </p:cNvGraphicFramePr>
          <p:nvPr>
            <p:ph idx="1"/>
            <p:extLst>
              <p:ext uri="{D42A27DB-BD31-4B8C-83A1-F6EECF244321}">
                <p14:modId xmlns:p14="http://schemas.microsoft.com/office/powerpoint/2010/main" val="347453511"/>
              </p:ext>
            </p:extLst>
          </p:nvPr>
        </p:nvGraphicFramePr>
        <p:xfrm>
          <a:off x="838200" y="1690688"/>
          <a:ext cx="10515600" cy="4486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0F730B75-F3E9-D0B6-BEDC-40AD8CB6733A}"/>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3893887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594EF-A4BB-681A-9E59-F31C2223D25A}"/>
              </a:ext>
            </a:extLst>
          </p:cNvPr>
          <p:cNvSpPr>
            <a:spLocks noGrp="1"/>
          </p:cNvSpPr>
          <p:nvPr>
            <p:ph type="title"/>
          </p:nvPr>
        </p:nvSpPr>
        <p:spPr/>
        <p:txBody>
          <a:bodyPr/>
          <a:lstStyle/>
          <a:p>
            <a:r>
              <a:rPr lang="en-US" dirty="0"/>
              <a:t>Two Ways Nuclei Release Energy</a:t>
            </a:r>
          </a:p>
        </p:txBody>
      </p:sp>
      <p:sp>
        <p:nvSpPr>
          <p:cNvPr id="3" name="Text Placeholder 2">
            <a:extLst>
              <a:ext uri="{FF2B5EF4-FFF2-40B4-BE49-F238E27FC236}">
                <a16:creationId xmlns:a16="http://schemas.microsoft.com/office/drawing/2014/main" id="{C5B86BCB-7F6B-6AA8-0F62-BEAEA49A65F8}"/>
              </a:ext>
            </a:extLst>
          </p:cNvPr>
          <p:cNvSpPr>
            <a:spLocks noGrp="1"/>
          </p:cNvSpPr>
          <p:nvPr>
            <p:ph type="body" idx="1"/>
          </p:nvPr>
        </p:nvSpPr>
        <p:spPr>
          <a:xfrm>
            <a:off x="839788" y="1439360"/>
            <a:ext cx="5157787" cy="823912"/>
          </a:xfrm>
        </p:spPr>
        <p:txBody>
          <a:bodyPr/>
          <a:lstStyle/>
          <a:p>
            <a:r>
              <a:rPr lang="en-US" dirty="0"/>
              <a:t>Nuclear Fusion</a:t>
            </a:r>
          </a:p>
        </p:txBody>
      </p:sp>
      <p:graphicFrame>
        <p:nvGraphicFramePr>
          <p:cNvPr id="7" name="Content Placeholder 6">
            <a:extLst>
              <a:ext uri="{FF2B5EF4-FFF2-40B4-BE49-F238E27FC236}">
                <a16:creationId xmlns:a16="http://schemas.microsoft.com/office/drawing/2014/main" id="{AE0346AA-195C-0F06-755B-F163CE42B699}"/>
              </a:ext>
            </a:extLst>
          </p:cNvPr>
          <p:cNvGraphicFramePr>
            <a:graphicFrameLocks noGrp="1"/>
          </p:cNvGraphicFramePr>
          <p:nvPr>
            <p:ph sz="half" idx="2"/>
            <p:extLst>
              <p:ext uri="{D42A27DB-BD31-4B8C-83A1-F6EECF244321}">
                <p14:modId xmlns:p14="http://schemas.microsoft.com/office/powerpoint/2010/main" val="280658984"/>
              </p:ext>
            </p:extLst>
          </p:nvPr>
        </p:nvGraphicFramePr>
        <p:xfrm>
          <a:off x="839788" y="2263272"/>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3FE90F96-BFF3-CCF2-0E6E-4330F57BC930}"/>
              </a:ext>
            </a:extLst>
          </p:cNvPr>
          <p:cNvSpPr>
            <a:spLocks noGrp="1"/>
          </p:cNvSpPr>
          <p:nvPr>
            <p:ph type="body" sz="quarter" idx="3"/>
          </p:nvPr>
        </p:nvSpPr>
        <p:spPr>
          <a:xfrm>
            <a:off x="6172200" y="1439360"/>
            <a:ext cx="5183188" cy="823912"/>
          </a:xfrm>
        </p:spPr>
        <p:txBody>
          <a:bodyPr/>
          <a:lstStyle/>
          <a:p>
            <a:r>
              <a:rPr lang="en-US" dirty="0"/>
              <a:t>Nuclear Fission</a:t>
            </a:r>
          </a:p>
        </p:txBody>
      </p:sp>
      <p:graphicFrame>
        <p:nvGraphicFramePr>
          <p:cNvPr id="8" name="Content Placeholder 7">
            <a:extLst>
              <a:ext uri="{FF2B5EF4-FFF2-40B4-BE49-F238E27FC236}">
                <a16:creationId xmlns:a16="http://schemas.microsoft.com/office/drawing/2014/main" id="{A62734E9-AE15-C275-A892-46242B7480BA}"/>
              </a:ext>
            </a:extLst>
          </p:cNvPr>
          <p:cNvGraphicFramePr>
            <a:graphicFrameLocks noGrp="1"/>
          </p:cNvGraphicFramePr>
          <p:nvPr>
            <p:ph sz="quarter" idx="4"/>
            <p:extLst>
              <p:ext uri="{D42A27DB-BD31-4B8C-83A1-F6EECF244321}">
                <p14:modId xmlns:p14="http://schemas.microsoft.com/office/powerpoint/2010/main" val="1266902921"/>
              </p:ext>
            </p:extLst>
          </p:nvPr>
        </p:nvGraphicFramePr>
        <p:xfrm>
          <a:off x="6172200" y="2263272"/>
          <a:ext cx="5183188" cy="36845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Picture 9" descr="A blue ball with black lines around it&#10;&#10;Description automatically generated with low confidence">
            <a:extLst>
              <a:ext uri="{FF2B5EF4-FFF2-40B4-BE49-F238E27FC236}">
                <a16:creationId xmlns:a16="http://schemas.microsoft.com/office/drawing/2014/main" id="{861195CA-BB64-6665-371E-E9466B1979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017023" flipH="1">
            <a:off x="9177551" y="-10373"/>
            <a:ext cx="2562979" cy="2675786"/>
          </a:xfrm>
          <a:prstGeom prst="rect">
            <a:avLst/>
          </a:prstGeom>
        </p:spPr>
      </p:pic>
      <p:sp>
        <p:nvSpPr>
          <p:cNvPr id="11" name="TextBox 10">
            <a:extLst>
              <a:ext uri="{FF2B5EF4-FFF2-40B4-BE49-F238E27FC236}">
                <a16:creationId xmlns:a16="http://schemas.microsoft.com/office/drawing/2014/main" id="{B7A18F17-6BBF-29CF-7984-FAF8FC763CBC}"/>
              </a:ext>
            </a:extLst>
          </p:cNvPr>
          <p:cNvSpPr txBox="1"/>
          <p:nvPr/>
        </p:nvSpPr>
        <p:spPr>
          <a:xfrm>
            <a:off x="836612" y="5898767"/>
            <a:ext cx="10518776" cy="369332"/>
          </a:xfrm>
          <a:prstGeom prst="rect">
            <a:avLst/>
          </a:prstGeom>
          <a:noFill/>
        </p:spPr>
        <p:txBody>
          <a:bodyPr wrap="square" rtlCol="0">
            <a:spAutoFit/>
          </a:bodyPr>
          <a:lstStyle/>
          <a:p>
            <a:r>
              <a:rPr lang="en-US" dirty="0">
                <a:solidFill>
                  <a:schemeClr val="tx2"/>
                </a:solidFill>
              </a:rPr>
              <a:t>Iron is the “dead end” of both fusion and fission. As the lowest energy nucleus, it cannot be split nor fused.</a:t>
            </a:r>
          </a:p>
        </p:txBody>
      </p:sp>
      <p:sp>
        <p:nvSpPr>
          <p:cNvPr id="12" name="Footer Placeholder 11">
            <a:extLst>
              <a:ext uri="{FF2B5EF4-FFF2-40B4-BE49-F238E27FC236}">
                <a16:creationId xmlns:a16="http://schemas.microsoft.com/office/drawing/2014/main" id="{9CA6DD21-6DA7-DB51-2DAB-932BF75504FB}"/>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2876298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2854-A8CB-E084-A883-C6579B0C0672}"/>
              </a:ext>
            </a:extLst>
          </p:cNvPr>
          <p:cNvSpPr>
            <a:spLocks noGrp="1"/>
          </p:cNvSpPr>
          <p:nvPr>
            <p:ph type="title"/>
          </p:nvPr>
        </p:nvSpPr>
        <p:spPr/>
        <p:txBody>
          <a:bodyPr/>
          <a:lstStyle/>
          <a:p>
            <a:r>
              <a:rPr lang="en-US" dirty="0"/>
              <a:t>Nuclear Power Plant Simulation</a:t>
            </a:r>
          </a:p>
        </p:txBody>
      </p:sp>
      <p:sp>
        <p:nvSpPr>
          <p:cNvPr id="3" name="Footer Placeholder 2">
            <a:extLst>
              <a:ext uri="{FF2B5EF4-FFF2-40B4-BE49-F238E27FC236}">
                <a16:creationId xmlns:a16="http://schemas.microsoft.com/office/drawing/2014/main" id="{76A90DD1-32E3-406D-C3C1-9838D57A252C}"/>
              </a:ext>
            </a:extLst>
          </p:cNvPr>
          <p:cNvSpPr>
            <a:spLocks noGrp="1"/>
          </p:cNvSpPr>
          <p:nvPr>
            <p:ph type="ftr" sz="quarter" idx="11"/>
          </p:nvPr>
        </p:nvSpPr>
        <p:spPr/>
        <p:txBody>
          <a:bodyPr/>
          <a:lstStyle/>
          <a:p>
            <a:r>
              <a:rPr lang="en-US"/>
              <a:t>Nuclear 101 ©NEED 2024</a:t>
            </a:r>
          </a:p>
        </p:txBody>
      </p:sp>
      <p:pic>
        <p:nvPicPr>
          <p:cNvPr id="4" name="Picture 3">
            <a:extLst>
              <a:ext uri="{FF2B5EF4-FFF2-40B4-BE49-F238E27FC236}">
                <a16:creationId xmlns:a16="http://schemas.microsoft.com/office/drawing/2014/main" id="{85C309F1-8B89-3E78-51A6-5ECC1CED7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232323" y="1299990"/>
            <a:ext cx="9808286" cy="5068922"/>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FE7789E-0DAD-CC41-5486-220D60397FEB}"/>
              </a:ext>
            </a:extLst>
          </p:cNvPr>
          <p:cNvSpPr txBox="1"/>
          <p:nvPr/>
        </p:nvSpPr>
        <p:spPr>
          <a:xfrm>
            <a:off x="9007693" y="6412974"/>
            <a:ext cx="1402837" cy="276999"/>
          </a:xfrm>
          <a:prstGeom prst="rect">
            <a:avLst/>
          </a:prstGeom>
          <a:noFill/>
        </p:spPr>
        <p:txBody>
          <a:bodyPr wrap="square" rtlCol="0">
            <a:spAutoFit/>
          </a:bodyPr>
          <a:lstStyle/>
          <a:p>
            <a:r>
              <a:rPr lang="en-US" sz="1200" i="1" dirty="0"/>
              <a:t>Image Source: NRC</a:t>
            </a:r>
          </a:p>
        </p:txBody>
      </p:sp>
      <p:sp>
        <p:nvSpPr>
          <p:cNvPr id="10" name="Rectangle 9">
            <a:extLst>
              <a:ext uri="{FF2B5EF4-FFF2-40B4-BE49-F238E27FC236}">
                <a16:creationId xmlns:a16="http://schemas.microsoft.com/office/drawing/2014/main" id="{85517B24-374D-DB63-A78B-4977164EC8A4}"/>
              </a:ext>
            </a:extLst>
          </p:cNvPr>
          <p:cNvSpPr/>
          <p:nvPr/>
        </p:nvSpPr>
        <p:spPr>
          <a:xfrm>
            <a:off x="1961004" y="4004227"/>
            <a:ext cx="1592726" cy="1325563"/>
          </a:xfrm>
          <a:prstGeom prst="rect">
            <a:avLst/>
          </a:prstGeom>
          <a:noFill/>
          <a:ln w="2540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363E80B-B8FF-8A50-96E1-375916A4F0DE}"/>
              </a:ext>
            </a:extLst>
          </p:cNvPr>
          <p:cNvSpPr/>
          <p:nvPr/>
        </p:nvSpPr>
        <p:spPr>
          <a:xfrm>
            <a:off x="3866920" y="3327095"/>
            <a:ext cx="2529161" cy="2535648"/>
          </a:xfrm>
          <a:prstGeom prst="rect">
            <a:avLst/>
          </a:prstGeom>
          <a:noFill/>
          <a:ln w="254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338317E-CA33-E2C3-CB04-721C0801CA1C}"/>
              </a:ext>
            </a:extLst>
          </p:cNvPr>
          <p:cNvSpPr/>
          <p:nvPr/>
        </p:nvSpPr>
        <p:spPr>
          <a:xfrm>
            <a:off x="6709272" y="4693186"/>
            <a:ext cx="2952520" cy="1013551"/>
          </a:xfrm>
          <a:prstGeom prst="rect">
            <a:avLst/>
          </a:prstGeom>
          <a:noFill/>
          <a:ln w="2540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5939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E4BE3-E6A7-815D-B635-7288BE66C395}"/>
              </a:ext>
            </a:extLst>
          </p:cNvPr>
          <p:cNvSpPr>
            <a:spLocks noGrp="1"/>
          </p:cNvSpPr>
          <p:nvPr>
            <p:ph type="title"/>
          </p:nvPr>
        </p:nvSpPr>
        <p:spPr/>
        <p:txBody>
          <a:bodyPr/>
          <a:lstStyle/>
          <a:p>
            <a:r>
              <a:rPr lang="en-US" dirty="0"/>
              <a:t>Nuclear Power Plant Simulation</a:t>
            </a:r>
          </a:p>
        </p:txBody>
      </p:sp>
      <p:sp>
        <p:nvSpPr>
          <p:cNvPr id="3" name="Footer Placeholder 2">
            <a:extLst>
              <a:ext uri="{FF2B5EF4-FFF2-40B4-BE49-F238E27FC236}">
                <a16:creationId xmlns:a16="http://schemas.microsoft.com/office/drawing/2014/main" id="{A147F267-12A8-7592-13F4-62C070E20A6D}"/>
              </a:ext>
            </a:extLst>
          </p:cNvPr>
          <p:cNvSpPr>
            <a:spLocks noGrp="1"/>
          </p:cNvSpPr>
          <p:nvPr>
            <p:ph type="ftr" sz="quarter" idx="11"/>
          </p:nvPr>
        </p:nvSpPr>
        <p:spPr/>
        <p:txBody>
          <a:bodyPr/>
          <a:lstStyle/>
          <a:p>
            <a:r>
              <a:rPr lang="en-US"/>
              <a:t>Nuclear 101 ©NEED 2024</a:t>
            </a:r>
          </a:p>
        </p:txBody>
      </p:sp>
      <p:pic>
        <p:nvPicPr>
          <p:cNvPr id="5" name="Picture 4">
            <a:extLst>
              <a:ext uri="{FF2B5EF4-FFF2-40B4-BE49-F238E27FC236}">
                <a16:creationId xmlns:a16="http://schemas.microsoft.com/office/drawing/2014/main" id="{61C46E70-E11D-0A0E-C9D4-747078A7F1EA}"/>
              </a:ext>
            </a:extLst>
          </p:cNvPr>
          <p:cNvPicPr>
            <a:picLocks noChangeAspect="1"/>
          </p:cNvPicPr>
          <p:nvPr/>
        </p:nvPicPr>
        <p:blipFill rotWithShape="1">
          <a:blip r:embed="rId3">
            <a:clrChange>
              <a:clrFrom>
                <a:srgbClr val="FFFFFF"/>
              </a:clrFrom>
              <a:clrTo>
                <a:srgbClr val="FFFFFF">
                  <a:alpha val="0"/>
                </a:srgbClr>
              </a:clrTo>
            </a:clrChange>
          </a:blip>
          <a:srcRect l="24000" t="11333" r="26969" b="13166"/>
          <a:stretch/>
        </p:blipFill>
        <p:spPr>
          <a:xfrm>
            <a:off x="1663547" y="1440905"/>
            <a:ext cx="7612655" cy="5177790"/>
          </a:xfrm>
          <a:prstGeom prst="rect">
            <a:avLst/>
          </a:prstGeom>
        </p:spPr>
      </p:pic>
      <p:sp>
        <p:nvSpPr>
          <p:cNvPr id="4" name="Rectangle 3">
            <a:extLst>
              <a:ext uri="{FF2B5EF4-FFF2-40B4-BE49-F238E27FC236}">
                <a16:creationId xmlns:a16="http://schemas.microsoft.com/office/drawing/2014/main" id="{3D184D87-F55E-29B4-C47F-055CF43847AE}"/>
              </a:ext>
            </a:extLst>
          </p:cNvPr>
          <p:cNvSpPr/>
          <p:nvPr/>
        </p:nvSpPr>
        <p:spPr>
          <a:xfrm>
            <a:off x="3016249" y="3028950"/>
            <a:ext cx="1577785" cy="2388145"/>
          </a:xfrm>
          <a:prstGeom prst="rect">
            <a:avLst/>
          </a:prstGeom>
          <a:noFill/>
          <a:ln w="254000">
            <a:solidFill>
              <a:srgbClr val="FF0000">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6BE4B35-3ADB-26F9-71C8-7C6E897E57C3}"/>
              </a:ext>
            </a:extLst>
          </p:cNvPr>
          <p:cNvSpPr/>
          <p:nvPr/>
        </p:nvSpPr>
        <p:spPr>
          <a:xfrm>
            <a:off x="4883150" y="3238959"/>
            <a:ext cx="1827498" cy="717091"/>
          </a:xfrm>
          <a:prstGeom prst="rect">
            <a:avLst/>
          </a:prstGeom>
          <a:noFill/>
          <a:ln w="254000">
            <a:solidFill>
              <a:srgbClr val="009B67">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3FFFA5-0C2C-F670-A65F-31F13208C9E2}"/>
              </a:ext>
            </a:extLst>
          </p:cNvPr>
          <p:cNvSpPr/>
          <p:nvPr/>
        </p:nvSpPr>
        <p:spPr>
          <a:xfrm>
            <a:off x="6472989" y="4152901"/>
            <a:ext cx="1577785" cy="1092868"/>
          </a:xfrm>
          <a:prstGeom prst="rect">
            <a:avLst/>
          </a:prstGeom>
          <a:noFill/>
          <a:ln w="254000">
            <a:solidFill>
              <a:srgbClr val="005699">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Tree>
    <p:extLst>
      <p:ext uri="{BB962C8B-B14F-4D97-AF65-F5344CB8AC3E}">
        <p14:creationId xmlns:p14="http://schemas.microsoft.com/office/powerpoint/2010/main" val="1073897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48E463E-D7FB-3F56-6E71-0008B06A4537}"/>
              </a:ext>
            </a:extLst>
          </p:cNvPr>
          <p:cNvSpPr>
            <a:spLocks noGrp="1"/>
          </p:cNvSpPr>
          <p:nvPr>
            <p:ph type="ftr" sz="quarter" idx="10"/>
          </p:nvPr>
        </p:nvSpPr>
        <p:spPr/>
        <p:txBody>
          <a:bodyPr/>
          <a:lstStyle/>
          <a:p>
            <a:r>
              <a:rPr lang="en-US"/>
              <a:t>Nuclear 101 ©NEED 2024</a:t>
            </a:r>
          </a:p>
        </p:txBody>
      </p:sp>
      <p:sp>
        <p:nvSpPr>
          <p:cNvPr id="4" name="Text Placeholder 3">
            <a:extLst>
              <a:ext uri="{FF2B5EF4-FFF2-40B4-BE49-F238E27FC236}">
                <a16:creationId xmlns:a16="http://schemas.microsoft.com/office/drawing/2014/main" id="{799D61B8-273E-7B94-BF77-B5B622E631C0}"/>
              </a:ext>
            </a:extLst>
          </p:cNvPr>
          <p:cNvSpPr>
            <a:spLocks noGrp="1"/>
          </p:cNvSpPr>
          <p:nvPr>
            <p:ph type="body" sz="half" idx="2"/>
          </p:nvPr>
        </p:nvSpPr>
        <p:spPr>
          <a:xfrm>
            <a:off x="423863" y="4344988"/>
            <a:ext cx="3932237" cy="1952625"/>
          </a:xfrm>
        </p:spPr>
        <p:txBody>
          <a:bodyPr/>
          <a:lstStyle/>
          <a:p>
            <a:r>
              <a:rPr lang="en-US" dirty="0">
                <a:solidFill>
                  <a:schemeClr val="tx1">
                    <a:lumMod val="50000"/>
                    <a:lumOff val="50000"/>
                  </a:schemeClr>
                </a:solidFill>
                <a:effectLst/>
              </a:rPr>
              <a:t>NEED schools have outstanding classroom-based programs in which students learn about energy. Some schools have student leaders who extend these activities into their communities. To recognize outstanding achievement and reward this leadership, The NEED Project conducts the National Youth Awards Program for Energy Achievement.</a:t>
            </a:r>
            <a:endParaRPr lang="en-US" dirty="0">
              <a:solidFill>
                <a:schemeClr val="tx1">
                  <a:lumMod val="50000"/>
                  <a:lumOff val="50000"/>
                </a:schemeClr>
              </a:solidFill>
            </a:endParaRPr>
          </a:p>
        </p:txBody>
      </p:sp>
    </p:spTree>
    <p:extLst>
      <p:ext uri="{BB962C8B-B14F-4D97-AF65-F5344CB8AC3E}">
        <p14:creationId xmlns:p14="http://schemas.microsoft.com/office/powerpoint/2010/main" val="3773494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9FE523-FBE3-0420-4114-B304F537F74A}"/>
              </a:ext>
            </a:extLst>
          </p:cNvPr>
          <p:cNvSpPr>
            <a:spLocks noGrp="1"/>
          </p:cNvSpPr>
          <p:nvPr>
            <p:ph type="ftr" sz="quarter" idx="10"/>
          </p:nvPr>
        </p:nvSpPr>
        <p:spPr/>
        <p:txBody>
          <a:bodyPr/>
          <a:lstStyle/>
          <a:p>
            <a:r>
              <a:rPr lang="en-US"/>
              <a:t>Nuclear 101 ©NEED 2024</a:t>
            </a:r>
          </a:p>
        </p:txBody>
      </p:sp>
      <p:sp>
        <p:nvSpPr>
          <p:cNvPr id="4" name="Text Placeholder 2">
            <a:extLst>
              <a:ext uri="{FF2B5EF4-FFF2-40B4-BE49-F238E27FC236}">
                <a16:creationId xmlns:a16="http://schemas.microsoft.com/office/drawing/2014/main" id="{E5638871-F6AD-6490-20A1-654E1AF3ACC7}"/>
              </a:ext>
            </a:extLst>
          </p:cNvPr>
          <p:cNvSpPr>
            <a:spLocks noGrp="1"/>
          </p:cNvSpPr>
          <p:nvPr>
            <p:ph type="body" sz="quarter" idx="11"/>
          </p:nvPr>
        </p:nvSpPr>
        <p:spPr>
          <a:xfrm>
            <a:off x="2663687" y="1419225"/>
            <a:ext cx="4278451" cy="4784725"/>
          </a:xfrm>
        </p:spPr>
        <p:txBody>
          <a:bodyPr>
            <a:normAutofit lnSpcReduction="10000"/>
          </a:bodyPr>
          <a:lstStyle/>
          <a:p>
            <a:pPr marL="0" indent="0">
              <a:buNone/>
            </a:pPr>
            <a:r>
              <a:rPr lang="en-US" sz="1800" dirty="0">
                <a:solidFill>
                  <a:schemeClr val="tx1">
                    <a:lumMod val="50000"/>
                    <a:lumOff val="50000"/>
                  </a:schemeClr>
                </a:solidFill>
              </a:rPr>
              <a:t>Stay up-to-date with NEED. “Like” us on Facebook! Search for </a:t>
            </a:r>
            <a:r>
              <a:rPr lang="en-US" sz="1800" dirty="0">
                <a:solidFill>
                  <a:schemeClr val="tx1">
                    <a:lumMod val="50000"/>
                    <a:lumOff val="50000"/>
                  </a:schemeClr>
                </a:solidFill>
                <a:hlinkClick r:id="rId2"/>
              </a:rPr>
              <a:t>The NEED Project</a:t>
            </a:r>
            <a:r>
              <a:rPr lang="en-US" sz="1800" dirty="0">
                <a:solidFill>
                  <a:schemeClr val="tx1">
                    <a:lumMod val="50000"/>
                    <a:lumOff val="50000"/>
                  </a:schemeClr>
                </a:solidFill>
              </a:rPr>
              <a:t>, and check out all we’ve got going on!</a:t>
            </a:r>
          </a:p>
          <a:p>
            <a:pPr marL="0" indent="0">
              <a:buNone/>
            </a:pPr>
            <a:endParaRPr lang="en-US" sz="1800" dirty="0">
              <a:solidFill>
                <a:schemeClr val="tx1">
                  <a:lumMod val="50000"/>
                  <a:lumOff val="50000"/>
                </a:schemeClr>
              </a:solidFill>
            </a:endParaRPr>
          </a:p>
          <a:p>
            <a:pPr marL="0" indent="0">
              <a:buNone/>
            </a:pPr>
            <a:r>
              <a:rPr lang="en-US" sz="1800" dirty="0">
                <a:solidFill>
                  <a:schemeClr val="tx1">
                    <a:lumMod val="50000"/>
                    <a:lumOff val="50000"/>
                  </a:schemeClr>
                </a:solidFill>
              </a:rPr>
              <a:t>Follow us on Instagram and check out the photos taken at NEED events, </a:t>
            </a:r>
            <a:r>
              <a:rPr lang="en-US" sz="1800" dirty="0">
                <a:solidFill>
                  <a:schemeClr val="tx1">
                    <a:lumMod val="50000"/>
                    <a:lumOff val="50000"/>
                  </a:schemeClr>
                </a:solidFill>
                <a:hlinkClick r:id="rId3"/>
              </a:rPr>
              <a:t>instagram.com/</a:t>
            </a:r>
            <a:r>
              <a:rPr lang="en-US" sz="1800" dirty="0" err="1">
                <a:solidFill>
                  <a:schemeClr val="tx1">
                    <a:lumMod val="50000"/>
                    <a:lumOff val="50000"/>
                  </a:schemeClr>
                </a:solidFill>
                <a:hlinkClick r:id="rId3"/>
              </a:rPr>
              <a:t>theneedproject</a:t>
            </a:r>
            <a:r>
              <a:rPr lang="en-US" sz="1800" dirty="0">
                <a:solidFill>
                  <a:schemeClr val="tx1">
                    <a:lumMod val="50000"/>
                    <a:lumOff val="50000"/>
                  </a:schemeClr>
                </a:solidFill>
                <a:hlinkClick r:id="rId3"/>
              </a:rPr>
              <a:t> </a:t>
            </a:r>
            <a:endParaRPr lang="en-US" sz="1800" dirty="0">
              <a:solidFill>
                <a:schemeClr val="tx1">
                  <a:lumMod val="50000"/>
                  <a:lumOff val="50000"/>
                </a:schemeClr>
              </a:solidFill>
            </a:endParaRPr>
          </a:p>
          <a:p>
            <a:pPr marL="0" indent="0">
              <a:buNone/>
            </a:pPr>
            <a:endParaRPr lang="en-US" sz="1800" dirty="0">
              <a:solidFill>
                <a:schemeClr val="tx1">
                  <a:lumMod val="50000"/>
                  <a:lumOff val="50000"/>
                </a:schemeClr>
              </a:solidFill>
            </a:endParaRPr>
          </a:p>
          <a:p>
            <a:pPr marL="0" indent="0">
              <a:buNone/>
            </a:pPr>
            <a:r>
              <a:rPr lang="en-US" sz="1800" dirty="0">
                <a:solidFill>
                  <a:schemeClr val="tx1">
                    <a:lumMod val="50000"/>
                    <a:lumOff val="50000"/>
                  </a:schemeClr>
                </a:solidFill>
              </a:rPr>
              <a:t>Follow us on Twitter. We share the latest energy news from around the country, </a:t>
            </a:r>
            <a:r>
              <a:rPr lang="en-US" sz="1800" dirty="0">
                <a:solidFill>
                  <a:schemeClr val="tx1">
                    <a:lumMod val="50000"/>
                    <a:lumOff val="50000"/>
                  </a:schemeClr>
                </a:solidFill>
                <a:hlinkClick r:id="rId4"/>
              </a:rPr>
              <a:t>@NEED_Project</a:t>
            </a:r>
            <a:endParaRPr lang="en-US" sz="1800" dirty="0">
              <a:solidFill>
                <a:schemeClr val="tx1">
                  <a:lumMod val="50000"/>
                  <a:lumOff val="50000"/>
                </a:schemeClr>
              </a:solidFill>
            </a:endParaRPr>
          </a:p>
          <a:p>
            <a:pPr marL="0" indent="0">
              <a:buNone/>
            </a:pPr>
            <a:endParaRPr lang="en-US" sz="1800" dirty="0">
              <a:solidFill>
                <a:schemeClr val="tx1">
                  <a:lumMod val="50000"/>
                  <a:lumOff val="50000"/>
                </a:schemeClr>
              </a:solidFill>
            </a:endParaRPr>
          </a:p>
          <a:p>
            <a:pPr marL="0" indent="0">
              <a:buNone/>
            </a:pPr>
            <a:r>
              <a:rPr lang="en-US" sz="1800" dirty="0">
                <a:solidFill>
                  <a:schemeClr val="tx1">
                    <a:lumMod val="50000"/>
                    <a:lumOff val="50000"/>
                  </a:schemeClr>
                </a:solidFill>
              </a:rPr>
              <a:t>We have great videos for you on our YouTube channel – activities, career interviews, and so much more! </a:t>
            </a:r>
            <a:r>
              <a:rPr lang="en-US" sz="1800" dirty="0">
                <a:solidFill>
                  <a:schemeClr val="tx1">
                    <a:lumMod val="50000"/>
                    <a:lumOff val="50000"/>
                  </a:schemeClr>
                </a:solidFill>
                <a:hlinkClick r:id="rId5"/>
              </a:rPr>
              <a:t>https://www.youtube.com/@NEEDproject</a:t>
            </a:r>
            <a:endParaRPr lang="en-US" sz="1800" dirty="0">
              <a:solidFill>
                <a:schemeClr val="tx1">
                  <a:lumMod val="50000"/>
                  <a:lumOff val="50000"/>
                </a:schemeClr>
              </a:solidFill>
            </a:endParaRPr>
          </a:p>
        </p:txBody>
      </p:sp>
    </p:spTree>
    <p:extLst>
      <p:ext uri="{BB962C8B-B14F-4D97-AF65-F5344CB8AC3E}">
        <p14:creationId xmlns:p14="http://schemas.microsoft.com/office/powerpoint/2010/main" val="3916751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C32E5-1224-4803-3ED0-5650161D3FC2}"/>
              </a:ext>
            </a:extLst>
          </p:cNvPr>
          <p:cNvSpPr>
            <a:spLocks noGrp="1"/>
          </p:cNvSpPr>
          <p:nvPr>
            <p:ph type="title"/>
          </p:nvPr>
        </p:nvSpPr>
        <p:spPr/>
        <p:txBody>
          <a:bodyPr/>
          <a:lstStyle/>
          <a:p>
            <a:r>
              <a:rPr lang="en-US" dirty="0"/>
              <a:t>Nuclear Fission Up Close and Personal</a:t>
            </a:r>
          </a:p>
        </p:txBody>
      </p:sp>
      <p:pic>
        <p:nvPicPr>
          <p:cNvPr id="4" name="Picture 3" descr="A picture containing screenshot, diagram, circle, colorfulness&#10;&#10;Description automatically generated">
            <a:extLst>
              <a:ext uri="{FF2B5EF4-FFF2-40B4-BE49-F238E27FC236}">
                <a16:creationId xmlns:a16="http://schemas.microsoft.com/office/drawing/2014/main" id="{26E3459D-293C-6CB3-364D-FB57958D3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876" y="1690688"/>
            <a:ext cx="3994408" cy="4327276"/>
          </a:xfrm>
          <a:prstGeom prst="rect">
            <a:avLst/>
          </a:prstGeom>
        </p:spPr>
      </p:pic>
      <p:pic>
        <p:nvPicPr>
          <p:cNvPr id="6" name="Picture 5" descr="A picture containing screenshot, diagram, circle, colorfulness&#10;&#10;Description automatically generated">
            <a:extLst>
              <a:ext uri="{FF2B5EF4-FFF2-40B4-BE49-F238E27FC236}">
                <a16:creationId xmlns:a16="http://schemas.microsoft.com/office/drawing/2014/main" id="{1C7923B2-FAD4-9EFF-FFD5-DEBF4F0EC5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508" y="1690688"/>
            <a:ext cx="4861403" cy="4327275"/>
          </a:xfrm>
          <a:prstGeom prst="rect">
            <a:avLst/>
          </a:prstGeom>
        </p:spPr>
      </p:pic>
      <p:sp>
        <p:nvSpPr>
          <p:cNvPr id="7" name="TextBox 6">
            <a:extLst>
              <a:ext uri="{FF2B5EF4-FFF2-40B4-BE49-F238E27FC236}">
                <a16:creationId xmlns:a16="http://schemas.microsoft.com/office/drawing/2014/main" id="{CCADFE5F-B8A2-D14A-6374-DB32E29E9336}"/>
              </a:ext>
            </a:extLst>
          </p:cNvPr>
          <p:cNvSpPr txBox="1"/>
          <p:nvPr/>
        </p:nvSpPr>
        <p:spPr>
          <a:xfrm>
            <a:off x="2160104" y="3061252"/>
            <a:ext cx="1156725" cy="307777"/>
          </a:xfrm>
          <a:prstGeom prst="rect">
            <a:avLst/>
          </a:prstGeom>
          <a:solidFill>
            <a:schemeClr val="bg1"/>
          </a:solidFill>
          <a:ln>
            <a:noFill/>
          </a:ln>
        </p:spPr>
        <p:txBody>
          <a:bodyPr wrap="square" rtlCol="0">
            <a:spAutoFit/>
          </a:bodyPr>
          <a:lstStyle/>
          <a:p>
            <a:r>
              <a:rPr lang="en-US" sz="1400" dirty="0"/>
              <a:t>Uranium-235</a:t>
            </a:r>
          </a:p>
        </p:txBody>
      </p:sp>
      <p:sp>
        <p:nvSpPr>
          <p:cNvPr id="8" name="TextBox 7">
            <a:extLst>
              <a:ext uri="{FF2B5EF4-FFF2-40B4-BE49-F238E27FC236}">
                <a16:creationId xmlns:a16="http://schemas.microsoft.com/office/drawing/2014/main" id="{6191910C-870B-FBE8-EBBA-8CF1C61B26CA}"/>
              </a:ext>
            </a:extLst>
          </p:cNvPr>
          <p:cNvSpPr txBox="1"/>
          <p:nvPr/>
        </p:nvSpPr>
        <p:spPr>
          <a:xfrm>
            <a:off x="7021507" y="3083224"/>
            <a:ext cx="1156725" cy="307777"/>
          </a:xfrm>
          <a:prstGeom prst="rect">
            <a:avLst/>
          </a:prstGeom>
          <a:solidFill>
            <a:schemeClr val="bg1"/>
          </a:solidFill>
          <a:ln>
            <a:noFill/>
          </a:ln>
        </p:spPr>
        <p:txBody>
          <a:bodyPr wrap="square" rtlCol="0">
            <a:spAutoFit/>
          </a:bodyPr>
          <a:lstStyle/>
          <a:p>
            <a:r>
              <a:rPr lang="en-US" sz="1400" dirty="0"/>
              <a:t>Uranium-235</a:t>
            </a:r>
          </a:p>
        </p:txBody>
      </p:sp>
      <p:sp>
        <p:nvSpPr>
          <p:cNvPr id="9" name="TextBox 8">
            <a:extLst>
              <a:ext uri="{FF2B5EF4-FFF2-40B4-BE49-F238E27FC236}">
                <a16:creationId xmlns:a16="http://schemas.microsoft.com/office/drawing/2014/main" id="{ED5A2BAC-AAD7-433F-9E22-EAB525A3C156}"/>
              </a:ext>
            </a:extLst>
          </p:cNvPr>
          <p:cNvSpPr txBox="1"/>
          <p:nvPr/>
        </p:nvSpPr>
        <p:spPr>
          <a:xfrm>
            <a:off x="4660306" y="2026636"/>
            <a:ext cx="1156725" cy="307777"/>
          </a:xfrm>
          <a:prstGeom prst="rect">
            <a:avLst/>
          </a:prstGeom>
          <a:solidFill>
            <a:schemeClr val="bg1"/>
          </a:solidFill>
          <a:ln>
            <a:noFill/>
          </a:ln>
        </p:spPr>
        <p:txBody>
          <a:bodyPr wrap="square" rtlCol="0">
            <a:spAutoFit/>
          </a:bodyPr>
          <a:lstStyle/>
          <a:p>
            <a:r>
              <a:rPr lang="en-US" sz="1400" dirty="0"/>
              <a:t>Barium-140</a:t>
            </a:r>
          </a:p>
        </p:txBody>
      </p:sp>
      <p:sp>
        <p:nvSpPr>
          <p:cNvPr id="10" name="TextBox 9">
            <a:extLst>
              <a:ext uri="{FF2B5EF4-FFF2-40B4-BE49-F238E27FC236}">
                <a16:creationId xmlns:a16="http://schemas.microsoft.com/office/drawing/2014/main" id="{BAF428AA-43E3-4F53-E9BF-E1D9EA5861CD}"/>
              </a:ext>
            </a:extLst>
          </p:cNvPr>
          <p:cNvSpPr txBox="1"/>
          <p:nvPr/>
        </p:nvSpPr>
        <p:spPr>
          <a:xfrm>
            <a:off x="4501168" y="5525750"/>
            <a:ext cx="1156725" cy="307777"/>
          </a:xfrm>
          <a:prstGeom prst="rect">
            <a:avLst/>
          </a:prstGeom>
          <a:solidFill>
            <a:schemeClr val="bg1"/>
          </a:solidFill>
          <a:ln>
            <a:noFill/>
          </a:ln>
        </p:spPr>
        <p:txBody>
          <a:bodyPr wrap="square" rtlCol="0">
            <a:spAutoFit/>
          </a:bodyPr>
          <a:lstStyle/>
          <a:p>
            <a:r>
              <a:rPr lang="en-US" sz="1400" dirty="0"/>
              <a:t>Krypton-93</a:t>
            </a:r>
          </a:p>
        </p:txBody>
      </p:sp>
      <p:sp>
        <p:nvSpPr>
          <p:cNvPr id="11" name="TextBox 10">
            <a:extLst>
              <a:ext uri="{FF2B5EF4-FFF2-40B4-BE49-F238E27FC236}">
                <a16:creationId xmlns:a16="http://schemas.microsoft.com/office/drawing/2014/main" id="{B1441876-CE3D-476F-CB8D-66D0853C4042}"/>
              </a:ext>
            </a:extLst>
          </p:cNvPr>
          <p:cNvSpPr txBox="1"/>
          <p:nvPr/>
        </p:nvSpPr>
        <p:spPr>
          <a:xfrm>
            <a:off x="9400272" y="5525751"/>
            <a:ext cx="1156725" cy="307777"/>
          </a:xfrm>
          <a:prstGeom prst="rect">
            <a:avLst/>
          </a:prstGeom>
          <a:solidFill>
            <a:schemeClr val="bg1"/>
          </a:solidFill>
          <a:ln>
            <a:noFill/>
          </a:ln>
        </p:spPr>
        <p:txBody>
          <a:bodyPr wrap="square" rtlCol="0">
            <a:spAutoFit/>
          </a:bodyPr>
          <a:lstStyle/>
          <a:p>
            <a:r>
              <a:rPr lang="en-US" sz="1400" dirty="0"/>
              <a:t>Rubidium-92</a:t>
            </a:r>
          </a:p>
        </p:txBody>
      </p:sp>
      <p:sp>
        <p:nvSpPr>
          <p:cNvPr id="12" name="TextBox 11">
            <a:extLst>
              <a:ext uri="{FF2B5EF4-FFF2-40B4-BE49-F238E27FC236}">
                <a16:creationId xmlns:a16="http://schemas.microsoft.com/office/drawing/2014/main" id="{74412711-D966-9250-4BEC-E0CC0AAAD54A}"/>
              </a:ext>
            </a:extLst>
          </p:cNvPr>
          <p:cNvSpPr txBox="1"/>
          <p:nvPr/>
        </p:nvSpPr>
        <p:spPr>
          <a:xfrm>
            <a:off x="9536905" y="2079178"/>
            <a:ext cx="1156725" cy="307777"/>
          </a:xfrm>
          <a:prstGeom prst="rect">
            <a:avLst/>
          </a:prstGeom>
          <a:solidFill>
            <a:schemeClr val="bg1"/>
          </a:solidFill>
          <a:ln>
            <a:noFill/>
          </a:ln>
        </p:spPr>
        <p:txBody>
          <a:bodyPr wrap="square" rtlCol="0">
            <a:spAutoFit/>
          </a:bodyPr>
          <a:lstStyle/>
          <a:p>
            <a:r>
              <a:rPr lang="en-US" sz="1400" dirty="0"/>
              <a:t>Cesium-140</a:t>
            </a:r>
          </a:p>
        </p:txBody>
      </p:sp>
      <p:sp>
        <p:nvSpPr>
          <p:cNvPr id="13" name="TextBox 12">
            <a:extLst>
              <a:ext uri="{FF2B5EF4-FFF2-40B4-BE49-F238E27FC236}">
                <a16:creationId xmlns:a16="http://schemas.microsoft.com/office/drawing/2014/main" id="{170ACB9E-CDA8-4B39-DCD6-30D336D76B43}"/>
              </a:ext>
            </a:extLst>
          </p:cNvPr>
          <p:cNvSpPr txBox="1"/>
          <p:nvPr/>
        </p:nvSpPr>
        <p:spPr>
          <a:xfrm>
            <a:off x="9438297" y="4345551"/>
            <a:ext cx="828261" cy="307777"/>
          </a:xfrm>
          <a:prstGeom prst="rect">
            <a:avLst/>
          </a:prstGeom>
          <a:solidFill>
            <a:schemeClr val="bg1"/>
          </a:solidFill>
          <a:ln>
            <a:noFill/>
          </a:ln>
        </p:spPr>
        <p:txBody>
          <a:bodyPr wrap="square" rtlCol="0">
            <a:spAutoFit/>
          </a:bodyPr>
          <a:lstStyle/>
          <a:p>
            <a:r>
              <a:rPr lang="en-US" sz="1400" dirty="0"/>
              <a:t>Neutron</a:t>
            </a:r>
          </a:p>
        </p:txBody>
      </p:sp>
      <p:sp>
        <p:nvSpPr>
          <p:cNvPr id="14" name="TextBox 13">
            <a:extLst>
              <a:ext uri="{FF2B5EF4-FFF2-40B4-BE49-F238E27FC236}">
                <a16:creationId xmlns:a16="http://schemas.microsoft.com/office/drawing/2014/main" id="{7F19E260-11B8-CAAB-46AB-C50C6E3784BE}"/>
              </a:ext>
            </a:extLst>
          </p:cNvPr>
          <p:cNvSpPr txBox="1"/>
          <p:nvPr/>
        </p:nvSpPr>
        <p:spPr>
          <a:xfrm>
            <a:off x="9400272" y="3165352"/>
            <a:ext cx="828261" cy="307777"/>
          </a:xfrm>
          <a:prstGeom prst="rect">
            <a:avLst/>
          </a:prstGeom>
          <a:solidFill>
            <a:schemeClr val="bg1"/>
          </a:solidFill>
          <a:ln>
            <a:noFill/>
          </a:ln>
        </p:spPr>
        <p:txBody>
          <a:bodyPr wrap="square" rtlCol="0">
            <a:spAutoFit/>
          </a:bodyPr>
          <a:lstStyle/>
          <a:p>
            <a:r>
              <a:rPr lang="en-US" sz="1400" dirty="0"/>
              <a:t>Neutron</a:t>
            </a:r>
          </a:p>
        </p:txBody>
      </p:sp>
      <p:sp>
        <p:nvSpPr>
          <p:cNvPr id="15" name="TextBox 14">
            <a:extLst>
              <a:ext uri="{FF2B5EF4-FFF2-40B4-BE49-F238E27FC236}">
                <a16:creationId xmlns:a16="http://schemas.microsoft.com/office/drawing/2014/main" id="{DB0D65BC-6A9C-A79F-5942-F70D486F9546}"/>
              </a:ext>
            </a:extLst>
          </p:cNvPr>
          <p:cNvSpPr txBox="1"/>
          <p:nvPr/>
        </p:nvSpPr>
        <p:spPr>
          <a:xfrm>
            <a:off x="1040387" y="4005995"/>
            <a:ext cx="771376" cy="292388"/>
          </a:xfrm>
          <a:prstGeom prst="rect">
            <a:avLst/>
          </a:prstGeom>
          <a:solidFill>
            <a:schemeClr val="bg1"/>
          </a:solidFill>
          <a:ln>
            <a:noFill/>
          </a:ln>
        </p:spPr>
        <p:txBody>
          <a:bodyPr wrap="square" rtlCol="0">
            <a:spAutoFit/>
          </a:bodyPr>
          <a:lstStyle/>
          <a:p>
            <a:r>
              <a:rPr lang="en-US" sz="1300" dirty="0"/>
              <a:t>Neutron</a:t>
            </a:r>
          </a:p>
        </p:txBody>
      </p:sp>
      <p:sp>
        <p:nvSpPr>
          <p:cNvPr id="16" name="Rectangle 15">
            <a:extLst>
              <a:ext uri="{FF2B5EF4-FFF2-40B4-BE49-F238E27FC236}">
                <a16:creationId xmlns:a16="http://schemas.microsoft.com/office/drawing/2014/main" id="{7BF97FC8-6130-4CCC-2A10-0A9A5B88C16A}"/>
              </a:ext>
            </a:extLst>
          </p:cNvPr>
          <p:cNvSpPr/>
          <p:nvPr/>
        </p:nvSpPr>
        <p:spPr>
          <a:xfrm>
            <a:off x="1040386" y="3854325"/>
            <a:ext cx="578271" cy="161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F53F477-1951-20A7-39BB-8B4E6F80240D}"/>
              </a:ext>
            </a:extLst>
          </p:cNvPr>
          <p:cNvSpPr txBox="1"/>
          <p:nvPr/>
        </p:nvSpPr>
        <p:spPr>
          <a:xfrm>
            <a:off x="4467292" y="3153353"/>
            <a:ext cx="771376" cy="292388"/>
          </a:xfrm>
          <a:prstGeom prst="rect">
            <a:avLst/>
          </a:prstGeom>
          <a:solidFill>
            <a:schemeClr val="bg1"/>
          </a:solidFill>
          <a:ln>
            <a:noFill/>
          </a:ln>
        </p:spPr>
        <p:txBody>
          <a:bodyPr wrap="square" rtlCol="0">
            <a:spAutoFit/>
          </a:bodyPr>
          <a:lstStyle/>
          <a:p>
            <a:r>
              <a:rPr lang="en-US" sz="1300" dirty="0"/>
              <a:t>Neutron</a:t>
            </a:r>
          </a:p>
        </p:txBody>
      </p:sp>
      <p:sp>
        <p:nvSpPr>
          <p:cNvPr id="18" name="TextBox 17">
            <a:extLst>
              <a:ext uri="{FF2B5EF4-FFF2-40B4-BE49-F238E27FC236}">
                <a16:creationId xmlns:a16="http://schemas.microsoft.com/office/drawing/2014/main" id="{2518AF1B-4F30-650A-2B44-37CF8B60130C}"/>
              </a:ext>
            </a:extLst>
          </p:cNvPr>
          <p:cNvSpPr txBox="1"/>
          <p:nvPr/>
        </p:nvSpPr>
        <p:spPr>
          <a:xfrm>
            <a:off x="4593863" y="4003101"/>
            <a:ext cx="771376" cy="292388"/>
          </a:xfrm>
          <a:prstGeom prst="rect">
            <a:avLst/>
          </a:prstGeom>
          <a:solidFill>
            <a:schemeClr val="bg1"/>
          </a:solidFill>
          <a:ln>
            <a:noFill/>
          </a:ln>
        </p:spPr>
        <p:txBody>
          <a:bodyPr wrap="square" rtlCol="0">
            <a:spAutoFit/>
          </a:bodyPr>
          <a:lstStyle/>
          <a:p>
            <a:r>
              <a:rPr lang="en-US" sz="1300" dirty="0"/>
              <a:t>Neutron</a:t>
            </a:r>
          </a:p>
        </p:txBody>
      </p:sp>
      <p:sp>
        <p:nvSpPr>
          <p:cNvPr id="19" name="TextBox 18">
            <a:extLst>
              <a:ext uri="{FF2B5EF4-FFF2-40B4-BE49-F238E27FC236}">
                <a16:creationId xmlns:a16="http://schemas.microsoft.com/office/drawing/2014/main" id="{477541AA-B4F7-E153-647D-AED0F5681061}"/>
              </a:ext>
            </a:extLst>
          </p:cNvPr>
          <p:cNvSpPr txBox="1"/>
          <p:nvPr/>
        </p:nvSpPr>
        <p:spPr>
          <a:xfrm>
            <a:off x="4467292" y="4398073"/>
            <a:ext cx="771376" cy="292388"/>
          </a:xfrm>
          <a:prstGeom prst="rect">
            <a:avLst/>
          </a:prstGeom>
          <a:solidFill>
            <a:schemeClr val="bg1"/>
          </a:solidFill>
          <a:ln>
            <a:noFill/>
          </a:ln>
        </p:spPr>
        <p:txBody>
          <a:bodyPr wrap="square" rtlCol="0">
            <a:spAutoFit/>
          </a:bodyPr>
          <a:lstStyle/>
          <a:p>
            <a:r>
              <a:rPr lang="en-US" sz="1300" dirty="0"/>
              <a:t>Neutron</a:t>
            </a:r>
          </a:p>
        </p:txBody>
      </p:sp>
      <p:sp>
        <p:nvSpPr>
          <p:cNvPr id="20" name="TextBox 19">
            <a:extLst>
              <a:ext uri="{FF2B5EF4-FFF2-40B4-BE49-F238E27FC236}">
                <a16:creationId xmlns:a16="http://schemas.microsoft.com/office/drawing/2014/main" id="{9A531E5F-7D4F-8123-831A-25DA45542C52}"/>
              </a:ext>
            </a:extLst>
          </p:cNvPr>
          <p:cNvSpPr txBox="1"/>
          <p:nvPr/>
        </p:nvSpPr>
        <p:spPr>
          <a:xfrm>
            <a:off x="4352601" y="3589098"/>
            <a:ext cx="1453861" cy="292388"/>
          </a:xfrm>
          <a:prstGeom prst="rect">
            <a:avLst/>
          </a:prstGeom>
          <a:solidFill>
            <a:schemeClr val="bg1"/>
          </a:solidFill>
          <a:ln>
            <a:noFill/>
          </a:ln>
        </p:spPr>
        <p:txBody>
          <a:bodyPr wrap="square" rtlCol="0">
            <a:spAutoFit/>
          </a:bodyPr>
          <a:lstStyle/>
          <a:p>
            <a:r>
              <a:rPr lang="en-US" sz="1300" dirty="0"/>
              <a:t>Gamma Radiation</a:t>
            </a:r>
          </a:p>
        </p:txBody>
      </p:sp>
      <p:sp>
        <p:nvSpPr>
          <p:cNvPr id="21" name="TextBox 20">
            <a:extLst>
              <a:ext uri="{FF2B5EF4-FFF2-40B4-BE49-F238E27FC236}">
                <a16:creationId xmlns:a16="http://schemas.microsoft.com/office/drawing/2014/main" id="{D2ABB583-98AD-8969-DE02-533C107FE2C7}"/>
              </a:ext>
            </a:extLst>
          </p:cNvPr>
          <p:cNvSpPr txBox="1"/>
          <p:nvPr/>
        </p:nvSpPr>
        <p:spPr>
          <a:xfrm>
            <a:off x="9251703" y="3788673"/>
            <a:ext cx="1453861" cy="292388"/>
          </a:xfrm>
          <a:prstGeom prst="rect">
            <a:avLst/>
          </a:prstGeom>
          <a:solidFill>
            <a:schemeClr val="bg1"/>
          </a:solidFill>
          <a:ln>
            <a:noFill/>
          </a:ln>
        </p:spPr>
        <p:txBody>
          <a:bodyPr wrap="square" rtlCol="0">
            <a:spAutoFit/>
          </a:bodyPr>
          <a:lstStyle/>
          <a:p>
            <a:r>
              <a:rPr lang="en-US" sz="1300" dirty="0"/>
              <a:t>Gamma Radiation</a:t>
            </a:r>
          </a:p>
        </p:txBody>
      </p:sp>
      <p:sp>
        <p:nvSpPr>
          <p:cNvPr id="22" name="Footer Placeholder 21">
            <a:extLst>
              <a:ext uri="{FF2B5EF4-FFF2-40B4-BE49-F238E27FC236}">
                <a16:creationId xmlns:a16="http://schemas.microsoft.com/office/drawing/2014/main" id="{67E63C70-4019-BDFA-BA07-8104125D0E8D}"/>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1937529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3C6A2-BBDD-9044-01C8-016448601A9B}"/>
              </a:ext>
            </a:extLst>
          </p:cNvPr>
          <p:cNvSpPr>
            <a:spLocks noGrp="1"/>
          </p:cNvSpPr>
          <p:nvPr>
            <p:ph type="title"/>
          </p:nvPr>
        </p:nvSpPr>
        <p:spPr/>
        <p:txBody>
          <a:bodyPr/>
          <a:lstStyle/>
          <a:p>
            <a:r>
              <a:rPr lang="en-US" dirty="0"/>
              <a:t>Global Energy Consumption 2022</a:t>
            </a:r>
          </a:p>
        </p:txBody>
      </p:sp>
      <p:sp>
        <p:nvSpPr>
          <p:cNvPr id="5" name="TextBox 4">
            <a:extLst>
              <a:ext uri="{FF2B5EF4-FFF2-40B4-BE49-F238E27FC236}">
                <a16:creationId xmlns:a16="http://schemas.microsoft.com/office/drawing/2014/main" id="{FA8546AA-FCBB-B728-3B5C-E4116A210F59}"/>
              </a:ext>
            </a:extLst>
          </p:cNvPr>
          <p:cNvSpPr txBox="1"/>
          <p:nvPr/>
        </p:nvSpPr>
        <p:spPr>
          <a:xfrm>
            <a:off x="4937705" y="6328263"/>
            <a:ext cx="2425147" cy="276999"/>
          </a:xfrm>
          <a:prstGeom prst="rect">
            <a:avLst/>
          </a:prstGeom>
          <a:noFill/>
        </p:spPr>
        <p:txBody>
          <a:bodyPr wrap="square" rtlCol="0">
            <a:spAutoFit/>
          </a:bodyPr>
          <a:lstStyle/>
          <a:p>
            <a:pPr algn="ctr"/>
            <a:r>
              <a:rPr lang="en-US" sz="1200" i="1" dirty="0"/>
              <a:t>Data Source: EIA</a:t>
            </a:r>
          </a:p>
        </p:txBody>
      </p:sp>
      <p:sp>
        <p:nvSpPr>
          <p:cNvPr id="6" name="Footer Placeholder 5">
            <a:extLst>
              <a:ext uri="{FF2B5EF4-FFF2-40B4-BE49-F238E27FC236}">
                <a16:creationId xmlns:a16="http://schemas.microsoft.com/office/drawing/2014/main" id="{2C504DE3-AB78-DA9E-50AE-3C41BE62E35D}"/>
              </a:ext>
            </a:extLst>
          </p:cNvPr>
          <p:cNvSpPr>
            <a:spLocks noGrp="1"/>
          </p:cNvSpPr>
          <p:nvPr>
            <p:ph type="ftr" sz="quarter" idx="11"/>
          </p:nvPr>
        </p:nvSpPr>
        <p:spPr/>
        <p:txBody>
          <a:bodyPr/>
          <a:lstStyle/>
          <a:p>
            <a:r>
              <a:rPr lang="en-US"/>
              <a:t>Nuclear 101 ©NEED 2024</a:t>
            </a:r>
          </a:p>
        </p:txBody>
      </p:sp>
      <p:graphicFrame>
        <p:nvGraphicFramePr>
          <p:cNvPr id="7" name="Chart 6">
            <a:extLst>
              <a:ext uri="{FF2B5EF4-FFF2-40B4-BE49-F238E27FC236}">
                <a16:creationId xmlns:a16="http://schemas.microsoft.com/office/drawing/2014/main" id="{5A052B87-AFC3-5B3B-B6BC-50116924198B}"/>
              </a:ext>
            </a:extLst>
          </p:cNvPr>
          <p:cNvGraphicFramePr>
            <a:graphicFrameLocks/>
          </p:cNvGraphicFramePr>
          <p:nvPr>
            <p:extLst>
              <p:ext uri="{D42A27DB-BD31-4B8C-83A1-F6EECF244321}">
                <p14:modId xmlns:p14="http://schemas.microsoft.com/office/powerpoint/2010/main" val="2984369647"/>
              </p:ext>
            </p:extLst>
          </p:nvPr>
        </p:nvGraphicFramePr>
        <p:xfrm>
          <a:off x="774588" y="1383141"/>
          <a:ext cx="5149133" cy="53508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1BC7AF4F-9952-C851-23A3-7BB2C19F24F9}"/>
              </a:ext>
            </a:extLst>
          </p:cNvPr>
          <p:cNvGraphicFramePr>
            <a:graphicFrameLocks/>
          </p:cNvGraphicFramePr>
          <p:nvPr>
            <p:extLst>
              <p:ext uri="{D42A27DB-BD31-4B8C-83A1-F6EECF244321}">
                <p14:modId xmlns:p14="http://schemas.microsoft.com/office/powerpoint/2010/main" val="2644640670"/>
              </p:ext>
            </p:extLst>
          </p:nvPr>
        </p:nvGraphicFramePr>
        <p:xfrm>
          <a:off x="6521395" y="1383141"/>
          <a:ext cx="5149132" cy="535089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00822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452E-863A-F177-B9BA-EA2785612CC7}"/>
              </a:ext>
            </a:extLst>
          </p:cNvPr>
          <p:cNvSpPr>
            <a:spLocks noGrp="1"/>
          </p:cNvSpPr>
          <p:nvPr>
            <p:ph type="title"/>
          </p:nvPr>
        </p:nvSpPr>
        <p:spPr/>
        <p:txBody>
          <a:bodyPr/>
          <a:lstStyle/>
          <a:p>
            <a:r>
              <a:rPr lang="en-US" dirty="0"/>
              <a:t>History of Global Nuclear Energy</a:t>
            </a:r>
          </a:p>
        </p:txBody>
      </p:sp>
      <p:sp>
        <p:nvSpPr>
          <p:cNvPr id="12" name="TextBox 11">
            <a:extLst>
              <a:ext uri="{FF2B5EF4-FFF2-40B4-BE49-F238E27FC236}">
                <a16:creationId xmlns:a16="http://schemas.microsoft.com/office/drawing/2014/main" id="{098CFDBB-F456-0FBB-8AF5-095C9F95D3AE}"/>
              </a:ext>
            </a:extLst>
          </p:cNvPr>
          <p:cNvSpPr txBox="1"/>
          <p:nvPr/>
        </p:nvSpPr>
        <p:spPr>
          <a:xfrm>
            <a:off x="8602081" y="6410330"/>
            <a:ext cx="2425147" cy="276999"/>
          </a:xfrm>
          <a:prstGeom prst="rect">
            <a:avLst/>
          </a:prstGeom>
          <a:noFill/>
        </p:spPr>
        <p:txBody>
          <a:bodyPr wrap="square" rtlCol="0">
            <a:spAutoFit/>
          </a:bodyPr>
          <a:lstStyle/>
          <a:p>
            <a:r>
              <a:rPr lang="en-US" sz="1200" i="1" dirty="0"/>
              <a:t>Data Source: EIA</a:t>
            </a:r>
          </a:p>
        </p:txBody>
      </p:sp>
      <p:sp>
        <p:nvSpPr>
          <p:cNvPr id="13" name="Footer Placeholder 12">
            <a:extLst>
              <a:ext uri="{FF2B5EF4-FFF2-40B4-BE49-F238E27FC236}">
                <a16:creationId xmlns:a16="http://schemas.microsoft.com/office/drawing/2014/main" id="{525965BF-3E36-7839-0161-ABAB29DBCE1A}"/>
              </a:ext>
            </a:extLst>
          </p:cNvPr>
          <p:cNvSpPr>
            <a:spLocks noGrp="1"/>
          </p:cNvSpPr>
          <p:nvPr>
            <p:ph type="ftr" sz="quarter" idx="11"/>
          </p:nvPr>
        </p:nvSpPr>
        <p:spPr/>
        <p:txBody>
          <a:bodyPr/>
          <a:lstStyle/>
          <a:p>
            <a:r>
              <a:rPr lang="en-US"/>
              <a:t>Nuclear 101 ©NEED 2024</a:t>
            </a:r>
          </a:p>
        </p:txBody>
      </p:sp>
      <p:graphicFrame>
        <p:nvGraphicFramePr>
          <p:cNvPr id="4" name="Chart 3">
            <a:extLst>
              <a:ext uri="{FF2B5EF4-FFF2-40B4-BE49-F238E27FC236}">
                <a16:creationId xmlns:a16="http://schemas.microsoft.com/office/drawing/2014/main" id="{EC4191A6-8A1F-DBD0-612A-667CAAFC6619}"/>
              </a:ext>
            </a:extLst>
          </p:cNvPr>
          <p:cNvGraphicFramePr>
            <a:graphicFrameLocks/>
          </p:cNvGraphicFramePr>
          <p:nvPr>
            <p:extLst>
              <p:ext uri="{D42A27DB-BD31-4B8C-83A1-F6EECF244321}">
                <p14:modId xmlns:p14="http://schemas.microsoft.com/office/powerpoint/2010/main" val="2710748058"/>
              </p:ext>
            </p:extLst>
          </p:nvPr>
        </p:nvGraphicFramePr>
        <p:xfrm>
          <a:off x="2167738" y="1319942"/>
          <a:ext cx="7856524" cy="484265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a:extLst>
              <a:ext uri="{FF2B5EF4-FFF2-40B4-BE49-F238E27FC236}">
                <a16:creationId xmlns:a16="http://schemas.microsoft.com/office/drawing/2014/main" id="{F0001C42-135E-C2DA-2323-DF3302F8B627}"/>
              </a:ext>
            </a:extLst>
          </p:cNvPr>
          <p:cNvCxnSpPr/>
          <p:nvPr/>
        </p:nvCxnSpPr>
        <p:spPr>
          <a:xfrm flipV="1">
            <a:off x="7833730" y="3762571"/>
            <a:ext cx="0" cy="1544824"/>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3A79265-A440-9544-1A0D-4C74D63CC88C}"/>
              </a:ext>
            </a:extLst>
          </p:cNvPr>
          <p:cNvCxnSpPr>
            <a:cxnSpLocks/>
          </p:cNvCxnSpPr>
          <p:nvPr/>
        </p:nvCxnSpPr>
        <p:spPr>
          <a:xfrm>
            <a:off x="7833730" y="5307395"/>
            <a:ext cx="255739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BF50840-75E0-471F-B325-A2429BB04C61}"/>
              </a:ext>
            </a:extLst>
          </p:cNvPr>
          <p:cNvSpPr txBox="1"/>
          <p:nvPr/>
        </p:nvSpPr>
        <p:spPr>
          <a:xfrm>
            <a:off x="9921860" y="4986789"/>
            <a:ext cx="1874236" cy="646331"/>
          </a:xfrm>
          <a:prstGeom prst="rect">
            <a:avLst/>
          </a:prstGeom>
          <a:solidFill>
            <a:schemeClr val="bg1"/>
          </a:solidFill>
          <a:ln>
            <a:solidFill>
              <a:schemeClr val="accent3"/>
            </a:solidFill>
          </a:ln>
        </p:spPr>
        <p:txBody>
          <a:bodyPr wrap="square" rtlCol="0">
            <a:spAutoFit/>
          </a:bodyPr>
          <a:lstStyle/>
          <a:p>
            <a:r>
              <a:rPr lang="en-US" dirty="0"/>
              <a:t>Fukushima disaster in Japan</a:t>
            </a:r>
          </a:p>
        </p:txBody>
      </p:sp>
      <p:cxnSp>
        <p:nvCxnSpPr>
          <p:cNvPr id="9" name="Straight Arrow Connector 8">
            <a:extLst>
              <a:ext uri="{FF2B5EF4-FFF2-40B4-BE49-F238E27FC236}">
                <a16:creationId xmlns:a16="http://schemas.microsoft.com/office/drawing/2014/main" id="{09D8B800-7B06-265F-A6C6-2965D9E8ACDC}"/>
              </a:ext>
            </a:extLst>
          </p:cNvPr>
          <p:cNvCxnSpPr>
            <a:cxnSpLocks/>
          </p:cNvCxnSpPr>
          <p:nvPr/>
        </p:nvCxnSpPr>
        <p:spPr>
          <a:xfrm flipV="1">
            <a:off x="4433011" y="4089197"/>
            <a:ext cx="0" cy="1543923"/>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871038C-6C20-D46B-0C5F-B9E9D71B186C}"/>
              </a:ext>
            </a:extLst>
          </p:cNvPr>
          <p:cNvCxnSpPr>
            <a:cxnSpLocks/>
          </p:cNvCxnSpPr>
          <p:nvPr/>
        </p:nvCxnSpPr>
        <p:spPr>
          <a:xfrm>
            <a:off x="1759700" y="5637854"/>
            <a:ext cx="267331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6887DCB-82CA-0CC3-3A40-CBDD5EDA978C}"/>
              </a:ext>
            </a:extLst>
          </p:cNvPr>
          <p:cNvSpPr txBox="1"/>
          <p:nvPr/>
        </p:nvSpPr>
        <p:spPr>
          <a:xfrm>
            <a:off x="430162" y="5316968"/>
            <a:ext cx="2000132" cy="646331"/>
          </a:xfrm>
          <a:prstGeom prst="rect">
            <a:avLst/>
          </a:prstGeom>
          <a:solidFill>
            <a:schemeClr val="bg1"/>
          </a:solidFill>
          <a:ln>
            <a:solidFill>
              <a:schemeClr val="accent3"/>
            </a:solidFill>
          </a:ln>
        </p:spPr>
        <p:txBody>
          <a:bodyPr wrap="square" rtlCol="0">
            <a:spAutoFit/>
          </a:bodyPr>
          <a:lstStyle/>
          <a:p>
            <a:r>
              <a:rPr lang="en-US" dirty="0"/>
              <a:t>Chernobyl disaster in Belarus</a:t>
            </a:r>
          </a:p>
        </p:txBody>
      </p:sp>
    </p:spTree>
    <p:extLst>
      <p:ext uri="{BB962C8B-B14F-4D97-AF65-F5344CB8AC3E}">
        <p14:creationId xmlns:p14="http://schemas.microsoft.com/office/powerpoint/2010/main" val="2531940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2563-6708-A7F7-2CF9-2B49EA22273E}"/>
              </a:ext>
            </a:extLst>
          </p:cNvPr>
          <p:cNvSpPr>
            <a:spLocks noGrp="1"/>
          </p:cNvSpPr>
          <p:nvPr>
            <p:ph type="title"/>
          </p:nvPr>
        </p:nvSpPr>
        <p:spPr/>
        <p:txBody>
          <a:bodyPr/>
          <a:lstStyle/>
          <a:p>
            <a:r>
              <a:rPr lang="en-US" dirty="0"/>
              <a:t>Top Nuclear Generating Countries, 2022</a:t>
            </a:r>
            <a:br>
              <a:rPr lang="en-US" dirty="0"/>
            </a:br>
            <a:endParaRPr lang="en-US" dirty="0"/>
          </a:p>
        </p:txBody>
      </p:sp>
      <p:graphicFrame>
        <p:nvGraphicFramePr>
          <p:cNvPr id="4" name="Table 4">
            <a:extLst>
              <a:ext uri="{FF2B5EF4-FFF2-40B4-BE49-F238E27FC236}">
                <a16:creationId xmlns:a16="http://schemas.microsoft.com/office/drawing/2014/main" id="{253A0581-2D95-2F90-B4E4-CB06671479D4}"/>
              </a:ext>
            </a:extLst>
          </p:cNvPr>
          <p:cNvGraphicFramePr>
            <a:graphicFrameLocks noGrp="1"/>
          </p:cNvGraphicFramePr>
          <p:nvPr>
            <p:ph idx="1"/>
            <p:extLst>
              <p:ext uri="{D42A27DB-BD31-4B8C-83A1-F6EECF244321}">
                <p14:modId xmlns:p14="http://schemas.microsoft.com/office/powerpoint/2010/main" val="4069708263"/>
              </p:ext>
            </p:extLst>
          </p:nvPr>
        </p:nvGraphicFramePr>
        <p:xfrm>
          <a:off x="1082815" y="1816850"/>
          <a:ext cx="5305815" cy="4257320"/>
        </p:xfrm>
        <a:graphic>
          <a:graphicData uri="http://schemas.openxmlformats.org/drawingml/2006/table">
            <a:tbl>
              <a:tblPr firstRow="1" bandRow="1">
                <a:tableStyleId>{21E4AEA4-8DFA-4A89-87EB-49C32662AFE0}</a:tableStyleId>
              </a:tblPr>
              <a:tblGrid>
                <a:gridCol w="1768605">
                  <a:extLst>
                    <a:ext uri="{9D8B030D-6E8A-4147-A177-3AD203B41FA5}">
                      <a16:colId xmlns:a16="http://schemas.microsoft.com/office/drawing/2014/main" val="3207838367"/>
                    </a:ext>
                  </a:extLst>
                </a:gridCol>
                <a:gridCol w="1768605">
                  <a:extLst>
                    <a:ext uri="{9D8B030D-6E8A-4147-A177-3AD203B41FA5}">
                      <a16:colId xmlns:a16="http://schemas.microsoft.com/office/drawing/2014/main" val="2981013622"/>
                    </a:ext>
                  </a:extLst>
                </a:gridCol>
                <a:gridCol w="1768605">
                  <a:extLst>
                    <a:ext uri="{9D8B030D-6E8A-4147-A177-3AD203B41FA5}">
                      <a16:colId xmlns:a16="http://schemas.microsoft.com/office/drawing/2014/main" val="3011379616"/>
                    </a:ext>
                  </a:extLst>
                </a:gridCol>
              </a:tblGrid>
              <a:tr h="668584">
                <a:tc>
                  <a:txBody>
                    <a:bodyPr/>
                    <a:lstStyle/>
                    <a:p>
                      <a:pPr algn="ctr"/>
                      <a:r>
                        <a:rPr lang="en-US" dirty="0"/>
                        <a:t>Country</a:t>
                      </a:r>
                    </a:p>
                  </a:txBody>
                  <a:tcPr anchor="ctr"/>
                </a:tc>
                <a:tc>
                  <a:txBody>
                    <a:bodyPr/>
                    <a:lstStyle/>
                    <a:p>
                      <a:pPr algn="ctr"/>
                      <a:r>
                        <a:rPr lang="en-US" dirty="0"/>
                        <a:t>Nuclear Generation (</a:t>
                      </a:r>
                      <a:r>
                        <a:rPr lang="en-US" dirty="0" err="1"/>
                        <a:t>BkWh</a:t>
                      </a:r>
                      <a:r>
                        <a:rPr lang="en-US" dirty="0"/>
                        <a:t>)</a:t>
                      </a:r>
                    </a:p>
                  </a:txBody>
                  <a:tcPr anchor="ctr"/>
                </a:tc>
                <a:tc>
                  <a:txBody>
                    <a:bodyPr/>
                    <a:lstStyle/>
                    <a:p>
                      <a:pPr algn="ctr"/>
                      <a:r>
                        <a:rPr lang="en-US" dirty="0"/>
                        <a:t>Nuclear as percent of Total Generation</a:t>
                      </a:r>
                    </a:p>
                  </a:txBody>
                  <a:tcPr anchor="ctr"/>
                </a:tc>
                <a:extLst>
                  <a:ext uri="{0D108BD9-81ED-4DB2-BD59-A6C34878D82A}">
                    <a16:rowId xmlns:a16="http://schemas.microsoft.com/office/drawing/2014/main" val="4263525584"/>
                  </a:ext>
                </a:extLst>
              </a:tr>
              <a:tr h="668584">
                <a:tc>
                  <a:txBody>
                    <a:bodyPr/>
                    <a:lstStyle/>
                    <a:p>
                      <a:pPr algn="l" fontAlgn="b"/>
                      <a:r>
                        <a:rPr lang="en-US" sz="1800" b="0" i="0" u="none" strike="noStrike" dirty="0">
                          <a:solidFill>
                            <a:srgbClr val="000000"/>
                          </a:solidFill>
                          <a:effectLst/>
                          <a:latin typeface="Calibri" panose="020F0502020204030204" pitchFamily="34" charset="0"/>
                        </a:rPr>
                        <a:t>United States</a:t>
                      </a:r>
                    </a:p>
                  </a:txBody>
                  <a:tcPr marL="6350" marR="6350" marT="6350" marB="0" anchor="ctr"/>
                </a:tc>
                <a:tc>
                  <a:txBody>
                    <a:bodyPr/>
                    <a:lstStyle/>
                    <a:p>
                      <a:pPr marL="0" algn="ctr"/>
                      <a:r>
                        <a:rPr lang="en-US" dirty="0"/>
                        <a:t>772</a:t>
                      </a:r>
                    </a:p>
                  </a:txBody>
                  <a:tcPr anchor="ctr"/>
                </a:tc>
                <a:tc>
                  <a:txBody>
                    <a:bodyPr/>
                    <a:lstStyle/>
                    <a:p>
                      <a:pPr marL="0" algn="ctr"/>
                      <a:r>
                        <a:rPr lang="en-US" dirty="0"/>
                        <a:t>17.98%</a:t>
                      </a:r>
                    </a:p>
                  </a:txBody>
                  <a:tcPr anchor="ctr"/>
                </a:tc>
                <a:extLst>
                  <a:ext uri="{0D108BD9-81ED-4DB2-BD59-A6C34878D82A}">
                    <a16:rowId xmlns:a16="http://schemas.microsoft.com/office/drawing/2014/main" val="206203593"/>
                  </a:ext>
                </a:extLst>
              </a:tr>
              <a:tr h="668584">
                <a:tc>
                  <a:txBody>
                    <a:bodyPr/>
                    <a:lstStyle/>
                    <a:p>
                      <a:pPr algn="l" fontAlgn="b"/>
                      <a:r>
                        <a:rPr lang="en-US" sz="1800" b="0" i="0" u="none" strike="noStrike" dirty="0">
                          <a:solidFill>
                            <a:srgbClr val="000000"/>
                          </a:solidFill>
                          <a:effectLst/>
                          <a:latin typeface="Calibri" panose="020F0502020204030204" pitchFamily="34" charset="0"/>
                        </a:rPr>
                        <a:t>China</a:t>
                      </a:r>
                    </a:p>
                  </a:txBody>
                  <a:tcPr marL="6350" marR="6350" marT="6350" marB="0" anchor="ctr"/>
                </a:tc>
                <a:tc>
                  <a:txBody>
                    <a:bodyPr/>
                    <a:lstStyle/>
                    <a:p>
                      <a:pPr marL="0" algn="ctr"/>
                      <a:r>
                        <a:rPr lang="en-US" dirty="0"/>
                        <a:t>418</a:t>
                      </a:r>
                    </a:p>
                  </a:txBody>
                  <a:tcPr anchor="ctr"/>
                </a:tc>
                <a:tc>
                  <a:txBody>
                    <a:bodyPr/>
                    <a:lstStyle/>
                    <a:p>
                      <a:pPr marL="0" algn="ctr"/>
                      <a:r>
                        <a:rPr lang="en-US" dirty="0"/>
                        <a:t>4.70%</a:t>
                      </a:r>
                    </a:p>
                  </a:txBody>
                  <a:tcPr anchor="ctr"/>
                </a:tc>
                <a:extLst>
                  <a:ext uri="{0D108BD9-81ED-4DB2-BD59-A6C34878D82A}">
                    <a16:rowId xmlns:a16="http://schemas.microsoft.com/office/drawing/2014/main" val="1413698750"/>
                  </a:ext>
                </a:extLst>
              </a:tr>
              <a:tr h="668584">
                <a:tc>
                  <a:txBody>
                    <a:bodyPr/>
                    <a:lstStyle/>
                    <a:p>
                      <a:pPr algn="l" fontAlgn="b"/>
                      <a:r>
                        <a:rPr lang="en-US" sz="1800" b="0" i="0" u="none" strike="noStrike" dirty="0">
                          <a:solidFill>
                            <a:srgbClr val="000000"/>
                          </a:solidFill>
                          <a:effectLst/>
                          <a:latin typeface="Calibri" panose="020F0502020204030204" pitchFamily="34" charset="0"/>
                        </a:rPr>
                        <a:t>France</a:t>
                      </a:r>
                    </a:p>
                  </a:txBody>
                  <a:tcPr marL="6350" marR="6350" marT="6350" marB="0" anchor="ctr"/>
                </a:tc>
                <a:tc>
                  <a:txBody>
                    <a:bodyPr/>
                    <a:lstStyle/>
                    <a:p>
                      <a:pPr marL="0" algn="ctr"/>
                      <a:r>
                        <a:rPr lang="en-US" dirty="0"/>
                        <a:t>279</a:t>
                      </a:r>
                    </a:p>
                  </a:txBody>
                  <a:tcPr anchor="ctr"/>
                </a:tc>
                <a:tc>
                  <a:txBody>
                    <a:bodyPr/>
                    <a:lstStyle/>
                    <a:p>
                      <a:pPr marL="0" algn="ctr"/>
                      <a:r>
                        <a:rPr lang="en-US" dirty="0"/>
                        <a:t>62.51%</a:t>
                      </a:r>
                    </a:p>
                  </a:txBody>
                  <a:tcPr anchor="ctr"/>
                </a:tc>
                <a:extLst>
                  <a:ext uri="{0D108BD9-81ED-4DB2-BD59-A6C34878D82A}">
                    <a16:rowId xmlns:a16="http://schemas.microsoft.com/office/drawing/2014/main" val="3574079616"/>
                  </a:ext>
                </a:extLst>
              </a:tr>
              <a:tr h="668584">
                <a:tc>
                  <a:txBody>
                    <a:bodyPr/>
                    <a:lstStyle/>
                    <a:p>
                      <a:pPr algn="l" fontAlgn="b"/>
                      <a:r>
                        <a:rPr lang="en-US" sz="1800" b="0" i="0" u="none" strike="noStrike" dirty="0">
                          <a:solidFill>
                            <a:srgbClr val="000000"/>
                          </a:solidFill>
                          <a:effectLst/>
                          <a:latin typeface="Calibri" panose="020F0502020204030204" pitchFamily="34" charset="0"/>
                        </a:rPr>
                        <a:t>Russia</a:t>
                      </a:r>
                    </a:p>
                  </a:txBody>
                  <a:tcPr marL="6350" marR="6350" marT="6350" marB="0" anchor="ctr"/>
                </a:tc>
                <a:tc>
                  <a:txBody>
                    <a:bodyPr/>
                    <a:lstStyle/>
                    <a:p>
                      <a:pPr marL="0" algn="ctr"/>
                      <a:r>
                        <a:rPr lang="en-US" dirty="0"/>
                        <a:t>223</a:t>
                      </a:r>
                    </a:p>
                  </a:txBody>
                  <a:tcPr anchor="ctr"/>
                </a:tc>
                <a:tc>
                  <a:txBody>
                    <a:bodyPr/>
                    <a:lstStyle/>
                    <a:p>
                      <a:pPr marL="0" algn="ctr"/>
                      <a:r>
                        <a:rPr lang="en-US" dirty="0"/>
                        <a:t>19.62%</a:t>
                      </a:r>
                    </a:p>
                  </a:txBody>
                  <a:tcPr anchor="ctr"/>
                </a:tc>
                <a:extLst>
                  <a:ext uri="{0D108BD9-81ED-4DB2-BD59-A6C34878D82A}">
                    <a16:rowId xmlns:a16="http://schemas.microsoft.com/office/drawing/2014/main" val="3762511550"/>
                  </a:ext>
                </a:extLst>
              </a:tr>
              <a:tr h="668584">
                <a:tc>
                  <a:txBody>
                    <a:bodyPr/>
                    <a:lstStyle/>
                    <a:p>
                      <a:pPr algn="l" fontAlgn="b"/>
                      <a:r>
                        <a:rPr lang="en-US" sz="1800" b="0" i="0" u="none" strike="noStrike" dirty="0">
                          <a:solidFill>
                            <a:srgbClr val="000000"/>
                          </a:solidFill>
                          <a:effectLst/>
                          <a:latin typeface="Calibri" panose="020F0502020204030204" pitchFamily="34" charset="0"/>
                        </a:rPr>
                        <a:t>South Korea</a:t>
                      </a:r>
                    </a:p>
                  </a:txBody>
                  <a:tcPr marL="6350" marR="6350" marT="6350" marB="0" anchor="ctr"/>
                </a:tc>
                <a:tc>
                  <a:txBody>
                    <a:bodyPr/>
                    <a:lstStyle/>
                    <a:p>
                      <a:pPr marL="0" algn="ctr"/>
                      <a:r>
                        <a:rPr lang="en-US" dirty="0"/>
                        <a:t>167</a:t>
                      </a:r>
                    </a:p>
                  </a:txBody>
                  <a:tcPr anchor="ctr"/>
                </a:tc>
                <a:tc>
                  <a:txBody>
                    <a:bodyPr/>
                    <a:lstStyle/>
                    <a:p>
                      <a:pPr marL="0" algn="ctr"/>
                      <a:r>
                        <a:rPr lang="en-US" dirty="0"/>
                        <a:t>27.58%</a:t>
                      </a:r>
                    </a:p>
                  </a:txBody>
                  <a:tcPr anchor="ctr"/>
                </a:tc>
                <a:extLst>
                  <a:ext uri="{0D108BD9-81ED-4DB2-BD59-A6C34878D82A}">
                    <a16:rowId xmlns:a16="http://schemas.microsoft.com/office/drawing/2014/main" val="3007517011"/>
                  </a:ext>
                </a:extLst>
              </a:tr>
            </a:tbl>
          </a:graphicData>
        </a:graphic>
      </p:graphicFrame>
      <p:graphicFrame>
        <p:nvGraphicFramePr>
          <p:cNvPr id="6" name="Table 6">
            <a:extLst>
              <a:ext uri="{FF2B5EF4-FFF2-40B4-BE49-F238E27FC236}">
                <a16:creationId xmlns:a16="http://schemas.microsoft.com/office/drawing/2014/main" id="{4FB7B089-C045-B833-DA1C-E160EA98C3E2}"/>
              </a:ext>
            </a:extLst>
          </p:cNvPr>
          <p:cNvGraphicFramePr>
            <a:graphicFrameLocks noGrp="1"/>
          </p:cNvGraphicFramePr>
          <p:nvPr>
            <p:extLst>
              <p:ext uri="{D42A27DB-BD31-4B8C-83A1-F6EECF244321}">
                <p14:modId xmlns:p14="http://schemas.microsoft.com/office/powerpoint/2010/main" val="3338779381"/>
              </p:ext>
            </p:extLst>
          </p:nvPr>
        </p:nvGraphicFramePr>
        <p:xfrm>
          <a:off x="7213589" y="1822450"/>
          <a:ext cx="3895596" cy="4263750"/>
        </p:xfrm>
        <a:graphic>
          <a:graphicData uri="http://schemas.openxmlformats.org/drawingml/2006/table">
            <a:tbl>
              <a:tblPr firstRow="1" bandRow="1">
                <a:tableStyleId>{00A15C55-8517-42AA-B614-E9B94910E393}</a:tableStyleId>
              </a:tblPr>
              <a:tblGrid>
                <a:gridCol w="1947798">
                  <a:extLst>
                    <a:ext uri="{9D8B030D-6E8A-4147-A177-3AD203B41FA5}">
                      <a16:colId xmlns:a16="http://schemas.microsoft.com/office/drawing/2014/main" val="3277260223"/>
                    </a:ext>
                  </a:extLst>
                </a:gridCol>
                <a:gridCol w="1947798">
                  <a:extLst>
                    <a:ext uri="{9D8B030D-6E8A-4147-A177-3AD203B41FA5}">
                      <a16:colId xmlns:a16="http://schemas.microsoft.com/office/drawing/2014/main" val="2785126943"/>
                    </a:ext>
                  </a:extLst>
                </a:gridCol>
              </a:tblGrid>
              <a:tr h="904797">
                <a:tc>
                  <a:txBody>
                    <a:bodyPr/>
                    <a:lstStyle/>
                    <a:p>
                      <a:pPr algn="ctr"/>
                      <a:r>
                        <a:rPr lang="en-US" dirty="0"/>
                        <a:t>Country</a:t>
                      </a:r>
                    </a:p>
                  </a:txBody>
                  <a:tcPr anchor="ctr"/>
                </a:tc>
                <a:tc>
                  <a:txBody>
                    <a:bodyPr/>
                    <a:lstStyle/>
                    <a:p>
                      <a:pPr algn="ctr"/>
                      <a:r>
                        <a:rPr lang="en-US" dirty="0"/>
                        <a:t>Nuclear as percent of Total Generation</a:t>
                      </a:r>
                    </a:p>
                  </a:txBody>
                  <a:tcPr anchor="ctr"/>
                </a:tc>
                <a:extLst>
                  <a:ext uri="{0D108BD9-81ED-4DB2-BD59-A6C34878D82A}">
                    <a16:rowId xmlns:a16="http://schemas.microsoft.com/office/drawing/2014/main" val="1045788222"/>
                  </a:ext>
                </a:extLst>
              </a:tr>
              <a:tr h="669870">
                <a:tc>
                  <a:txBody>
                    <a:bodyPr/>
                    <a:lstStyle/>
                    <a:p>
                      <a:pPr marL="57150" indent="0" algn="l" fontAlgn="b"/>
                      <a:r>
                        <a:rPr lang="en-US" sz="1800" b="0" i="0" u="none" strike="noStrike" dirty="0">
                          <a:solidFill>
                            <a:srgbClr val="000000"/>
                          </a:solidFill>
                          <a:effectLst/>
                          <a:latin typeface="+mn-lt"/>
                        </a:rPr>
                        <a:t>France</a:t>
                      </a:r>
                    </a:p>
                  </a:txBody>
                  <a:tcPr marL="6350" marR="6350" marT="6350" marB="0" anchor="ctr"/>
                </a:tc>
                <a:tc>
                  <a:txBody>
                    <a:bodyPr/>
                    <a:lstStyle/>
                    <a:p>
                      <a:pPr algn="ctr"/>
                      <a:r>
                        <a:rPr lang="en-US" dirty="0"/>
                        <a:t>62.51%</a:t>
                      </a:r>
                    </a:p>
                  </a:txBody>
                  <a:tcPr anchor="ctr"/>
                </a:tc>
                <a:extLst>
                  <a:ext uri="{0D108BD9-81ED-4DB2-BD59-A6C34878D82A}">
                    <a16:rowId xmlns:a16="http://schemas.microsoft.com/office/drawing/2014/main" val="2549847824"/>
                  </a:ext>
                </a:extLst>
              </a:tr>
              <a:tr h="669870">
                <a:tc>
                  <a:txBody>
                    <a:bodyPr/>
                    <a:lstStyle/>
                    <a:p>
                      <a:pPr marL="57150" indent="0" algn="l" fontAlgn="b"/>
                      <a:r>
                        <a:rPr lang="en-US" sz="1800" b="0" i="0" u="none" strike="noStrike" dirty="0">
                          <a:solidFill>
                            <a:srgbClr val="000000"/>
                          </a:solidFill>
                          <a:effectLst/>
                          <a:latin typeface="+mn-lt"/>
                        </a:rPr>
                        <a:t>Slovakia</a:t>
                      </a:r>
                    </a:p>
                  </a:txBody>
                  <a:tcPr marL="6350" marR="6350" marT="6350" marB="0" anchor="ctr"/>
                </a:tc>
                <a:tc>
                  <a:txBody>
                    <a:bodyPr/>
                    <a:lstStyle/>
                    <a:p>
                      <a:pPr algn="ctr"/>
                      <a:r>
                        <a:rPr lang="en-US" dirty="0"/>
                        <a:t>60.68%</a:t>
                      </a:r>
                    </a:p>
                  </a:txBody>
                  <a:tcPr anchor="ctr"/>
                </a:tc>
                <a:extLst>
                  <a:ext uri="{0D108BD9-81ED-4DB2-BD59-A6C34878D82A}">
                    <a16:rowId xmlns:a16="http://schemas.microsoft.com/office/drawing/2014/main" val="2249089796"/>
                  </a:ext>
                </a:extLst>
              </a:tr>
              <a:tr h="669870">
                <a:tc>
                  <a:txBody>
                    <a:bodyPr/>
                    <a:lstStyle/>
                    <a:p>
                      <a:pPr marL="57150" indent="0" algn="l" fontAlgn="b"/>
                      <a:r>
                        <a:rPr lang="en-US" sz="1800" b="0" i="0" u="none" strike="noStrike" dirty="0">
                          <a:solidFill>
                            <a:srgbClr val="000000"/>
                          </a:solidFill>
                          <a:effectLst/>
                          <a:latin typeface="+mn-lt"/>
                        </a:rPr>
                        <a:t>Ukraine</a:t>
                      </a:r>
                    </a:p>
                  </a:txBody>
                  <a:tcPr marL="6350" marR="6350" marT="6350" marB="0" anchor="ctr"/>
                </a:tc>
                <a:tc>
                  <a:txBody>
                    <a:bodyPr/>
                    <a:lstStyle/>
                    <a:p>
                      <a:pPr algn="ctr"/>
                      <a:r>
                        <a:rPr lang="en-US" dirty="0"/>
                        <a:t>54.47%</a:t>
                      </a:r>
                    </a:p>
                  </a:txBody>
                  <a:tcPr anchor="ctr"/>
                </a:tc>
                <a:extLst>
                  <a:ext uri="{0D108BD9-81ED-4DB2-BD59-A6C34878D82A}">
                    <a16:rowId xmlns:a16="http://schemas.microsoft.com/office/drawing/2014/main" val="1555431680"/>
                  </a:ext>
                </a:extLst>
              </a:tr>
              <a:tr h="669870">
                <a:tc>
                  <a:txBody>
                    <a:bodyPr/>
                    <a:lstStyle/>
                    <a:p>
                      <a:pPr marL="57150" indent="0" algn="l" fontAlgn="b"/>
                      <a:r>
                        <a:rPr lang="en-US" sz="1800" b="0" i="0" u="none" strike="noStrike" dirty="0">
                          <a:solidFill>
                            <a:srgbClr val="000000"/>
                          </a:solidFill>
                          <a:effectLst/>
                          <a:latin typeface="+mn-lt"/>
                        </a:rPr>
                        <a:t>Belgium</a:t>
                      </a:r>
                    </a:p>
                  </a:txBody>
                  <a:tcPr marL="6350" marR="6350" marT="6350" marB="0" anchor="ctr"/>
                </a:tc>
                <a:tc>
                  <a:txBody>
                    <a:bodyPr/>
                    <a:lstStyle/>
                    <a:p>
                      <a:pPr algn="ctr"/>
                      <a:r>
                        <a:rPr lang="en-US" dirty="0"/>
                        <a:t>45.79%</a:t>
                      </a:r>
                    </a:p>
                  </a:txBody>
                  <a:tcPr anchor="ctr"/>
                </a:tc>
                <a:extLst>
                  <a:ext uri="{0D108BD9-81ED-4DB2-BD59-A6C34878D82A}">
                    <a16:rowId xmlns:a16="http://schemas.microsoft.com/office/drawing/2014/main" val="1160342690"/>
                  </a:ext>
                </a:extLst>
              </a:tr>
              <a:tr h="669870">
                <a:tc>
                  <a:txBody>
                    <a:bodyPr/>
                    <a:lstStyle/>
                    <a:p>
                      <a:pPr marL="57150" indent="0" algn="l" fontAlgn="b"/>
                      <a:r>
                        <a:rPr lang="en-US" sz="1800" b="0" i="0" u="none" strike="noStrike" dirty="0">
                          <a:solidFill>
                            <a:srgbClr val="000000"/>
                          </a:solidFill>
                          <a:effectLst/>
                          <a:latin typeface="+mn-lt"/>
                        </a:rPr>
                        <a:t>Hungary</a:t>
                      </a:r>
                    </a:p>
                  </a:txBody>
                  <a:tcPr marL="6350" marR="6350" marT="6350" marB="0" anchor="ctr"/>
                </a:tc>
                <a:tc>
                  <a:txBody>
                    <a:bodyPr/>
                    <a:lstStyle/>
                    <a:p>
                      <a:pPr algn="ctr"/>
                      <a:r>
                        <a:rPr lang="en-US" dirty="0"/>
                        <a:t>44.19%</a:t>
                      </a:r>
                    </a:p>
                  </a:txBody>
                  <a:tcPr anchor="ctr"/>
                </a:tc>
                <a:extLst>
                  <a:ext uri="{0D108BD9-81ED-4DB2-BD59-A6C34878D82A}">
                    <a16:rowId xmlns:a16="http://schemas.microsoft.com/office/drawing/2014/main" val="4264998727"/>
                  </a:ext>
                </a:extLst>
              </a:tr>
            </a:tbl>
          </a:graphicData>
        </a:graphic>
      </p:graphicFrame>
      <p:sp>
        <p:nvSpPr>
          <p:cNvPr id="7" name="TextBox 6">
            <a:extLst>
              <a:ext uri="{FF2B5EF4-FFF2-40B4-BE49-F238E27FC236}">
                <a16:creationId xmlns:a16="http://schemas.microsoft.com/office/drawing/2014/main" id="{5A5EF723-6AD0-81A1-2329-C11AB998A291}"/>
              </a:ext>
            </a:extLst>
          </p:cNvPr>
          <p:cNvSpPr txBox="1"/>
          <p:nvPr/>
        </p:nvSpPr>
        <p:spPr>
          <a:xfrm>
            <a:off x="9896611" y="6354375"/>
            <a:ext cx="2425147" cy="276999"/>
          </a:xfrm>
          <a:prstGeom prst="rect">
            <a:avLst/>
          </a:prstGeom>
          <a:noFill/>
        </p:spPr>
        <p:txBody>
          <a:bodyPr wrap="square" rtlCol="0">
            <a:spAutoFit/>
          </a:bodyPr>
          <a:lstStyle/>
          <a:p>
            <a:r>
              <a:rPr lang="en-US" sz="1200" i="1" dirty="0"/>
              <a:t>Data Source: EIA</a:t>
            </a:r>
          </a:p>
        </p:txBody>
      </p:sp>
      <p:sp>
        <p:nvSpPr>
          <p:cNvPr id="8" name="Footer Placeholder 7">
            <a:extLst>
              <a:ext uri="{FF2B5EF4-FFF2-40B4-BE49-F238E27FC236}">
                <a16:creationId xmlns:a16="http://schemas.microsoft.com/office/drawing/2014/main" id="{907F6D25-E55C-36F6-CAC4-0830543A0CCE}"/>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2355915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0D2E4652-51D8-4FD6-83D4-E72195873B11}"/>
              </a:ext>
            </a:extLst>
          </p:cNvPr>
          <p:cNvSpPr>
            <a:spLocks noGrp="1"/>
          </p:cNvSpPr>
          <p:nvPr>
            <p:ph type="ftr" sz="quarter" idx="11"/>
          </p:nvPr>
        </p:nvSpPr>
        <p:spPr/>
        <p:txBody>
          <a:bodyPr/>
          <a:lstStyle/>
          <a:p>
            <a:r>
              <a:rPr lang="en-US"/>
              <a:t>Nuclear 101 ©NEED 2024</a:t>
            </a:r>
          </a:p>
        </p:txBody>
      </p:sp>
      <p:pic>
        <p:nvPicPr>
          <p:cNvPr id="4" name="Picture 3">
            <a:extLst>
              <a:ext uri="{FF2B5EF4-FFF2-40B4-BE49-F238E27FC236}">
                <a16:creationId xmlns:a16="http://schemas.microsoft.com/office/drawing/2014/main" id="{188FDAA3-95CA-D61C-9E2C-E7043535C13C}"/>
              </a:ext>
            </a:extLst>
          </p:cNvPr>
          <p:cNvPicPr>
            <a:picLocks noChangeAspect="1"/>
          </p:cNvPicPr>
          <p:nvPr/>
        </p:nvPicPr>
        <p:blipFill>
          <a:blip r:embed="rId2"/>
          <a:stretch>
            <a:fillRect/>
          </a:stretch>
        </p:blipFill>
        <p:spPr>
          <a:xfrm>
            <a:off x="1757387" y="275243"/>
            <a:ext cx="8677226" cy="63075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4554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A6A65-4BE5-1698-4695-59534B0D67F7}"/>
              </a:ext>
            </a:extLst>
          </p:cNvPr>
          <p:cNvSpPr>
            <a:spLocks noGrp="1"/>
          </p:cNvSpPr>
          <p:nvPr>
            <p:ph type="title"/>
          </p:nvPr>
        </p:nvSpPr>
        <p:spPr/>
        <p:txBody>
          <a:bodyPr/>
          <a:lstStyle/>
          <a:p>
            <a:r>
              <a:rPr lang="en-US" dirty="0"/>
              <a:t>US Electricity Generation by Source, 2022</a:t>
            </a:r>
          </a:p>
        </p:txBody>
      </p:sp>
      <p:sp>
        <p:nvSpPr>
          <p:cNvPr id="4" name="TextBox 3">
            <a:extLst>
              <a:ext uri="{FF2B5EF4-FFF2-40B4-BE49-F238E27FC236}">
                <a16:creationId xmlns:a16="http://schemas.microsoft.com/office/drawing/2014/main" id="{9EFCEA06-D26F-D88A-2BCD-111F5711DB0D}"/>
              </a:ext>
            </a:extLst>
          </p:cNvPr>
          <p:cNvSpPr txBox="1"/>
          <p:nvPr/>
        </p:nvSpPr>
        <p:spPr>
          <a:xfrm>
            <a:off x="9380173" y="6311130"/>
            <a:ext cx="2425147" cy="276999"/>
          </a:xfrm>
          <a:prstGeom prst="rect">
            <a:avLst/>
          </a:prstGeom>
          <a:noFill/>
        </p:spPr>
        <p:txBody>
          <a:bodyPr wrap="square" rtlCol="0">
            <a:spAutoFit/>
          </a:bodyPr>
          <a:lstStyle/>
          <a:p>
            <a:r>
              <a:rPr lang="en-US" sz="1200" i="1" dirty="0"/>
              <a:t>Data Source: EIA</a:t>
            </a:r>
          </a:p>
        </p:txBody>
      </p:sp>
      <p:sp>
        <p:nvSpPr>
          <p:cNvPr id="5" name="Footer Placeholder 4">
            <a:extLst>
              <a:ext uri="{FF2B5EF4-FFF2-40B4-BE49-F238E27FC236}">
                <a16:creationId xmlns:a16="http://schemas.microsoft.com/office/drawing/2014/main" id="{F55A2D45-067E-16F3-46D0-6EA710D2555D}"/>
              </a:ext>
            </a:extLst>
          </p:cNvPr>
          <p:cNvSpPr>
            <a:spLocks noGrp="1"/>
          </p:cNvSpPr>
          <p:nvPr>
            <p:ph type="ftr" sz="quarter" idx="11"/>
          </p:nvPr>
        </p:nvSpPr>
        <p:spPr/>
        <p:txBody>
          <a:bodyPr/>
          <a:lstStyle/>
          <a:p>
            <a:r>
              <a:rPr lang="en-US"/>
              <a:t>Nuclear 101 ©NEED 2024</a:t>
            </a:r>
          </a:p>
        </p:txBody>
      </p:sp>
      <p:graphicFrame>
        <p:nvGraphicFramePr>
          <p:cNvPr id="6" name="Chart 5">
            <a:extLst>
              <a:ext uri="{FF2B5EF4-FFF2-40B4-BE49-F238E27FC236}">
                <a16:creationId xmlns:a16="http://schemas.microsoft.com/office/drawing/2014/main" id="{F400B057-AB02-801E-1AC7-5AA247D856BD}"/>
              </a:ext>
            </a:extLst>
          </p:cNvPr>
          <p:cNvGraphicFramePr>
            <a:graphicFrameLocks noGrp="1"/>
          </p:cNvGraphicFramePr>
          <p:nvPr>
            <p:extLst>
              <p:ext uri="{D42A27DB-BD31-4B8C-83A1-F6EECF244321}">
                <p14:modId xmlns:p14="http://schemas.microsoft.com/office/powerpoint/2010/main" val="3279596436"/>
              </p:ext>
            </p:extLst>
          </p:nvPr>
        </p:nvGraphicFramePr>
        <p:xfrm>
          <a:off x="73152" y="790042"/>
          <a:ext cx="11367820" cy="63130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5792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94B660-6AD7-4B05-E286-065357EAA4AD}"/>
              </a:ext>
            </a:extLst>
          </p:cNvPr>
          <p:cNvSpPr>
            <a:spLocks noGrp="1"/>
          </p:cNvSpPr>
          <p:nvPr>
            <p:ph type="title"/>
          </p:nvPr>
        </p:nvSpPr>
        <p:spPr/>
        <p:txBody>
          <a:bodyPr/>
          <a:lstStyle/>
          <a:p>
            <a:r>
              <a:rPr lang="en-US" dirty="0"/>
              <a:t>Nuclear Power Plant Locations</a:t>
            </a:r>
          </a:p>
        </p:txBody>
      </p:sp>
      <p:sp>
        <p:nvSpPr>
          <p:cNvPr id="7" name="TextBox 6">
            <a:extLst>
              <a:ext uri="{FF2B5EF4-FFF2-40B4-BE49-F238E27FC236}">
                <a16:creationId xmlns:a16="http://schemas.microsoft.com/office/drawing/2014/main" id="{9874D8E5-4FF8-B9F0-1214-B9242A1E8148}"/>
              </a:ext>
            </a:extLst>
          </p:cNvPr>
          <p:cNvSpPr txBox="1"/>
          <p:nvPr/>
        </p:nvSpPr>
        <p:spPr>
          <a:xfrm>
            <a:off x="7116416" y="6338986"/>
            <a:ext cx="3072611" cy="307777"/>
          </a:xfrm>
          <a:prstGeom prst="rect">
            <a:avLst/>
          </a:prstGeom>
          <a:noFill/>
        </p:spPr>
        <p:txBody>
          <a:bodyPr wrap="square" rtlCol="0">
            <a:spAutoFit/>
          </a:bodyPr>
          <a:lstStyle/>
          <a:p>
            <a:r>
              <a:rPr lang="en-US" sz="1400" i="1" dirty="0"/>
              <a:t>Image source: Nuclear Energy Institute</a:t>
            </a:r>
          </a:p>
        </p:txBody>
      </p:sp>
      <p:sp>
        <p:nvSpPr>
          <p:cNvPr id="9" name="Footer Placeholder 8">
            <a:extLst>
              <a:ext uri="{FF2B5EF4-FFF2-40B4-BE49-F238E27FC236}">
                <a16:creationId xmlns:a16="http://schemas.microsoft.com/office/drawing/2014/main" id="{6DCE312A-CA54-3CB5-F798-A052FFD8FF0B}"/>
              </a:ext>
            </a:extLst>
          </p:cNvPr>
          <p:cNvSpPr>
            <a:spLocks noGrp="1"/>
          </p:cNvSpPr>
          <p:nvPr>
            <p:ph type="ftr" sz="quarter" idx="11"/>
          </p:nvPr>
        </p:nvSpPr>
        <p:spPr/>
        <p:txBody>
          <a:bodyPr/>
          <a:lstStyle/>
          <a:p>
            <a:r>
              <a:rPr lang="en-US"/>
              <a:t>Nuclear 101 ©NEED 2024</a:t>
            </a:r>
          </a:p>
        </p:txBody>
      </p:sp>
      <p:pic>
        <p:nvPicPr>
          <p:cNvPr id="4" name="Picture 3">
            <a:extLst>
              <a:ext uri="{FF2B5EF4-FFF2-40B4-BE49-F238E27FC236}">
                <a16:creationId xmlns:a16="http://schemas.microsoft.com/office/drawing/2014/main" id="{1FAEE808-206D-2DFF-1906-412E70DF64C9}"/>
              </a:ext>
            </a:extLst>
          </p:cNvPr>
          <p:cNvPicPr>
            <a:picLocks noChangeAspect="1"/>
          </p:cNvPicPr>
          <p:nvPr/>
        </p:nvPicPr>
        <p:blipFill>
          <a:blip r:embed="rId3"/>
          <a:stretch>
            <a:fillRect/>
          </a:stretch>
        </p:blipFill>
        <p:spPr>
          <a:xfrm>
            <a:off x="2189683" y="1412984"/>
            <a:ext cx="7812634" cy="47420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4094469"/>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35B74"/>
      </a:dk2>
      <a:lt2>
        <a:srgbClr val="DFE3E5"/>
      </a:lt2>
      <a:accent1>
        <a:srgbClr val="335B74"/>
      </a:accent1>
      <a:accent2>
        <a:srgbClr val="009B67"/>
      </a:accent2>
      <a:accent3>
        <a:srgbClr val="25A2FF"/>
      </a:accent3>
      <a:accent4>
        <a:srgbClr val="005699"/>
      </a:accent4>
      <a:accent5>
        <a:srgbClr val="62A39F"/>
      </a:accent5>
      <a:accent6>
        <a:srgbClr val="DFE3E5"/>
      </a:accent6>
      <a:hlink>
        <a:srgbClr val="6EAC1C"/>
      </a:hlink>
      <a:folHlink>
        <a:srgbClr val="B26B0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ED Template New 03-2023" id="{C14AAE11-5869-4D73-A6D2-D4F07DF9FBFA}" vid="{C229C9A1-59D2-4305-B885-F15DB3432A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NEED Template New 03-2023</Template>
  <TotalTime>1765</TotalTime>
  <Words>2563</Words>
  <Application>Microsoft Office PowerPoint</Application>
  <PresentationFormat>Widescreen</PresentationFormat>
  <Paragraphs>264</Paragraphs>
  <Slides>23</Slides>
  <Notes>15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Candara</vt:lpstr>
      <vt:lpstr>Office Theme</vt:lpstr>
      <vt:lpstr>Exploring Nuclear Energy</vt:lpstr>
      <vt:lpstr>Two Ways Nuclei Release Energy</vt:lpstr>
      <vt:lpstr>Nuclear Fission Up Close and Personal</vt:lpstr>
      <vt:lpstr>Global Energy Consumption 2022</vt:lpstr>
      <vt:lpstr>History of Global Nuclear Energy</vt:lpstr>
      <vt:lpstr>Top Nuclear Generating Countries, 2022 </vt:lpstr>
      <vt:lpstr>PowerPoint Presentation</vt:lpstr>
      <vt:lpstr>US Electricity Generation by Source, 2022</vt:lpstr>
      <vt:lpstr>Nuclear Power Plant Locations</vt:lpstr>
      <vt:lpstr>Top Ten States for Nuclear Generation by Percent of Total, 2023</vt:lpstr>
      <vt:lpstr>Anatomy of a Nuclear Power Plant</vt:lpstr>
      <vt:lpstr>Anatomy of a Nuclear Power Plant</vt:lpstr>
      <vt:lpstr>Advantages of Nuclear Power</vt:lpstr>
      <vt:lpstr>Drawbacks to Using Nuclear Power</vt:lpstr>
      <vt:lpstr>Advancing Nuclear power</vt:lpstr>
      <vt:lpstr>Advanced Reactor Development</vt:lpstr>
      <vt:lpstr>What About Fusion?</vt:lpstr>
      <vt:lpstr>Cherenkov Radiation</vt:lpstr>
      <vt:lpstr>When Things Go Wrong</vt:lpstr>
      <vt:lpstr>Nuclear Power Plant Simulation</vt:lpstr>
      <vt:lpstr>Nuclear Power Plant Simulation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Nuclear Power</dc:title>
  <dc:creator>Caryn Turrel</dc:creator>
  <cp:lastModifiedBy>Caryn Turrel</cp:lastModifiedBy>
  <cp:revision>28</cp:revision>
  <dcterms:created xsi:type="dcterms:W3CDTF">2023-06-21T15:29:40Z</dcterms:created>
  <dcterms:modified xsi:type="dcterms:W3CDTF">2025-01-29T18:52:02Z</dcterms:modified>
</cp:coreProperties>
</file>