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6" r:id="rId3"/>
    <p:sldId id="283" r:id="rId4"/>
    <p:sldId id="275" r:id="rId5"/>
    <p:sldId id="278" r:id="rId6"/>
    <p:sldId id="274" r:id="rId7"/>
    <p:sldId id="276" r:id="rId8"/>
    <p:sldId id="277" r:id="rId9"/>
    <p:sldId id="282" r:id="rId10"/>
    <p:sldId id="279" r:id="rId11"/>
    <p:sldId id="280" r:id="rId12"/>
    <p:sldId id="285" r:id="rId13"/>
    <p:sldId id="284" r:id="rId14"/>
    <p:sldId id="281" r:id="rId15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1" t="9576" r="16277" b="22914"/>
          <a:stretch/>
        </p:blipFill>
        <p:spPr>
          <a:xfrm>
            <a:off x="9807581" y="4896739"/>
            <a:ext cx="2831759" cy="21618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8724487">
            <a:off x="8453064" y="5265366"/>
            <a:ext cx="4599706" cy="106601"/>
          </a:xfrm>
          <a:custGeom>
            <a:avLst/>
            <a:gdLst>
              <a:gd name="connsiteX0" fmla="*/ 0 w 4540003"/>
              <a:gd name="connsiteY0" fmla="*/ 0 h 106601"/>
              <a:gd name="connsiteX1" fmla="*/ 4540003 w 4540003"/>
              <a:gd name="connsiteY1" fmla="*/ 0 h 106601"/>
              <a:gd name="connsiteX2" fmla="*/ 4540003 w 4540003"/>
              <a:gd name="connsiteY2" fmla="*/ 106601 h 106601"/>
              <a:gd name="connsiteX3" fmla="*/ 0 w 4540003"/>
              <a:gd name="connsiteY3" fmla="*/ 106601 h 106601"/>
              <a:gd name="connsiteX4" fmla="*/ 0 w 4540003"/>
              <a:gd name="connsiteY4" fmla="*/ 0 h 106601"/>
              <a:gd name="connsiteX0" fmla="*/ 0 w 4599706"/>
              <a:gd name="connsiteY0" fmla="*/ 0 h 106601"/>
              <a:gd name="connsiteX1" fmla="*/ 4540003 w 4599706"/>
              <a:gd name="connsiteY1" fmla="*/ 0 h 106601"/>
              <a:gd name="connsiteX2" fmla="*/ 4599706 w 4599706"/>
              <a:gd name="connsiteY2" fmla="*/ 90033 h 106601"/>
              <a:gd name="connsiteX3" fmla="*/ 0 w 4599706"/>
              <a:gd name="connsiteY3" fmla="*/ 106601 h 106601"/>
              <a:gd name="connsiteX4" fmla="*/ 0 w 4599706"/>
              <a:gd name="connsiteY4" fmla="*/ 0 h 10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9706" h="106601">
                <a:moveTo>
                  <a:pt x="0" y="0"/>
                </a:moveTo>
                <a:lnTo>
                  <a:pt x="4540003" y="0"/>
                </a:lnTo>
                <a:lnTo>
                  <a:pt x="4599706" y="90033"/>
                </a:lnTo>
                <a:lnTo>
                  <a:pt x="0" y="1066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5340825"/>
            <a:ext cx="10672764" cy="1517174"/>
          </a:xfrm>
          <a:custGeom>
            <a:avLst/>
            <a:gdLst>
              <a:gd name="connsiteX0" fmla="*/ 0 w 12192000"/>
              <a:gd name="connsiteY0" fmla="*/ 0 h 1517174"/>
              <a:gd name="connsiteX1" fmla="*/ 12192000 w 12192000"/>
              <a:gd name="connsiteY1" fmla="*/ 0 h 1517174"/>
              <a:gd name="connsiteX2" fmla="*/ 12192000 w 12192000"/>
              <a:gd name="connsiteY2" fmla="*/ 1517174 h 1517174"/>
              <a:gd name="connsiteX3" fmla="*/ 0 w 12192000"/>
              <a:gd name="connsiteY3" fmla="*/ 1517174 h 1517174"/>
              <a:gd name="connsiteX4" fmla="*/ 0 w 12192000"/>
              <a:gd name="connsiteY4" fmla="*/ 0 h 1517174"/>
              <a:gd name="connsiteX0" fmla="*/ 0 w 12192000"/>
              <a:gd name="connsiteY0" fmla="*/ 0 h 1517174"/>
              <a:gd name="connsiteX1" fmla="*/ 10906125 w 12192000"/>
              <a:gd name="connsiteY1" fmla="*/ 0 h 1517174"/>
              <a:gd name="connsiteX2" fmla="*/ 12192000 w 12192000"/>
              <a:gd name="connsiteY2" fmla="*/ 1517174 h 1517174"/>
              <a:gd name="connsiteX3" fmla="*/ 0 w 12192000"/>
              <a:gd name="connsiteY3" fmla="*/ 1517174 h 1517174"/>
              <a:gd name="connsiteX4" fmla="*/ 0 w 12192000"/>
              <a:gd name="connsiteY4" fmla="*/ 0 h 1517174"/>
              <a:gd name="connsiteX0" fmla="*/ 0 w 10906125"/>
              <a:gd name="connsiteY0" fmla="*/ 0 h 1517174"/>
              <a:gd name="connsiteX1" fmla="*/ 10906125 w 10906125"/>
              <a:gd name="connsiteY1" fmla="*/ 0 h 1517174"/>
              <a:gd name="connsiteX2" fmla="*/ 9563100 w 10906125"/>
              <a:gd name="connsiteY2" fmla="*/ 1517174 h 1517174"/>
              <a:gd name="connsiteX3" fmla="*/ 0 w 10906125"/>
              <a:gd name="connsiteY3" fmla="*/ 1517174 h 1517174"/>
              <a:gd name="connsiteX4" fmla="*/ 0 w 10906125"/>
              <a:gd name="connsiteY4" fmla="*/ 0 h 151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6125" h="1517174">
                <a:moveTo>
                  <a:pt x="0" y="0"/>
                </a:moveTo>
                <a:lnTo>
                  <a:pt x="10906125" y="0"/>
                </a:lnTo>
                <a:lnTo>
                  <a:pt x="9563100" y="1517174"/>
                </a:lnTo>
                <a:lnTo>
                  <a:pt x="0" y="151717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9458" y="5635277"/>
            <a:ext cx="9389547" cy="541867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389459" y="6194076"/>
            <a:ext cx="8968854" cy="462846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-22574" y="-32945"/>
            <a:ext cx="12243879" cy="5374001"/>
          </a:xfrm>
          <a:custGeom>
            <a:avLst/>
            <a:gdLst>
              <a:gd name="connsiteX0" fmla="*/ 0 w 8658584"/>
              <a:gd name="connsiteY0" fmla="*/ 0 h 6694311"/>
              <a:gd name="connsiteX1" fmla="*/ 7542843 w 8658584"/>
              <a:gd name="connsiteY1" fmla="*/ 0 h 6694311"/>
              <a:gd name="connsiteX2" fmla="*/ 8658584 w 8658584"/>
              <a:gd name="connsiteY2" fmla="*/ 1115741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6143021 w 8658584"/>
              <a:gd name="connsiteY1" fmla="*/ 0 h 6694311"/>
              <a:gd name="connsiteX2" fmla="*/ 8658584 w 8658584"/>
              <a:gd name="connsiteY2" fmla="*/ 1115741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6143021 w 8658584"/>
              <a:gd name="connsiteY1" fmla="*/ 0 h 6694311"/>
              <a:gd name="connsiteX2" fmla="*/ 8658584 w 8658584"/>
              <a:gd name="connsiteY2" fmla="*/ 2560719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5691465 w 8658584"/>
              <a:gd name="connsiteY1" fmla="*/ 0 h 6694311"/>
              <a:gd name="connsiteX2" fmla="*/ 8658584 w 8658584"/>
              <a:gd name="connsiteY2" fmla="*/ 2560719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5691465 w 8658584"/>
              <a:gd name="connsiteY1" fmla="*/ 0 h 6694311"/>
              <a:gd name="connsiteX2" fmla="*/ 8658584 w 8658584"/>
              <a:gd name="connsiteY2" fmla="*/ 3080008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5691465 w 8658584"/>
              <a:gd name="connsiteY1" fmla="*/ 0 h 6694311"/>
              <a:gd name="connsiteX2" fmla="*/ 8636006 w 8658584"/>
              <a:gd name="connsiteY2" fmla="*/ 2763920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22578 h 6716889"/>
              <a:gd name="connsiteX1" fmla="*/ 5510843 w 8658584"/>
              <a:gd name="connsiteY1" fmla="*/ 0 h 6716889"/>
              <a:gd name="connsiteX2" fmla="*/ 8636006 w 8658584"/>
              <a:gd name="connsiteY2" fmla="*/ 2786498 h 6716889"/>
              <a:gd name="connsiteX3" fmla="*/ 8658584 w 8658584"/>
              <a:gd name="connsiteY3" fmla="*/ 6716889 h 6716889"/>
              <a:gd name="connsiteX4" fmla="*/ 0 w 8658584"/>
              <a:gd name="connsiteY4" fmla="*/ 6716889 h 6716889"/>
              <a:gd name="connsiteX5" fmla="*/ 0 w 8658584"/>
              <a:gd name="connsiteY5" fmla="*/ 22578 h 6716889"/>
              <a:gd name="connsiteX0" fmla="*/ 0 w 8658584"/>
              <a:gd name="connsiteY0" fmla="*/ 22578 h 6716889"/>
              <a:gd name="connsiteX1" fmla="*/ 5510843 w 8658584"/>
              <a:gd name="connsiteY1" fmla="*/ 0 h 6716889"/>
              <a:gd name="connsiteX2" fmla="*/ 8636006 w 8658584"/>
              <a:gd name="connsiteY2" fmla="*/ 2876809 h 6716889"/>
              <a:gd name="connsiteX3" fmla="*/ 8658584 w 8658584"/>
              <a:gd name="connsiteY3" fmla="*/ 6716889 h 6716889"/>
              <a:gd name="connsiteX4" fmla="*/ 0 w 8658584"/>
              <a:gd name="connsiteY4" fmla="*/ 6716889 h 6716889"/>
              <a:gd name="connsiteX5" fmla="*/ 0 w 8658584"/>
              <a:gd name="connsiteY5" fmla="*/ 22578 h 6716889"/>
              <a:gd name="connsiteX0" fmla="*/ 0 w 8658584"/>
              <a:gd name="connsiteY0" fmla="*/ 1 h 6694312"/>
              <a:gd name="connsiteX1" fmla="*/ 6280495 w 8658584"/>
              <a:gd name="connsiteY1" fmla="*/ 6819 h 6694312"/>
              <a:gd name="connsiteX2" fmla="*/ 8636006 w 8658584"/>
              <a:gd name="connsiteY2" fmla="*/ 2854232 h 6694312"/>
              <a:gd name="connsiteX3" fmla="*/ 8658584 w 8658584"/>
              <a:gd name="connsiteY3" fmla="*/ 6694312 h 6694312"/>
              <a:gd name="connsiteX4" fmla="*/ 0 w 8658584"/>
              <a:gd name="connsiteY4" fmla="*/ 6694312 h 6694312"/>
              <a:gd name="connsiteX5" fmla="*/ 0 w 8658584"/>
              <a:gd name="connsiteY5" fmla="*/ 1 h 6694312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0 h 6694311"/>
              <a:gd name="connsiteX3" fmla="*/ 8658584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1 h 6694311"/>
              <a:gd name="connsiteX3" fmla="*/ 8658584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1 h 6694311"/>
              <a:gd name="connsiteX3" fmla="*/ 8658584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1 h 6694311"/>
              <a:gd name="connsiteX3" fmla="*/ 8674619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840557"/>
              <a:gd name="connsiteX1" fmla="*/ 6280495 w 8684109"/>
              <a:gd name="connsiteY1" fmla="*/ 6818 h 6840557"/>
              <a:gd name="connsiteX2" fmla="*/ 8684109 w 8684109"/>
              <a:gd name="connsiteY2" fmla="*/ 3265771 h 6840557"/>
              <a:gd name="connsiteX3" fmla="*/ 8674619 w 8684109"/>
              <a:gd name="connsiteY3" fmla="*/ 6840557 h 6840557"/>
              <a:gd name="connsiteX4" fmla="*/ 0 w 8684109"/>
              <a:gd name="connsiteY4" fmla="*/ 6694311 h 6840557"/>
              <a:gd name="connsiteX5" fmla="*/ 0 w 8684109"/>
              <a:gd name="connsiteY5" fmla="*/ 0 h 6840557"/>
              <a:gd name="connsiteX0" fmla="*/ 0 w 8684109"/>
              <a:gd name="connsiteY0" fmla="*/ 0 h 6840558"/>
              <a:gd name="connsiteX1" fmla="*/ 6280495 w 8684109"/>
              <a:gd name="connsiteY1" fmla="*/ 6818 h 6840558"/>
              <a:gd name="connsiteX2" fmla="*/ 8684109 w 8684109"/>
              <a:gd name="connsiteY2" fmla="*/ 3265771 h 6840558"/>
              <a:gd name="connsiteX3" fmla="*/ 8674619 w 8684109"/>
              <a:gd name="connsiteY3" fmla="*/ 6840557 h 6840558"/>
              <a:gd name="connsiteX4" fmla="*/ 20294 w 8684109"/>
              <a:gd name="connsiteY4" fmla="*/ 6840558 h 6840558"/>
              <a:gd name="connsiteX5" fmla="*/ 0 w 8684109"/>
              <a:gd name="connsiteY5" fmla="*/ 0 h 6840558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8674619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7944051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2082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2082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88677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4741823 h 6870301"/>
              <a:gd name="connsiteX3" fmla="*/ 7588677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4741823 h 6870301"/>
              <a:gd name="connsiteX3" fmla="*/ 7588677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0 h 6876011"/>
              <a:gd name="connsiteX1" fmla="*/ 8695428 w 8695428"/>
              <a:gd name="connsiteY1" fmla="*/ 5710 h 6876011"/>
              <a:gd name="connsiteX2" fmla="*/ 8694255 w 8695428"/>
              <a:gd name="connsiteY2" fmla="*/ 4747533 h 6876011"/>
              <a:gd name="connsiteX3" fmla="*/ 7588677 w 8695428"/>
              <a:gd name="connsiteY3" fmla="*/ 6876010 h 6876011"/>
              <a:gd name="connsiteX4" fmla="*/ 20294 w 8695428"/>
              <a:gd name="connsiteY4" fmla="*/ 6876011 h 6876011"/>
              <a:gd name="connsiteX5" fmla="*/ 0 w 8695428"/>
              <a:gd name="connsiteY5" fmla="*/ 0 h 68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5428" h="6876011">
                <a:moveTo>
                  <a:pt x="0" y="0"/>
                </a:moveTo>
                <a:lnTo>
                  <a:pt x="8695428" y="5710"/>
                </a:lnTo>
                <a:lnTo>
                  <a:pt x="8694255" y="4747533"/>
                </a:lnTo>
                <a:cubicBezTo>
                  <a:pt x="8630212" y="4756972"/>
                  <a:pt x="8048681" y="6053717"/>
                  <a:pt x="7588677" y="6876010"/>
                </a:cubicBezTo>
                <a:lnTo>
                  <a:pt x="20294" y="6876011"/>
                </a:lnTo>
                <a:cubicBezTo>
                  <a:pt x="13529" y="4595825"/>
                  <a:pt x="6765" y="2280186"/>
                  <a:pt x="0" y="0"/>
                </a:cubicBezTo>
                <a:close/>
              </a:path>
            </a:pathLst>
          </a:custGeom>
          <a:solidFill>
            <a:schemeClr val="tx1">
              <a:alpha val="48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2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622" cy="775053"/>
          </a:xfrm>
        </p:spPr>
        <p:txBody>
          <a:bodyPr/>
          <a:lstStyle>
            <a:lvl1pPr algn="ctr">
              <a:defRPr>
                <a:solidFill>
                  <a:srgbClr val="00B0F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8200" y="1207908"/>
            <a:ext cx="5370689" cy="5034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299201" y="1207909"/>
            <a:ext cx="5260622" cy="24500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299200" y="3753373"/>
            <a:ext cx="5260622" cy="248938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536582"/>
            <a:ext cx="4668308" cy="533577"/>
          </a:xfrm>
          <a:solidFill>
            <a:schemeClr val="bg1"/>
          </a:solidFill>
        </p:spPr>
        <p:txBody>
          <a:bodyPr>
            <a:normAutofit/>
          </a:bodyPr>
          <a:lstStyle>
            <a:lvl1pPr algn="r">
              <a:defRPr sz="1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Add Subtitle or Photo Credit</a:t>
            </a:r>
          </a:p>
        </p:txBody>
      </p:sp>
    </p:spTree>
    <p:extLst>
      <p:ext uri="{BB962C8B-B14F-4D97-AF65-F5344CB8AC3E}">
        <p14:creationId xmlns:p14="http://schemas.microsoft.com/office/powerpoint/2010/main" val="328936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5986206" y="5723548"/>
            <a:ext cx="6205794" cy="704963"/>
          </a:xfrm>
          <a:solidFill>
            <a:schemeClr val="bg1"/>
          </a:solidFill>
        </p:spPr>
        <p:txBody>
          <a:bodyPr anchor="ctr">
            <a:normAutofit/>
          </a:bodyPr>
          <a:lstStyle>
            <a:lvl1pPr>
              <a:defRPr sz="2400" b="1" i="1">
                <a:solidFill>
                  <a:srgbClr val="00B0F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90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949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1000" cy="8766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368601"/>
            <a:ext cx="10541000" cy="4808362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4"/>
          <p:cNvSpPr/>
          <p:nvPr/>
        </p:nvSpPr>
        <p:spPr>
          <a:xfrm rot="19717887">
            <a:off x="-69073" y="563933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2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1000" cy="8766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4267200"/>
            <a:ext cx="10541000" cy="1966207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838200" y="1368601"/>
            <a:ext cx="5190067" cy="2746728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6208889" y="1368601"/>
            <a:ext cx="5170311" cy="2746728"/>
          </a:xfrm>
        </p:spPr>
        <p:txBody>
          <a:bodyPr/>
          <a:lstStyle>
            <a:lvl1pPr marL="0" indent="0">
              <a:buClr>
                <a:srgbClr val="00B0F0"/>
              </a:buClr>
              <a:buFontTx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Isosceles Triangle 4"/>
          <p:cNvSpPr/>
          <p:nvPr/>
        </p:nvSpPr>
        <p:spPr>
          <a:xfrm rot="19717887">
            <a:off x="-69073" y="577787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4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520" y="1521354"/>
            <a:ext cx="3917782" cy="41354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63066" y="873127"/>
            <a:ext cx="6290733" cy="876653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Picture 2" descr="G:\NEED\NEED Materials\2015 Conversion\Catalog2015_16\pinterest-icon-vect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4936065"/>
            <a:ext cx="7207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NEED\NEED Materials\2014 Final Curriculum\Energy Rock Performances\Links\instagram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402166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G:\NEED\NEED Materials\2014 Final Curriculum\Energy Rock Performances\Links\twitter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303106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G:\NEED\NEED Materials\2014 Final Curriculum\Energy Rock Performances\Links\facebook-ic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67" y="1809719"/>
            <a:ext cx="884886" cy="114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028267" y="2043640"/>
            <a:ext cx="5689071" cy="81244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028266" y="3058052"/>
            <a:ext cx="5689071" cy="83661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028265" y="4048653"/>
            <a:ext cx="5689071" cy="77170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028265" y="4980514"/>
            <a:ext cx="5689071" cy="78810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90DC-9980-4AED-A3C8-F97572F4219C}" type="datetime1">
              <a:rPr lang="en-US"/>
              <a:pPr>
                <a:defRPr/>
              </a:pPr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356351"/>
            <a:ext cx="497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NEED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BC9D-B642-499B-802E-431F7AAE8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4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37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2378" cy="4351338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98933" y="0"/>
            <a:ext cx="3793067" cy="342053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398933" y="3556000"/>
            <a:ext cx="3793067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Isosceles Triangle 4"/>
          <p:cNvSpPr/>
          <p:nvPr/>
        </p:nvSpPr>
        <p:spPr>
          <a:xfrm rot="19717887">
            <a:off x="-69073" y="74404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3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2378" cy="4351338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98933" y="0"/>
            <a:ext cx="3793067" cy="222391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398933" y="2336800"/>
            <a:ext cx="3793067" cy="221262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98932" y="4662311"/>
            <a:ext cx="3793067" cy="219568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Isosceles Triangle 4"/>
          <p:cNvSpPr/>
          <p:nvPr/>
        </p:nvSpPr>
        <p:spPr>
          <a:xfrm rot="19717887">
            <a:off x="-69073" y="74404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1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98933" y="3683176"/>
            <a:ext cx="2438399" cy="28747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37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2378" cy="4351338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98934" y="365125"/>
            <a:ext cx="2438399" cy="28747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9499600" y="2075391"/>
            <a:ext cx="2438399" cy="28747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Isosceles Triangle 4"/>
          <p:cNvSpPr/>
          <p:nvPr/>
        </p:nvSpPr>
        <p:spPr>
          <a:xfrm rot="19717887">
            <a:off x="-69073" y="74404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8534"/>
            <a:ext cx="5181600" cy="4967109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8534"/>
            <a:ext cx="5181600" cy="4967110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4"/>
          <p:cNvSpPr/>
          <p:nvPr/>
        </p:nvSpPr>
        <p:spPr>
          <a:xfrm rot="19717887">
            <a:off x="-69073" y="563932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2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976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88535"/>
            <a:ext cx="5157787" cy="50694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95477"/>
            <a:ext cx="5157787" cy="4211812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88535"/>
            <a:ext cx="5183188" cy="50694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95477"/>
            <a:ext cx="5183188" cy="4211812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4"/>
          <p:cNvSpPr/>
          <p:nvPr/>
        </p:nvSpPr>
        <p:spPr>
          <a:xfrm rot="19717887">
            <a:off x="-69073" y="494662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6100763" y="0"/>
            <a:ext cx="611505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5500" y="685800"/>
            <a:ext cx="5172075" cy="830788"/>
          </a:xfrm>
        </p:spPr>
        <p:txBody>
          <a:bodyPr/>
          <a:lstStyle/>
          <a:p>
            <a:r>
              <a:rPr lang="en-US" b="1">
                <a:latin typeface="+mn-lt"/>
              </a:rPr>
              <a:t>Click to edit Master title style</a:t>
            </a:r>
            <a:endParaRPr lang="en-US" b="1" dirty="0">
              <a:latin typeface="+mn-lt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45695"/>
            <a:ext cx="5157787" cy="823912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en-US">
                <a:solidFill>
                  <a:srgbClr val="00B0F0"/>
                </a:solidFill>
              </a:rPr>
              <a:t>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905369" y="5280201"/>
            <a:ext cx="5300663" cy="990600"/>
          </a:xfrm>
          <a:solidFill>
            <a:schemeClr val="bg1"/>
          </a:solidFill>
        </p:spPr>
        <p:txBody>
          <a:bodyPr anchor="ctr">
            <a:normAutofit/>
          </a:bodyPr>
          <a:lstStyle>
            <a:lvl1pPr>
              <a:defRPr sz="1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825500" y="2398714"/>
            <a:ext cx="5172075" cy="390048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9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4"/>
          <p:cNvSpPr/>
          <p:nvPr/>
        </p:nvSpPr>
        <p:spPr>
          <a:xfrm rot="19717887">
            <a:off x="-69073" y="82717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3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622" cy="775053"/>
          </a:xfrm>
        </p:spPr>
        <p:txBody>
          <a:bodyPr/>
          <a:lstStyle>
            <a:lvl1pPr algn="ctr">
              <a:defRPr>
                <a:solidFill>
                  <a:srgbClr val="00B0F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594557" y="1207908"/>
            <a:ext cx="4332185" cy="25418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050843" y="1207908"/>
            <a:ext cx="4357513" cy="25418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3804354" y="3872085"/>
            <a:ext cx="4425246" cy="25616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8578850" y="4187650"/>
            <a:ext cx="3184525" cy="1964795"/>
          </a:xfrm>
        </p:spPr>
        <p:txBody>
          <a:bodyPr>
            <a:normAutofit/>
          </a:bodyPr>
          <a:lstStyle>
            <a:lvl1pPr>
              <a:defRPr sz="2000" b="1" i="1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2236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622" cy="775053"/>
          </a:xfrm>
        </p:spPr>
        <p:txBody>
          <a:bodyPr/>
          <a:lstStyle>
            <a:lvl1pPr algn="ctr">
              <a:defRPr>
                <a:solidFill>
                  <a:srgbClr val="00B0F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8200" y="1207908"/>
            <a:ext cx="5348111" cy="5034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299201" y="1207908"/>
            <a:ext cx="5260622" cy="5034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91515" y="5472114"/>
            <a:ext cx="4668308" cy="533577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Add Subtitle or Photo Credit</a:t>
            </a:r>
          </a:p>
        </p:txBody>
      </p:sp>
    </p:spTree>
    <p:extLst>
      <p:ext uri="{BB962C8B-B14F-4D97-AF65-F5344CB8AC3E}">
        <p14:creationId xmlns:p14="http://schemas.microsoft.com/office/powerpoint/2010/main" val="265175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Phillips 66 - 3/10/17 - ©The NEED Project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8EA8-D334-4F85-B3A0-EB81D862F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1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747640-F989-4BD6-84B4-94908670F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36" y="1164943"/>
            <a:ext cx="4396902" cy="48126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5069" y="1986740"/>
            <a:ext cx="6992258" cy="19063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Who Am I?</a:t>
            </a:r>
            <a:br>
              <a:rPr lang="en-US" dirty="0"/>
            </a:br>
            <a:r>
              <a:rPr lang="en-US" dirty="0"/>
              <a:t>Oil &amp; Gas Career Round Up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14AFD118-6357-465A-9AC1-A4C73C907C0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386589" y="6453364"/>
            <a:ext cx="445452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©The NEED Project  </a:t>
            </a:r>
          </a:p>
        </p:txBody>
      </p:sp>
    </p:spTree>
    <p:extLst>
      <p:ext uri="{BB962C8B-B14F-4D97-AF65-F5344CB8AC3E}">
        <p14:creationId xmlns:p14="http://schemas.microsoft.com/office/powerpoint/2010/main" val="387554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6089" y="1467403"/>
            <a:ext cx="6333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My job title requires a bachelor’s degree.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114747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analyze data to recommend well placement and monitor the completion and evaluation of wells, well testing, or well surveys, providing technical advice and modifications.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44661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am responsible for devising plans for oil and natural gas drilling and production.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am constantly assessing costs and estimating the production capabilities of oil and natural gas wells.</a:t>
            </a:r>
          </a:p>
          <a:p>
            <a:pPr lvl="0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Petroleum Engineer</a:t>
            </a:r>
          </a:p>
        </p:txBody>
      </p:sp>
    </p:spTree>
    <p:extLst>
      <p:ext uri="{BB962C8B-B14F-4D97-AF65-F5344CB8AC3E}">
        <p14:creationId xmlns:p14="http://schemas.microsoft.com/office/powerpoint/2010/main" val="101643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6089" y="1467403"/>
            <a:ext cx="63338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 bachelor’s degree, and a legal degree is often preferred.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145909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work with the landowner and/or the government to acquire and maintain access to the land for the removal of natural resources.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44661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work with a team to negotiate for the ownership or partial ownership (mineral rights) of the resources recovered.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typically only work in North America, as other countries have different rules and regulations than Canada and the U.S.</a:t>
            </a:r>
          </a:p>
          <a:p>
            <a:pPr lvl="0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Landman/ Lease Negotiator</a:t>
            </a:r>
          </a:p>
        </p:txBody>
      </p:sp>
    </p:spTree>
    <p:extLst>
      <p:ext uri="{BB962C8B-B14F-4D97-AF65-F5344CB8AC3E}">
        <p14:creationId xmlns:p14="http://schemas.microsoft.com/office/powerpoint/2010/main" val="37452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 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520031"/>
            <a:ext cx="6333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 bachelor’s degree and often additional graduate coursework.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349514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work to assess, refine, and create new chemical products to keep proper flow of hydrocarbons from the reservoir to the processing facility and beyond.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455996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look at data and advise on methods to increase oilfield productivity.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monitor and manage the use of chemicals on company facilities and insure proper injection.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Chemist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2641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 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520031"/>
            <a:ext cx="6333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 high school diploma and an apprenticeship or certification.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349514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work with a team to plan for a pipe system layout, installation, or repair of pipeline systems that move water, steam, petroleum products, or gases.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455996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work with plumbers and steamfitters to assemble, install, and repair the pipe system.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study plans, inspect structures, and test systems using gauges, tests, and other tools.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Pipefitter</a:t>
            </a:r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30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6089" y="1467403"/>
            <a:ext cx="6333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an associate’s degree or bachelor’s degree.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145909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In the field, I conduct tests and collect samples of gases, soil, water, and other materials for testing and corrective action.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199763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perform laboratory work such as logging numerical and visual observation, preparing and packaging samples, and recording test results.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receive, set up, test, or decontaminate equipment and assist in the cleanup of hazardous material spills.</a:t>
            </a:r>
          </a:p>
          <a:p>
            <a:pPr lvl="0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Environmental Engineering &amp; Protection Technicians</a:t>
            </a:r>
          </a:p>
        </p:txBody>
      </p:sp>
    </p:spTree>
    <p:extLst>
      <p:ext uri="{BB962C8B-B14F-4D97-AF65-F5344CB8AC3E}">
        <p14:creationId xmlns:p14="http://schemas.microsoft.com/office/powerpoint/2010/main" val="39711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4537E-C49C-4152-B8E7-88114E40E30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©The NEED Project  </a:t>
            </a:r>
          </a:p>
        </p:txBody>
      </p:sp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E866D31-4507-4421-AD65-FEB886A03E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6"/>
          <a:stretch/>
        </p:blipFill>
        <p:spPr>
          <a:xfrm>
            <a:off x="693158" y="242074"/>
            <a:ext cx="4750043" cy="5963417"/>
          </a:xfrm>
          <a:prstGeom prst="rect">
            <a:avLst/>
          </a:prstGeo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7213C54F-4C6F-40DE-9B31-9E934245C8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5"/>
          <a:stretch/>
        </p:blipFill>
        <p:spPr>
          <a:xfrm>
            <a:off x="6197915" y="242074"/>
            <a:ext cx="4750043" cy="596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5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520031"/>
            <a:ext cx="6333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 bachelor’s degree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349514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know how to compile, analyze, interpret, and extract meaning from data on production, transportation, sales, and more.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455996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use software, tools, statistical formulas, and human thought to look for trends, issues, and needs.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create reports that will help dictate strategy and logistics in all sectors of the industry.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Data Scientist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226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445772"/>
            <a:ext cx="6333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 high school diploma and an apprenticeship or certification.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477995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lay out, position, align, and secure metal parts and assemblies that must be joined or sealed.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508462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use heated irons, gases, torches, or electronic equipment	to melt metal and create a seal.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538929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work in scenarios that require me to be flat on the ground, standing in tight spaces, reaching overhead, or even under water as a diver.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1154406" y="4538929"/>
            <a:ext cx="329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Welder</a:t>
            </a:r>
          </a:p>
        </p:txBody>
      </p:sp>
    </p:spTree>
    <p:extLst>
      <p:ext uri="{BB962C8B-B14F-4D97-AF65-F5344CB8AC3E}">
        <p14:creationId xmlns:p14="http://schemas.microsoft.com/office/powerpoint/2010/main" val="225433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434187"/>
            <a:ext cx="63338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My job title requires a bachelor’s degree and often graduate degree programs.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311351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evaluate seismic, magnetic, and gravitational data to identify good sites for exploration.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223626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conduct surveys of  the  sub-surface rock layers to pinpoint the necessary characteristics	required for a good drilling site, or to enhance a current site’s development.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6197"/>
            <a:ext cx="60946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 help to determine the processes and equipment needed for safe, economical, and environmentally responsible construction and extraction activities.</a:t>
            </a:r>
          </a:p>
          <a:p>
            <a:pPr lvl="0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955964" y="4364794"/>
            <a:ext cx="3492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Geologist</a:t>
            </a:r>
          </a:p>
        </p:txBody>
      </p:sp>
    </p:spTree>
    <p:extLst>
      <p:ext uri="{BB962C8B-B14F-4D97-AF65-F5344CB8AC3E}">
        <p14:creationId xmlns:p14="http://schemas.microsoft.com/office/powerpoint/2010/main" val="8425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 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445772"/>
            <a:ext cx="6333876" cy="377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77800" lvl="0">
              <a:lnSpc>
                <a:spcPct val="108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3600"/>
              <a:tabLst>
                <a:tab pos="380365" algn="l"/>
                <a:tab pos="381000" algn="l"/>
              </a:tabLst>
            </a:pPr>
            <a:r>
              <a:rPr lang="en-US" sz="1800" spc="1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My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job title requires a </a:t>
            </a:r>
            <a:r>
              <a:rPr lang="en-US" sz="1800" spc="-2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bachelor’s </a:t>
            </a:r>
            <a:r>
              <a:rPr lang="en-US" sz="1800" spc="-1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degree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or </a:t>
            </a:r>
            <a:r>
              <a:rPr lang="en-US" sz="1800" spc="-3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higher.</a:t>
            </a:r>
            <a:endParaRPr lang="en-US" sz="800" dirty="0">
              <a:effectLst/>
              <a:ea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209331"/>
            <a:ext cx="6094674" cy="976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39115" lvl="0">
              <a:lnSpc>
                <a:spcPct val="108000"/>
              </a:lnSpc>
              <a:spcBef>
                <a:spcPts val="1320"/>
              </a:spcBef>
              <a:spcAft>
                <a:spcPts val="0"/>
              </a:spcAft>
              <a:buClr>
                <a:srgbClr val="231F20"/>
              </a:buClr>
              <a:buSzPts val="3600"/>
              <a:tabLst>
                <a:tab pos="380365" algn="l"/>
                <a:tab pos="381000" algn="l"/>
              </a:tabLst>
            </a:pP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I am responsible </a:t>
            </a:r>
            <a:r>
              <a:rPr lang="en-US" sz="1800" spc="-2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planning, designing, and overseeing construction and maintenance of building structures and facilities such as rigs, pipelines, </a:t>
            </a:r>
            <a:r>
              <a:rPr lang="en-US" sz="1800" spc="-2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towers, </a:t>
            </a:r>
            <a:r>
              <a:rPr lang="en-US" sz="1800" spc="-1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water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lines,</a:t>
            </a:r>
            <a:r>
              <a:rPr lang="en-US" sz="1800" spc="-1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etc.</a:t>
            </a:r>
            <a:endParaRPr lang="en-US" sz="800" dirty="0">
              <a:effectLst/>
              <a:ea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571259"/>
            <a:ext cx="6094674" cy="676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7200" lvl="0">
              <a:lnSpc>
                <a:spcPct val="108000"/>
              </a:lnSpc>
              <a:spcBef>
                <a:spcPts val="1350"/>
              </a:spcBef>
              <a:spcAft>
                <a:spcPts val="0"/>
              </a:spcAft>
              <a:buClr>
                <a:srgbClr val="231F20"/>
              </a:buClr>
              <a:buSzPts val="3600"/>
              <a:tabLst>
                <a:tab pos="380365" algn="l"/>
                <a:tab pos="381000" algn="l"/>
              </a:tabLst>
            </a:pP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I provide technical advice or </a:t>
            </a:r>
            <a:r>
              <a:rPr lang="en-US" sz="1800" spc="-1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program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modifications </a:t>
            </a:r>
            <a:r>
              <a:rPr lang="en-US" sz="1800" spc="-2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projects and</a:t>
            </a:r>
            <a:r>
              <a:rPr lang="en-US" sz="1800" spc="37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personnel.</a:t>
            </a:r>
            <a:endParaRPr lang="en-US" sz="800" dirty="0">
              <a:effectLst/>
              <a:ea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634003"/>
            <a:ext cx="6094674" cy="676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48310" lvl="0">
              <a:lnSpc>
                <a:spcPct val="108000"/>
              </a:lnSpc>
              <a:spcBef>
                <a:spcPts val="1320"/>
              </a:spcBef>
              <a:spcAft>
                <a:spcPts val="0"/>
              </a:spcAft>
              <a:buClr>
                <a:srgbClr val="231F20"/>
              </a:buClr>
              <a:buSzPts val="3600"/>
              <a:tabLst>
                <a:tab pos="380365" algn="l"/>
                <a:tab pos="381000" algn="l"/>
              </a:tabLst>
            </a:pP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I inspect </a:t>
            </a:r>
            <a:r>
              <a:rPr lang="en-US" sz="1800" spc="-1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sites,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manage staff members, and provide estimates </a:t>
            </a:r>
            <a:r>
              <a:rPr lang="en-US" sz="1800" spc="-2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cost, </a:t>
            </a:r>
            <a:r>
              <a:rPr lang="en-US" sz="1800" spc="-35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labor, </a:t>
            </a:r>
            <a:r>
              <a:rPr lang="en-US" sz="1800" dirty="0">
                <a:solidFill>
                  <a:srgbClr val="231F20"/>
                </a:solidFill>
                <a:effectLst/>
                <a:ea typeface="Calibri" panose="020F0502020204030204" pitchFamily="34" charset="0"/>
              </a:rPr>
              <a:t>and materials.</a:t>
            </a:r>
            <a:endParaRPr lang="en-US" sz="8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1351833" y="4485087"/>
            <a:ext cx="329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Civil Engineer</a:t>
            </a:r>
          </a:p>
        </p:txBody>
      </p:sp>
    </p:spTree>
    <p:extLst>
      <p:ext uri="{BB962C8B-B14F-4D97-AF65-F5344CB8AC3E}">
        <p14:creationId xmlns:p14="http://schemas.microsoft.com/office/powerpoint/2010/main" val="32871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 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445772"/>
            <a:ext cx="6333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 bachelor’s degree.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200996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confer with planners to predict demand for oil and natural gas products or create supply plans that make sure products are available.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508462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monitor and analyze inventories to increase the sale of products, reduce waste, or improve customer service.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538929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am in charge of making sure oil and natural gas products are moved, stored, and processed in a way that limits costs and maximizes safety.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1154406" y="4364794"/>
            <a:ext cx="3293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Supply Chain Manager</a:t>
            </a:r>
          </a:p>
        </p:txBody>
      </p:sp>
    </p:spTree>
    <p:extLst>
      <p:ext uri="{BB962C8B-B14F-4D97-AF65-F5344CB8AC3E}">
        <p14:creationId xmlns:p14="http://schemas.microsoft.com/office/powerpoint/2010/main" val="320642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461019"/>
            <a:ext cx="6333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My job title usually requires a high school diploma.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368490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am responsible for rigging drilling equipment and operating pumps to circulate drilling mud through the well’s drill hole.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223626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Often, I must work with others to inspect derricks for flaws and clean the equipment in order to maintain safe and effective work conditions.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6197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help to control the viscosity and weight of the drilling fluid and repair pumps and equipment that may malfunction.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955964" y="4364794"/>
            <a:ext cx="3492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Derrick Operator</a:t>
            </a:r>
          </a:p>
        </p:txBody>
      </p:sp>
    </p:spTree>
    <p:extLst>
      <p:ext uri="{BB962C8B-B14F-4D97-AF65-F5344CB8AC3E}">
        <p14:creationId xmlns:p14="http://schemas.microsoft.com/office/powerpoint/2010/main" val="152194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7DC0B8-A11F-43E1-9C98-3311010EA3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500656" y="6437726"/>
            <a:ext cx="4454524" cy="365125"/>
          </a:xfrm>
        </p:spPr>
        <p:txBody>
          <a:bodyPr/>
          <a:lstStyle/>
          <a:p>
            <a:r>
              <a:rPr lang="en-US" dirty="0"/>
              <a:t>©The NEED Project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6CB62-B605-4A30-AC7E-353DD8BA95E9}"/>
              </a:ext>
            </a:extLst>
          </p:cNvPr>
          <p:cNvSpPr txBox="1"/>
          <p:nvPr/>
        </p:nvSpPr>
        <p:spPr>
          <a:xfrm>
            <a:off x="5494412" y="1520031"/>
            <a:ext cx="63338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My job title requires at least a high school diploma and significant on-the- job training. Bachelor’s degrees are not required but are often preferred.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4DA6B-0E48-45AA-BB1E-49ACE655666B}"/>
              </a:ext>
            </a:extLst>
          </p:cNvPr>
          <p:cNvSpPr txBox="1"/>
          <p:nvPr/>
        </p:nvSpPr>
        <p:spPr>
          <a:xfrm>
            <a:off x="5494412" y="2628436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inspect and verify facilities, machinery, and safety equipment to identify and correct potential hazards.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28307-5C35-4D68-9F65-CD4CBCA588AA}"/>
              </a:ext>
            </a:extLst>
          </p:cNvPr>
          <p:cNvSpPr txBox="1"/>
          <p:nvPr/>
        </p:nvSpPr>
        <p:spPr>
          <a:xfrm>
            <a:off x="5494412" y="358323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communicate with employees, promoting worksite or product safety and help to conduct trainings.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00754-8BF6-4B3C-A752-317E7E47528B}"/>
              </a:ext>
            </a:extLst>
          </p:cNvPr>
          <p:cNvSpPr txBox="1"/>
          <p:nvPr/>
        </p:nvSpPr>
        <p:spPr>
          <a:xfrm>
            <a:off x="5494412" y="4470318"/>
            <a:ext cx="60946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I help monitor the use of safety and personal protective equipment and sometimes must evaluate workers for their use of these items.</a:t>
            </a:r>
          </a:p>
          <a:p>
            <a:pPr lvl="0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A267D52-CBB5-431C-BEA8-4CE32A08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14" y="1164943"/>
            <a:ext cx="4396902" cy="48126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904C411-3084-405C-85AE-7EDD51746253}"/>
              </a:ext>
            </a:extLst>
          </p:cNvPr>
          <p:cNvSpPr txBox="1"/>
          <p:nvPr/>
        </p:nvSpPr>
        <p:spPr>
          <a:xfrm>
            <a:off x="3490838" y="475105"/>
            <a:ext cx="5210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Oil and Gas Career Round 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A1D86-E7F7-409C-94B1-FB996A36885F}"/>
              </a:ext>
            </a:extLst>
          </p:cNvPr>
          <p:cNvSpPr txBox="1"/>
          <p:nvPr/>
        </p:nvSpPr>
        <p:spPr>
          <a:xfrm>
            <a:off x="602914" y="4364794"/>
            <a:ext cx="43119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Occupational Health &amp; Safety Specialists 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464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NewTemp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Temp2017.pptx" id="{8CE685BC-EAD4-4B04-AD34-D12CC5CB9C7E}" vid="{9D789DC2-756E-4482-B117-D6B6D7DBFF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1111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NewTemp2017</vt:lpstr>
      <vt:lpstr>Who Am I? Oil &amp; Gas Career Round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 Oil &amp; Gas Career Round Up</dc:title>
  <dc:creator>Wendi Moss</dc:creator>
  <cp:lastModifiedBy>Kimberly Swan</cp:lastModifiedBy>
  <cp:revision>14</cp:revision>
  <cp:lastPrinted>2021-02-25T15:42:03Z</cp:lastPrinted>
  <dcterms:created xsi:type="dcterms:W3CDTF">2021-02-24T21:01:38Z</dcterms:created>
  <dcterms:modified xsi:type="dcterms:W3CDTF">2021-09-11T20:28:24Z</dcterms:modified>
</cp:coreProperties>
</file>