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3" r:id="rId2"/>
    <p:sldId id="286" r:id="rId3"/>
    <p:sldId id="283" r:id="rId4"/>
    <p:sldId id="275" r:id="rId5"/>
    <p:sldId id="278" r:id="rId6"/>
    <p:sldId id="274" r:id="rId7"/>
    <p:sldId id="276" r:id="rId8"/>
    <p:sldId id="277" r:id="rId9"/>
    <p:sldId id="282" r:id="rId10"/>
    <p:sldId id="279" r:id="rId11"/>
    <p:sldId id="280" r:id="rId12"/>
    <p:sldId id="285" r:id="rId13"/>
    <p:sldId id="284" r:id="rId14"/>
    <p:sldId id="281" r:id="rId15"/>
  </p:sldIdLst>
  <p:sldSz cx="12192000" cy="6858000"/>
  <p:notesSz cx="7019925" cy="9305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86" d="100"/>
          <a:sy n="86" d="100"/>
        </p:scale>
        <p:origin x="47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gi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91" t="9576" r="16277" b="22914"/>
          <a:stretch/>
        </p:blipFill>
        <p:spPr>
          <a:xfrm>
            <a:off x="9807581" y="4896739"/>
            <a:ext cx="2831759" cy="2161822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 rot="18724487">
            <a:off x="8453064" y="5265366"/>
            <a:ext cx="4599706" cy="106601"/>
          </a:xfrm>
          <a:custGeom>
            <a:avLst/>
            <a:gdLst>
              <a:gd name="connsiteX0" fmla="*/ 0 w 4540003"/>
              <a:gd name="connsiteY0" fmla="*/ 0 h 106601"/>
              <a:gd name="connsiteX1" fmla="*/ 4540003 w 4540003"/>
              <a:gd name="connsiteY1" fmla="*/ 0 h 106601"/>
              <a:gd name="connsiteX2" fmla="*/ 4540003 w 4540003"/>
              <a:gd name="connsiteY2" fmla="*/ 106601 h 106601"/>
              <a:gd name="connsiteX3" fmla="*/ 0 w 4540003"/>
              <a:gd name="connsiteY3" fmla="*/ 106601 h 106601"/>
              <a:gd name="connsiteX4" fmla="*/ 0 w 4540003"/>
              <a:gd name="connsiteY4" fmla="*/ 0 h 106601"/>
              <a:gd name="connsiteX0" fmla="*/ 0 w 4599706"/>
              <a:gd name="connsiteY0" fmla="*/ 0 h 106601"/>
              <a:gd name="connsiteX1" fmla="*/ 4540003 w 4599706"/>
              <a:gd name="connsiteY1" fmla="*/ 0 h 106601"/>
              <a:gd name="connsiteX2" fmla="*/ 4599706 w 4599706"/>
              <a:gd name="connsiteY2" fmla="*/ 90033 h 106601"/>
              <a:gd name="connsiteX3" fmla="*/ 0 w 4599706"/>
              <a:gd name="connsiteY3" fmla="*/ 106601 h 106601"/>
              <a:gd name="connsiteX4" fmla="*/ 0 w 4599706"/>
              <a:gd name="connsiteY4" fmla="*/ 0 h 1066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99706" h="106601">
                <a:moveTo>
                  <a:pt x="0" y="0"/>
                </a:moveTo>
                <a:lnTo>
                  <a:pt x="4540003" y="0"/>
                </a:lnTo>
                <a:lnTo>
                  <a:pt x="4599706" y="90033"/>
                </a:lnTo>
                <a:lnTo>
                  <a:pt x="0" y="106601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0" y="5340825"/>
            <a:ext cx="10672764" cy="1517174"/>
          </a:xfrm>
          <a:custGeom>
            <a:avLst/>
            <a:gdLst>
              <a:gd name="connsiteX0" fmla="*/ 0 w 12192000"/>
              <a:gd name="connsiteY0" fmla="*/ 0 h 1517174"/>
              <a:gd name="connsiteX1" fmla="*/ 12192000 w 12192000"/>
              <a:gd name="connsiteY1" fmla="*/ 0 h 1517174"/>
              <a:gd name="connsiteX2" fmla="*/ 12192000 w 12192000"/>
              <a:gd name="connsiteY2" fmla="*/ 1517174 h 1517174"/>
              <a:gd name="connsiteX3" fmla="*/ 0 w 12192000"/>
              <a:gd name="connsiteY3" fmla="*/ 1517174 h 1517174"/>
              <a:gd name="connsiteX4" fmla="*/ 0 w 12192000"/>
              <a:gd name="connsiteY4" fmla="*/ 0 h 1517174"/>
              <a:gd name="connsiteX0" fmla="*/ 0 w 12192000"/>
              <a:gd name="connsiteY0" fmla="*/ 0 h 1517174"/>
              <a:gd name="connsiteX1" fmla="*/ 10906125 w 12192000"/>
              <a:gd name="connsiteY1" fmla="*/ 0 h 1517174"/>
              <a:gd name="connsiteX2" fmla="*/ 12192000 w 12192000"/>
              <a:gd name="connsiteY2" fmla="*/ 1517174 h 1517174"/>
              <a:gd name="connsiteX3" fmla="*/ 0 w 12192000"/>
              <a:gd name="connsiteY3" fmla="*/ 1517174 h 1517174"/>
              <a:gd name="connsiteX4" fmla="*/ 0 w 12192000"/>
              <a:gd name="connsiteY4" fmla="*/ 0 h 1517174"/>
              <a:gd name="connsiteX0" fmla="*/ 0 w 10906125"/>
              <a:gd name="connsiteY0" fmla="*/ 0 h 1517174"/>
              <a:gd name="connsiteX1" fmla="*/ 10906125 w 10906125"/>
              <a:gd name="connsiteY1" fmla="*/ 0 h 1517174"/>
              <a:gd name="connsiteX2" fmla="*/ 9563100 w 10906125"/>
              <a:gd name="connsiteY2" fmla="*/ 1517174 h 1517174"/>
              <a:gd name="connsiteX3" fmla="*/ 0 w 10906125"/>
              <a:gd name="connsiteY3" fmla="*/ 1517174 h 1517174"/>
              <a:gd name="connsiteX4" fmla="*/ 0 w 10906125"/>
              <a:gd name="connsiteY4" fmla="*/ 0 h 1517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906125" h="1517174">
                <a:moveTo>
                  <a:pt x="0" y="0"/>
                </a:moveTo>
                <a:lnTo>
                  <a:pt x="10906125" y="0"/>
                </a:lnTo>
                <a:lnTo>
                  <a:pt x="9563100" y="1517174"/>
                </a:lnTo>
                <a:lnTo>
                  <a:pt x="0" y="1517174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B0F0"/>
              </a:solidFill>
            </a:endParaRP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389458" y="5635277"/>
            <a:ext cx="9389547" cy="541867"/>
          </a:xfrm>
        </p:spPr>
        <p:txBody>
          <a:bodyPr>
            <a:no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Text Placeholder 2"/>
          <p:cNvSpPr>
            <a:spLocks noGrp="1"/>
          </p:cNvSpPr>
          <p:nvPr>
            <p:ph type="body" idx="1"/>
          </p:nvPr>
        </p:nvSpPr>
        <p:spPr>
          <a:xfrm>
            <a:off x="389459" y="6194076"/>
            <a:ext cx="8968854" cy="462846"/>
          </a:xfrm>
        </p:spPr>
        <p:txBody>
          <a:bodyPr anchor="b"/>
          <a:lstStyle>
            <a:lvl1pPr marL="0" indent="0">
              <a:buNone/>
              <a:defRPr sz="2400" b="1" i="1">
                <a:solidFill>
                  <a:srgbClr val="00B0F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-22574" y="-32945"/>
            <a:ext cx="12243879" cy="5374001"/>
          </a:xfrm>
          <a:custGeom>
            <a:avLst/>
            <a:gdLst>
              <a:gd name="connsiteX0" fmla="*/ 0 w 8658584"/>
              <a:gd name="connsiteY0" fmla="*/ 0 h 6694311"/>
              <a:gd name="connsiteX1" fmla="*/ 7542843 w 8658584"/>
              <a:gd name="connsiteY1" fmla="*/ 0 h 6694311"/>
              <a:gd name="connsiteX2" fmla="*/ 8658584 w 8658584"/>
              <a:gd name="connsiteY2" fmla="*/ 1115741 h 6694311"/>
              <a:gd name="connsiteX3" fmla="*/ 8658584 w 8658584"/>
              <a:gd name="connsiteY3" fmla="*/ 6694311 h 6694311"/>
              <a:gd name="connsiteX4" fmla="*/ 0 w 8658584"/>
              <a:gd name="connsiteY4" fmla="*/ 6694311 h 6694311"/>
              <a:gd name="connsiteX5" fmla="*/ 0 w 8658584"/>
              <a:gd name="connsiteY5" fmla="*/ 0 h 6694311"/>
              <a:gd name="connsiteX0" fmla="*/ 0 w 8658584"/>
              <a:gd name="connsiteY0" fmla="*/ 0 h 6694311"/>
              <a:gd name="connsiteX1" fmla="*/ 6143021 w 8658584"/>
              <a:gd name="connsiteY1" fmla="*/ 0 h 6694311"/>
              <a:gd name="connsiteX2" fmla="*/ 8658584 w 8658584"/>
              <a:gd name="connsiteY2" fmla="*/ 1115741 h 6694311"/>
              <a:gd name="connsiteX3" fmla="*/ 8658584 w 8658584"/>
              <a:gd name="connsiteY3" fmla="*/ 6694311 h 6694311"/>
              <a:gd name="connsiteX4" fmla="*/ 0 w 8658584"/>
              <a:gd name="connsiteY4" fmla="*/ 6694311 h 6694311"/>
              <a:gd name="connsiteX5" fmla="*/ 0 w 8658584"/>
              <a:gd name="connsiteY5" fmla="*/ 0 h 6694311"/>
              <a:gd name="connsiteX0" fmla="*/ 0 w 8658584"/>
              <a:gd name="connsiteY0" fmla="*/ 0 h 6694311"/>
              <a:gd name="connsiteX1" fmla="*/ 6143021 w 8658584"/>
              <a:gd name="connsiteY1" fmla="*/ 0 h 6694311"/>
              <a:gd name="connsiteX2" fmla="*/ 8658584 w 8658584"/>
              <a:gd name="connsiteY2" fmla="*/ 2560719 h 6694311"/>
              <a:gd name="connsiteX3" fmla="*/ 8658584 w 8658584"/>
              <a:gd name="connsiteY3" fmla="*/ 6694311 h 6694311"/>
              <a:gd name="connsiteX4" fmla="*/ 0 w 8658584"/>
              <a:gd name="connsiteY4" fmla="*/ 6694311 h 6694311"/>
              <a:gd name="connsiteX5" fmla="*/ 0 w 8658584"/>
              <a:gd name="connsiteY5" fmla="*/ 0 h 6694311"/>
              <a:gd name="connsiteX0" fmla="*/ 0 w 8658584"/>
              <a:gd name="connsiteY0" fmla="*/ 0 h 6694311"/>
              <a:gd name="connsiteX1" fmla="*/ 5691465 w 8658584"/>
              <a:gd name="connsiteY1" fmla="*/ 0 h 6694311"/>
              <a:gd name="connsiteX2" fmla="*/ 8658584 w 8658584"/>
              <a:gd name="connsiteY2" fmla="*/ 2560719 h 6694311"/>
              <a:gd name="connsiteX3" fmla="*/ 8658584 w 8658584"/>
              <a:gd name="connsiteY3" fmla="*/ 6694311 h 6694311"/>
              <a:gd name="connsiteX4" fmla="*/ 0 w 8658584"/>
              <a:gd name="connsiteY4" fmla="*/ 6694311 h 6694311"/>
              <a:gd name="connsiteX5" fmla="*/ 0 w 8658584"/>
              <a:gd name="connsiteY5" fmla="*/ 0 h 6694311"/>
              <a:gd name="connsiteX0" fmla="*/ 0 w 8658584"/>
              <a:gd name="connsiteY0" fmla="*/ 0 h 6694311"/>
              <a:gd name="connsiteX1" fmla="*/ 5691465 w 8658584"/>
              <a:gd name="connsiteY1" fmla="*/ 0 h 6694311"/>
              <a:gd name="connsiteX2" fmla="*/ 8658584 w 8658584"/>
              <a:gd name="connsiteY2" fmla="*/ 3080008 h 6694311"/>
              <a:gd name="connsiteX3" fmla="*/ 8658584 w 8658584"/>
              <a:gd name="connsiteY3" fmla="*/ 6694311 h 6694311"/>
              <a:gd name="connsiteX4" fmla="*/ 0 w 8658584"/>
              <a:gd name="connsiteY4" fmla="*/ 6694311 h 6694311"/>
              <a:gd name="connsiteX5" fmla="*/ 0 w 8658584"/>
              <a:gd name="connsiteY5" fmla="*/ 0 h 6694311"/>
              <a:gd name="connsiteX0" fmla="*/ 0 w 8658584"/>
              <a:gd name="connsiteY0" fmla="*/ 0 h 6694311"/>
              <a:gd name="connsiteX1" fmla="*/ 5691465 w 8658584"/>
              <a:gd name="connsiteY1" fmla="*/ 0 h 6694311"/>
              <a:gd name="connsiteX2" fmla="*/ 8636006 w 8658584"/>
              <a:gd name="connsiteY2" fmla="*/ 2763920 h 6694311"/>
              <a:gd name="connsiteX3" fmla="*/ 8658584 w 8658584"/>
              <a:gd name="connsiteY3" fmla="*/ 6694311 h 6694311"/>
              <a:gd name="connsiteX4" fmla="*/ 0 w 8658584"/>
              <a:gd name="connsiteY4" fmla="*/ 6694311 h 6694311"/>
              <a:gd name="connsiteX5" fmla="*/ 0 w 8658584"/>
              <a:gd name="connsiteY5" fmla="*/ 0 h 6694311"/>
              <a:gd name="connsiteX0" fmla="*/ 0 w 8658584"/>
              <a:gd name="connsiteY0" fmla="*/ 22578 h 6716889"/>
              <a:gd name="connsiteX1" fmla="*/ 5510843 w 8658584"/>
              <a:gd name="connsiteY1" fmla="*/ 0 h 6716889"/>
              <a:gd name="connsiteX2" fmla="*/ 8636006 w 8658584"/>
              <a:gd name="connsiteY2" fmla="*/ 2786498 h 6716889"/>
              <a:gd name="connsiteX3" fmla="*/ 8658584 w 8658584"/>
              <a:gd name="connsiteY3" fmla="*/ 6716889 h 6716889"/>
              <a:gd name="connsiteX4" fmla="*/ 0 w 8658584"/>
              <a:gd name="connsiteY4" fmla="*/ 6716889 h 6716889"/>
              <a:gd name="connsiteX5" fmla="*/ 0 w 8658584"/>
              <a:gd name="connsiteY5" fmla="*/ 22578 h 6716889"/>
              <a:gd name="connsiteX0" fmla="*/ 0 w 8658584"/>
              <a:gd name="connsiteY0" fmla="*/ 22578 h 6716889"/>
              <a:gd name="connsiteX1" fmla="*/ 5510843 w 8658584"/>
              <a:gd name="connsiteY1" fmla="*/ 0 h 6716889"/>
              <a:gd name="connsiteX2" fmla="*/ 8636006 w 8658584"/>
              <a:gd name="connsiteY2" fmla="*/ 2876809 h 6716889"/>
              <a:gd name="connsiteX3" fmla="*/ 8658584 w 8658584"/>
              <a:gd name="connsiteY3" fmla="*/ 6716889 h 6716889"/>
              <a:gd name="connsiteX4" fmla="*/ 0 w 8658584"/>
              <a:gd name="connsiteY4" fmla="*/ 6716889 h 6716889"/>
              <a:gd name="connsiteX5" fmla="*/ 0 w 8658584"/>
              <a:gd name="connsiteY5" fmla="*/ 22578 h 6716889"/>
              <a:gd name="connsiteX0" fmla="*/ 0 w 8658584"/>
              <a:gd name="connsiteY0" fmla="*/ 1 h 6694312"/>
              <a:gd name="connsiteX1" fmla="*/ 6280495 w 8658584"/>
              <a:gd name="connsiteY1" fmla="*/ 6819 h 6694312"/>
              <a:gd name="connsiteX2" fmla="*/ 8636006 w 8658584"/>
              <a:gd name="connsiteY2" fmla="*/ 2854232 h 6694312"/>
              <a:gd name="connsiteX3" fmla="*/ 8658584 w 8658584"/>
              <a:gd name="connsiteY3" fmla="*/ 6694312 h 6694312"/>
              <a:gd name="connsiteX4" fmla="*/ 0 w 8658584"/>
              <a:gd name="connsiteY4" fmla="*/ 6694312 h 6694312"/>
              <a:gd name="connsiteX5" fmla="*/ 0 w 8658584"/>
              <a:gd name="connsiteY5" fmla="*/ 1 h 6694312"/>
              <a:gd name="connsiteX0" fmla="*/ 0 w 8684109"/>
              <a:gd name="connsiteY0" fmla="*/ 0 h 6694311"/>
              <a:gd name="connsiteX1" fmla="*/ 6280495 w 8684109"/>
              <a:gd name="connsiteY1" fmla="*/ 6818 h 6694311"/>
              <a:gd name="connsiteX2" fmla="*/ 8684109 w 8684109"/>
              <a:gd name="connsiteY2" fmla="*/ 3265770 h 6694311"/>
              <a:gd name="connsiteX3" fmla="*/ 8658584 w 8684109"/>
              <a:gd name="connsiteY3" fmla="*/ 6694311 h 6694311"/>
              <a:gd name="connsiteX4" fmla="*/ 0 w 8684109"/>
              <a:gd name="connsiteY4" fmla="*/ 6694311 h 6694311"/>
              <a:gd name="connsiteX5" fmla="*/ 0 w 8684109"/>
              <a:gd name="connsiteY5" fmla="*/ 0 h 6694311"/>
              <a:gd name="connsiteX0" fmla="*/ 0 w 8684109"/>
              <a:gd name="connsiteY0" fmla="*/ 0 h 6694311"/>
              <a:gd name="connsiteX1" fmla="*/ 6280495 w 8684109"/>
              <a:gd name="connsiteY1" fmla="*/ 6818 h 6694311"/>
              <a:gd name="connsiteX2" fmla="*/ 8684109 w 8684109"/>
              <a:gd name="connsiteY2" fmla="*/ 3265771 h 6694311"/>
              <a:gd name="connsiteX3" fmla="*/ 8658584 w 8684109"/>
              <a:gd name="connsiteY3" fmla="*/ 6694311 h 6694311"/>
              <a:gd name="connsiteX4" fmla="*/ 0 w 8684109"/>
              <a:gd name="connsiteY4" fmla="*/ 6694311 h 6694311"/>
              <a:gd name="connsiteX5" fmla="*/ 0 w 8684109"/>
              <a:gd name="connsiteY5" fmla="*/ 0 h 6694311"/>
              <a:gd name="connsiteX0" fmla="*/ 0 w 8684109"/>
              <a:gd name="connsiteY0" fmla="*/ 0 h 6694311"/>
              <a:gd name="connsiteX1" fmla="*/ 6280495 w 8684109"/>
              <a:gd name="connsiteY1" fmla="*/ 6818 h 6694311"/>
              <a:gd name="connsiteX2" fmla="*/ 8684109 w 8684109"/>
              <a:gd name="connsiteY2" fmla="*/ 3265771 h 6694311"/>
              <a:gd name="connsiteX3" fmla="*/ 8658584 w 8684109"/>
              <a:gd name="connsiteY3" fmla="*/ 6694311 h 6694311"/>
              <a:gd name="connsiteX4" fmla="*/ 0 w 8684109"/>
              <a:gd name="connsiteY4" fmla="*/ 6694311 h 6694311"/>
              <a:gd name="connsiteX5" fmla="*/ 0 w 8684109"/>
              <a:gd name="connsiteY5" fmla="*/ 0 h 6694311"/>
              <a:gd name="connsiteX0" fmla="*/ 0 w 8684109"/>
              <a:gd name="connsiteY0" fmla="*/ 0 h 6694311"/>
              <a:gd name="connsiteX1" fmla="*/ 6280495 w 8684109"/>
              <a:gd name="connsiteY1" fmla="*/ 6818 h 6694311"/>
              <a:gd name="connsiteX2" fmla="*/ 8684109 w 8684109"/>
              <a:gd name="connsiteY2" fmla="*/ 3265771 h 6694311"/>
              <a:gd name="connsiteX3" fmla="*/ 8674619 w 8684109"/>
              <a:gd name="connsiteY3" fmla="*/ 6694311 h 6694311"/>
              <a:gd name="connsiteX4" fmla="*/ 0 w 8684109"/>
              <a:gd name="connsiteY4" fmla="*/ 6694311 h 6694311"/>
              <a:gd name="connsiteX5" fmla="*/ 0 w 8684109"/>
              <a:gd name="connsiteY5" fmla="*/ 0 h 6694311"/>
              <a:gd name="connsiteX0" fmla="*/ 0 w 8684109"/>
              <a:gd name="connsiteY0" fmla="*/ 0 h 6840557"/>
              <a:gd name="connsiteX1" fmla="*/ 6280495 w 8684109"/>
              <a:gd name="connsiteY1" fmla="*/ 6818 h 6840557"/>
              <a:gd name="connsiteX2" fmla="*/ 8684109 w 8684109"/>
              <a:gd name="connsiteY2" fmla="*/ 3265771 h 6840557"/>
              <a:gd name="connsiteX3" fmla="*/ 8674619 w 8684109"/>
              <a:gd name="connsiteY3" fmla="*/ 6840557 h 6840557"/>
              <a:gd name="connsiteX4" fmla="*/ 0 w 8684109"/>
              <a:gd name="connsiteY4" fmla="*/ 6694311 h 6840557"/>
              <a:gd name="connsiteX5" fmla="*/ 0 w 8684109"/>
              <a:gd name="connsiteY5" fmla="*/ 0 h 6840557"/>
              <a:gd name="connsiteX0" fmla="*/ 0 w 8684109"/>
              <a:gd name="connsiteY0" fmla="*/ 0 h 6840558"/>
              <a:gd name="connsiteX1" fmla="*/ 6280495 w 8684109"/>
              <a:gd name="connsiteY1" fmla="*/ 6818 h 6840558"/>
              <a:gd name="connsiteX2" fmla="*/ 8684109 w 8684109"/>
              <a:gd name="connsiteY2" fmla="*/ 3265771 h 6840558"/>
              <a:gd name="connsiteX3" fmla="*/ 8674619 w 8684109"/>
              <a:gd name="connsiteY3" fmla="*/ 6840557 h 6840558"/>
              <a:gd name="connsiteX4" fmla="*/ 20294 w 8684109"/>
              <a:gd name="connsiteY4" fmla="*/ 6840558 h 6840558"/>
              <a:gd name="connsiteX5" fmla="*/ 0 w 8684109"/>
              <a:gd name="connsiteY5" fmla="*/ 0 h 6840558"/>
              <a:gd name="connsiteX0" fmla="*/ 0 w 8695428"/>
              <a:gd name="connsiteY0" fmla="*/ 29743 h 6870301"/>
              <a:gd name="connsiteX1" fmla="*/ 8695428 w 8695428"/>
              <a:gd name="connsiteY1" fmla="*/ 0 h 6870301"/>
              <a:gd name="connsiteX2" fmla="*/ 8684109 w 8695428"/>
              <a:gd name="connsiteY2" fmla="*/ 3295514 h 6870301"/>
              <a:gd name="connsiteX3" fmla="*/ 8674619 w 8695428"/>
              <a:gd name="connsiteY3" fmla="*/ 6870300 h 6870301"/>
              <a:gd name="connsiteX4" fmla="*/ 20294 w 8695428"/>
              <a:gd name="connsiteY4" fmla="*/ 6870301 h 6870301"/>
              <a:gd name="connsiteX5" fmla="*/ 0 w 8695428"/>
              <a:gd name="connsiteY5" fmla="*/ 29743 h 6870301"/>
              <a:gd name="connsiteX0" fmla="*/ 0 w 8695428"/>
              <a:gd name="connsiteY0" fmla="*/ 29743 h 6870301"/>
              <a:gd name="connsiteX1" fmla="*/ 8695428 w 8695428"/>
              <a:gd name="connsiteY1" fmla="*/ 0 h 6870301"/>
              <a:gd name="connsiteX2" fmla="*/ 8684109 w 8695428"/>
              <a:gd name="connsiteY2" fmla="*/ 3295514 h 6870301"/>
              <a:gd name="connsiteX3" fmla="*/ 7944051 w 8695428"/>
              <a:gd name="connsiteY3" fmla="*/ 6870300 h 6870301"/>
              <a:gd name="connsiteX4" fmla="*/ 20294 w 8695428"/>
              <a:gd name="connsiteY4" fmla="*/ 6870301 h 6870301"/>
              <a:gd name="connsiteX5" fmla="*/ 0 w 8695428"/>
              <a:gd name="connsiteY5" fmla="*/ 29743 h 6870301"/>
              <a:gd name="connsiteX0" fmla="*/ 0 w 8695428"/>
              <a:gd name="connsiteY0" fmla="*/ 29743 h 6870301"/>
              <a:gd name="connsiteX1" fmla="*/ 8695428 w 8695428"/>
              <a:gd name="connsiteY1" fmla="*/ 0 h 6870301"/>
              <a:gd name="connsiteX2" fmla="*/ 8684109 w 8695428"/>
              <a:gd name="connsiteY2" fmla="*/ 3295514 h 6870301"/>
              <a:gd name="connsiteX3" fmla="*/ 7781702 w 8695428"/>
              <a:gd name="connsiteY3" fmla="*/ 6870300 h 6870301"/>
              <a:gd name="connsiteX4" fmla="*/ 20294 w 8695428"/>
              <a:gd name="connsiteY4" fmla="*/ 6870301 h 6870301"/>
              <a:gd name="connsiteX5" fmla="*/ 0 w 8695428"/>
              <a:gd name="connsiteY5" fmla="*/ 29743 h 6870301"/>
              <a:gd name="connsiteX0" fmla="*/ 0 w 8695428"/>
              <a:gd name="connsiteY0" fmla="*/ 29743 h 6870301"/>
              <a:gd name="connsiteX1" fmla="*/ 8695428 w 8695428"/>
              <a:gd name="connsiteY1" fmla="*/ 0 h 6870301"/>
              <a:gd name="connsiteX2" fmla="*/ 8684109 w 8695428"/>
              <a:gd name="connsiteY2" fmla="*/ 3295514 h 6870301"/>
              <a:gd name="connsiteX3" fmla="*/ 7781702 w 8695428"/>
              <a:gd name="connsiteY3" fmla="*/ 6870300 h 6870301"/>
              <a:gd name="connsiteX4" fmla="*/ 20294 w 8695428"/>
              <a:gd name="connsiteY4" fmla="*/ 6870301 h 6870301"/>
              <a:gd name="connsiteX5" fmla="*/ 0 w 8695428"/>
              <a:gd name="connsiteY5" fmla="*/ 29743 h 6870301"/>
              <a:gd name="connsiteX0" fmla="*/ 0 w 8695428"/>
              <a:gd name="connsiteY0" fmla="*/ 29743 h 6870301"/>
              <a:gd name="connsiteX1" fmla="*/ 8695428 w 8695428"/>
              <a:gd name="connsiteY1" fmla="*/ 0 h 6870301"/>
              <a:gd name="connsiteX2" fmla="*/ 8694255 w 8695428"/>
              <a:gd name="connsiteY2" fmla="*/ 5525771 h 6870301"/>
              <a:gd name="connsiteX3" fmla="*/ 7781702 w 8695428"/>
              <a:gd name="connsiteY3" fmla="*/ 6870300 h 6870301"/>
              <a:gd name="connsiteX4" fmla="*/ 20294 w 8695428"/>
              <a:gd name="connsiteY4" fmla="*/ 6870301 h 6870301"/>
              <a:gd name="connsiteX5" fmla="*/ 0 w 8695428"/>
              <a:gd name="connsiteY5" fmla="*/ 29743 h 6870301"/>
              <a:gd name="connsiteX0" fmla="*/ 0 w 8695428"/>
              <a:gd name="connsiteY0" fmla="*/ 29743 h 6870301"/>
              <a:gd name="connsiteX1" fmla="*/ 8695428 w 8695428"/>
              <a:gd name="connsiteY1" fmla="*/ 0 h 6870301"/>
              <a:gd name="connsiteX2" fmla="*/ 8694255 w 8695428"/>
              <a:gd name="connsiteY2" fmla="*/ 5525771 h 6870301"/>
              <a:gd name="connsiteX3" fmla="*/ 7781702 w 8695428"/>
              <a:gd name="connsiteY3" fmla="*/ 6870300 h 6870301"/>
              <a:gd name="connsiteX4" fmla="*/ 20294 w 8695428"/>
              <a:gd name="connsiteY4" fmla="*/ 6870301 h 6870301"/>
              <a:gd name="connsiteX5" fmla="*/ 0 w 8695428"/>
              <a:gd name="connsiteY5" fmla="*/ 29743 h 6870301"/>
              <a:gd name="connsiteX0" fmla="*/ 0 w 8695428"/>
              <a:gd name="connsiteY0" fmla="*/ 29743 h 6870301"/>
              <a:gd name="connsiteX1" fmla="*/ 8695428 w 8695428"/>
              <a:gd name="connsiteY1" fmla="*/ 0 h 6870301"/>
              <a:gd name="connsiteX2" fmla="*/ 8694255 w 8695428"/>
              <a:gd name="connsiteY2" fmla="*/ 5525771 h 6870301"/>
              <a:gd name="connsiteX3" fmla="*/ 7720822 w 8695428"/>
              <a:gd name="connsiteY3" fmla="*/ 6870300 h 6870301"/>
              <a:gd name="connsiteX4" fmla="*/ 20294 w 8695428"/>
              <a:gd name="connsiteY4" fmla="*/ 6870301 h 6870301"/>
              <a:gd name="connsiteX5" fmla="*/ 0 w 8695428"/>
              <a:gd name="connsiteY5" fmla="*/ 29743 h 6870301"/>
              <a:gd name="connsiteX0" fmla="*/ 0 w 8695428"/>
              <a:gd name="connsiteY0" fmla="*/ 29743 h 6870301"/>
              <a:gd name="connsiteX1" fmla="*/ 8695428 w 8695428"/>
              <a:gd name="connsiteY1" fmla="*/ 0 h 6870301"/>
              <a:gd name="connsiteX2" fmla="*/ 8694255 w 8695428"/>
              <a:gd name="connsiteY2" fmla="*/ 5525771 h 6870301"/>
              <a:gd name="connsiteX3" fmla="*/ 7720822 w 8695428"/>
              <a:gd name="connsiteY3" fmla="*/ 6870300 h 6870301"/>
              <a:gd name="connsiteX4" fmla="*/ 20294 w 8695428"/>
              <a:gd name="connsiteY4" fmla="*/ 6870301 h 6870301"/>
              <a:gd name="connsiteX5" fmla="*/ 0 w 8695428"/>
              <a:gd name="connsiteY5" fmla="*/ 29743 h 6870301"/>
              <a:gd name="connsiteX0" fmla="*/ 0 w 8695428"/>
              <a:gd name="connsiteY0" fmla="*/ 29743 h 6870301"/>
              <a:gd name="connsiteX1" fmla="*/ 8695428 w 8695428"/>
              <a:gd name="connsiteY1" fmla="*/ 0 h 6870301"/>
              <a:gd name="connsiteX2" fmla="*/ 8694255 w 8695428"/>
              <a:gd name="connsiteY2" fmla="*/ 5525771 h 6870301"/>
              <a:gd name="connsiteX3" fmla="*/ 7558473 w 8695428"/>
              <a:gd name="connsiteY3" fmla="*/ 6870300 h 6870301"/>
              <a:gd name="connsiteX4" fmla="*/ 20294 w 8695428"/>
              <a:gd name="connsiteY4" fmla="*/ 6870301 h 6870301"/>
              <a:gd name="connsiteX5" fmla="*/ 0 w 8695428"/>
              <a:gd name="connsiteY5" fmla="*/ 29743 h 6870301"/>
              <a:gd name="connsiteX0" fmla="*/ 0 w 8695428"/>
              <a:gd name="connsiteY0" fmla="*/ 29743 h 6870301"/>
              <a:gd name="connsiteX1" fmla="*/ 8695428 w 8695428"/>
              <a:gd name="connsiteY1" fmla="*/ 0 h 6870301"/>
              <a:gd name="connsiteX2" fmla="*/ 8694255 w 8695428"/>
              <a:gd name="connsiteY2" fmla="*/ 5013909 h 6870301"/>
              <a:gd name="connsiteX3" fmla="*/ 7558473 w 8695428"/>
              <a:gd name="connsiteY3" fmla="*/ 6870300 h 6870301"/>
              <a:gd name="connsiteX4" fmla="*/ 20294 w 8695428"/>
              <a:gd name="connsiteY4" fmla="*/ 6870301 h 6870301"/>
              <a:gd name="connsiteX5" fmla="*/ 0 w 8695428"/>
              <a:gd name="connsiteY5" fmla="*/ 29743 h 6870301"/>
              <a:gd name="connsiteX0" fmla="*/ 0 w 8695428"/>
              <a:gd name="connsiteY0" fmla="*/ 29743 h 6870301"/>
              <a:gd name="connsiteX1" fmla="*/ 8695428 w 8695428"/>
              <a:gd name="connsiteY1" fmla="*/ 0 h 6870301"/>
              <a:gd name="connsiteX2" fmla="*/ 8694255 w 8695428"/>
              <a:gd name="connsiteY2" fmla="*/ 5013909 h 6870301"/>
              <a:gd name="connsiteX3" fmla="*/ 7558473 w 8695428"/>
              <a:gd name="connsiteY3" fmla="*/ 6870300 h 6870301"/>
              <a:gd name="connsiteX4" fmla="*/ 20294 w 8695428"/>
              <a:gd name="connsiteY4" fmla="*/ 6870301 h 6870301"/>
              <a:gd name="connsiteX5" fmla="*/ 0 w 8695428"/>
              <a:gd name="connsiteY5" fmla="*/ 29743 h 6870301"/>
              <a:gd name="connsiteX0" fmla="*/ 0 w 8695428"/>
              <a:gd name="connsiteY0" fmla="*/ 29743 h 6870301"/>
              <a:gd name="connsiteX1" fmla="*/ 8695428 w 8695428"/>
              <a:gd name="connsiteY1" fmla="*/ 0 h 6870301"/>
              <a:gd name="connsiteX2" fmla="*/ 8694255 w 8695428"/>
              <a:gd name="connsiteY2" fmla="*/ 5013909 h 6870301"/>
              <a:gd name="connsiteX3" fmla="*/ 7558473 w 8695428"/>
              <a:gd name="connsiteY3" fmla="*/ 6870300 h 6870301"/>
              <a:gd name="connsiteX4" fmla="*/ 20294 w 8695428"/>
              <a:gd name="connsiteY4" fmla="*/ 6870301 h 6870301"/>
              <a:gd name="connsiteX5" fmla="*/ 0 w 8695428"/>
              <a:gd name="connsiteY5" fmla="*/ 29743 h 6870301"/>
              <a:gd name="connsiteX0" fmla="*/ 0 w 8695428"/>
              <a:gd name="connsiteY0" fmla="*/ 29743 h 6870301"/>
              <a:gd name="connsiteX1" fmla="*/ 8695428 w 8695428"/>
              <a:gd name="connsiteY1" fmla="*/ 0 h 6870301"/>
              <a:gd name="connsiteX2" fmla="*/ 8694255 w 8695428"/>
              <a:gd name="connsiteY2" fmla="*/ 5013909 h 6870301"/>
              <a:gd name="connsiteX3" fmla="*/ 7588677 w 8695428"/>
              <a:gd name="connsiteY3" fmla="*/ 6870300 h 6870301"/>
              <a:gd name="connsiteX4" fmla="*/ 20294 w 8695428"/>
              <a:gd name="connsiteY4" fmla="*/ 6870301 h 6870301"/>
              <a:gd name="connsiteX5" fmla="*/ 0 w 8695428"/>
              <a:gd name="connsiteY5" fmla="*/ 29743 h 6870301"/>
              <a:gd name="connsiteX0" fmla="*/ 0 w 8695428"/>
              <a:gd name="connsiteY0" fmla="*/ 29743 h 6870301"/>
              <a:gd name="connsiteX1" fmla="*/ 8695428 w 8695428"/>
              <a:gd name="connsiteY1" fmla="*/ 0 h 6870301"/>
              <a:gd name="connsiteX2" fmla="*/ 8694255 w 8695428"/>
              <a:gd name="connsiteY2" fmla="*/ 4741823 h 6870301"/>
              <a:gd name="connsiteX3" fmla="*/ 7588677 w 8695428"/>
              <a:gd name="connsiteY3" fmla="*/ 6870300 h 6870301"/>
              <a:gd name="connsiteX4" fmla="*/ 20294 w 8695428"/>
              <a:gd name="connsiteY4" fmla="*/ 6870301 h 6870301"/>
              <a:gd name="connsiteX5" fmla="*/ 0 w 8695428"/>
              <a:gd name="connsiteY5" fmla="*/ 29743 h 6870301"/>
              <a:gd name="connsiteX0" fmla="*/ 0 w 8695428"/>
              <a:gd name="connsiteY0" fmla="*/ 29743 h 6870301"/>
              <a:gd name="connsiteX1" fmla="*/ 8695428 w 8695428"/>
              <a:gd name="connsiteY1" fmla="*/ 0 h 6870301"/>
              <a:gd name="connsiteX2" fmla="*/ 8694255 w 8695428"/>
              <a:gd name="connsiteY2" fmla="*/ 4741823 h 6870301"/>
              <a:gd name="connsiteX3" fmla="*/ 7588677 w 8695428"/>
              <a:gd name="connsiteY3" fmla="*/ 6870300 h 6870301"/>
              <a:gd name="connsiteX4" fmla="*/ 20294 w 8695428"/>
              <a:gd name="connsiteY4" fmla="*/ 6870301 h 6870301"/>
              <a:gd name="connsiteX5" fmla="*/ 0 w 8695428"/>
              <a:gd name="connsiteY5" fmla="*/ 29743 h 6870301"/>
              <a:gd name="connsiteX0" fmla="*/ 0 w 8695428"/>
              <a:gd name="connsiteY0" fmla="*/ 0 h 6876011"/>
              <a:gd name="connsiteX1" fmla="*/ 8695428 w 8695428"/>
              <a:gd name="connsiteY1" fmla="*/ 5710 h 6876011"/>
              <a:gd name="connsiteX2" fmla="*/ 8694255 w 8695428"/>
              <a:gd name="connsiteY2" fmla="*/ 4747533 h 6876011"/>
              <a:gd name="connsiteX3" fmla="*/ 7588677 w 8695428"/>
              <a:gd name="connsiteY3" fmla="*/ 6876010 h 6876011"/>
              <a:gd name="connsiteX4" fmla="*/ 20294 w 8695428"/>
              <a:gd name="connsiteY4" fmla="*/ 6876011 h 6876011"/>
              <a:gd name="connsiteX5" fmla="*/ 0 w 8695428"/>
              <a:gd name="connsiteY5" fmla="*/ 0 h 68760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695428" h="6876011">
                <a:moveTo>
                  <a:pt x="0" y="0"/>
                </a:moveTo>
                <a:lnTo>
                  <a:pt x="8695428" y="5710"/>
                </a:lnTo>
                <a:lnTo>
                  <a:pt x="8694255" y="4747533"/>
                </a:lnTo>
                <a:cubicBezTo>
                  <a:pt x="8630212" y="4756972"/>
                  <a:pt x="8048681" y="6053717"/>
                  <a:pt x="7588677" y="6876010"/>
                </a:cubicBezTo>
                <a:lnTo>
                  <a:pt x="20294" y="6876011"/>
                </a:lnTo>
                <a:cubicBezTo>
                  <a:pt x="13529" y="4595825"/>
                  <a:pt x="6765" y="2280186"/>
                  <a:pt x="0" y="0"/>
                </a:cubicBezTo>
                <a:close/>
              </a:path>
            </a:pathLst>
          </a:custGeom>
          <a:solidFill>
            <a:schemeClr val="tx1">
              <a:alpha val="48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8429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721622" cy="775053"/>
          </a:xfrm>
        </p:spPr>
        <p:txBody>
          <a:bodyPr/>
          <a:lstStyle>
            <a:lvl1pPr algn="ctr">
              <a:defRPr>
                <a:solidFill>
                  <a:srgbClr val="00B0F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838200" y="1207908"/>
            <a:ext cx="5370689" cy="5034848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4" name="Picture Placeholder 9"/>
          <p:cNvSpPr>
            <a:spLocks noGrp="1"/>
          </p:cNvSpPr>
          <p:nvPr>
            <p:ph type="pic" sz="quarter" idx="15"/>
          </p:nvPr>
        </p:nvSpPr>
        <p:spPr>
          <a:xfrm>
            <a:off x="6299201" y="1207909"/>
            <a:ext cx="5260622" cy="2450038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3"/>
          </p:nvPr>
        </p:nvSpPr>
        <p:spPr>
          <a:xfrm>
            <a:off x="1443034" y="6431138"/>
            <a:ext cx="2999146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Phillips 66 - 3/10/17 - ©The NEED Project  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6557962"/>
            <a:ext cx="1428750" cy="14287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442180" y="6557961"/>
            <a:ext cx="7930442" cy="142876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 Placeholder 9"/>
          <p:cNvSpPr>
            <a:spLocks noGrp="1"/>
          </p:cNvSpPr>
          <p:nvPr>
            <p:ph type="pic" sz="quarter" idx="16"/>
          </p:nvPr>
        </p:nvSpPr>
        <p:spPr>
          <a:xfrm>
            <a:off x="6299200" y="3753373"/>
            <a:ext cx="5260622" cy="2489383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1" hasCustomPrompt="1"/>
          </p:nvPr>
        </p:nvSpPr>
        <p:spPr>
          <a:xfrm>
            <a:off x="838200" y="5536582"/>
            <a:ext cx="4668308" cy="533577"/>
          </a:xfrm>
          <a:solidFill>
            <a:schemeClr val="bg1"/>
          </a:solidFill>
        </p:spPr>
        <p:txBody>
          <a:bodyPr>
            <a:normAutofit/>
          </a:bodyPr>
          <a:lstStyle>
            <a:lvl1pPr algn="r">
              <a:defRPr sz="1400" i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dirty="0"/>
              <a:t>Add Subtitle or Photo Credit</a:t>
            </a:r>
          </a:p>
        </p:txBody>
      </p:sp>
    </p:spTree>
    <p:extLst>
      <p:ext uri="{BB962C8B-B14F-4D97-AF65-F5344CB8AC3E}">
        <p14:creationId xmlns:p14="http://schemas.microsoft.com/office/powerpoint/2010/main" val="3289360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1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5986206" y="5723548"/>
            <a:ext cx="6205794" cy="704963"/>
          </a:xfrm>
          <a:solidFill>
            <a:schemeClr val="bg1"/>
          </a:solidFill>
        </p:spPr>
        <p:txBody>
          <a:bodyPr anchor="ctr">
            <a:normAutofit/>
          </a:bodyPr>
          <a:lstStyle>
            <a:lvl1pPr>
              <a:defRPr sz="2400" b="1" i="1">
                <a:solidFill>
                  <a:srgbClr val="00B0F0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379051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729495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 flipV="1">
            <a:off x="0" y="0"/>
            <a:ext cx="221673" cy="6858000"/>
          </a:xfrm>
          <a:prstGeom prst="rect">
            <a:avLst/>
          </a:prstGeom>
          <a:solidFill>
            <a:srgbClr val="EEEE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41000" cy="87665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838200" y="1368601"/>
            <a:ext cx="10541000" cy="4808362"/>
          </a:xfrm>
        </p:spPr>
        <p:txBody>
          <a:bodyPr/>
          <a:lstStyle>
            <a:lvl1pPr marL="457200" indent="-457200">
              <a:buClr>
                <a:srgbClr val="00B0F0"/>
              </a:buClr>
              <a:buFont typeface="Arial" panose="020B0604020202020204" pitchFamily="34" charset="0"/>
              <a:buChar char="•"/>
              <a:defRPr b="0">
                <a:solidFill>
                  <a:schemeClr val="tx1"/>
                </a:solidFill>
              </a:defRPr>
            </a:lvl1pPr>
            <a:lvl2pPr marL="685800" indent="-228600">
              <a:buClr>
                <a:srgbClr val="00B0F0"/>
              </a:buClr>
              <a:buFont typeface="Arial" panose="020B0604020202020204" pitchFamily="34" charset="0"/>
              <a:buChar char="•"/>
              <a:defRPr/>
            </a:lvl2pPr>
            <a:lvl3pPr marL="1143000" indent="-228600">
              <a:buClr>
                <a:srgbClr val="00B0F0"/>
              </a:buClr>
              <a:buFont typeface="Arial" panose="020B0604020202020204" pitchFamily="34" charset="0"/>
              <a:buChar char="•"/>
              <a:defRPr/>
            </a:lvl3pPr>
            <a:lvl4pPr marL="1600200" indent="-228600">
              <a:buClr>
                <a:srgbClr val="00B0F0"/>
              </a:buClr>
              <a:buFont typeface="Arial" panose="020B0604020202020204" pitchFamily="34" charset="0"/>
              <a:buChar char="•"/>
              <a:defRPr/>
            </a:lvl4pPr>
            <a:lvl5pPr marL="2057400" indent="-228600">
              <a:buClr>
                <a:srgbClr val="00B0F0"/>
              </a:buClr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3"/>
          </p:nvPr>
        </p:nvSpPr>
        <p:spPr>
          <a:xfrm>
            <a:off x="1443034" y="6431138"/>
            <a:ext cx="2999146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Phillips 66 - 3/10/17 - ©The NEED Project  </a:t>
            </a:r>
          </a:p>
        </p:txBody>
      </p:sp>
      <p:sp>
        <p:nvSpPr>
          <p:cNvPr id="9" name="Rectangle 8"/>
          <p:cNvSpPr/>
          <p:nvPr/>
        </p:nvSpPr>
        <p:spPr>
          <a:xfrm>
            <a:off x="0" y="6557962"/>
            <a:ext cx="1428750" cy="14287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442180" y="6557961"/>
            <a:ext cx="7930442" cy="142876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Isosceles Triangle 4"/>
          <p:cNvSpPr/>
          <p:nvPr/>
        </p:nvSpPr>
        <p:spPr>
          <a:xfrm rot="19717887">
            <a:off x="-69073" y="563933"/>
            <a:ext cx="460290" cy="498763"/>
          </a:xfrm>
          <a:custGeom>
            <a:avLst/>
            <a:gdLst>
              <a:gd name="connsiteX0" fmla="*/ 0 w 602243"/>
              <a:gd name="connsiteY0" fmla="*/ 498763 h 498763"/>
              <a:gd name="connsiteX1" fmla="*/ 301122 w 602243"/>
              <a:gd name="connsiteY1" fmla="*/ 0 h 498763"/>
              <a:gd name="connsiteX2" fmla="*/ 602243 w 602243"/>
              <a:gd name="connsiteY2" fmla="*/ 498763 h 498763"/>
              <a:gd name="connsiteX3" fmla="*/ 0 w 602243"/>
              <a:gd name="connsiteY3" fmla="*/ 498763 h 498763"/>
              <a:gd name="connsiteX0" fmla="*/ 0 w 493184"/>
              <a:gd name="connsiteY0" fmla="*/ 498763 h 498763"/>
              <a:gd name="connsiteX1" fmla="*/ 301122 w 493184"/>
              <a:gd name="connsiteY1" fmla="*/ 0 h 498763"/>
              <a:gd name="connsiteX2" fmla="*/ 493184 w 493184"/>
              <a:gd name="connsiteY2" fmla="*/ 464727 h 498763"/>
              <a:gd name="connsiteX3" fmla="*/ 0 w 493184"/>
              <a:gd name="connsiteY3" fmla="*/ 498763 h 498763"/>
              <a:gd name="connsiteX0" fmla="*/ 0 w 460290"/>
              <a:gd name="connsiteY0" fmla="*/ 498763 h 498763"/>
              <a:gd name="connsiteX1" fmla="*/ 301122 w 460290"/>
              <a:gd name="connsiteY1" fmla="*/ 0 h 498763"/>
              <a:gd name="connsiteX2" fmla="*/ 460290 w 460290"/>
              <a:gd name="connsiteY2" fmla="*/ 412221 h 498763"/>
              <a:gd name="connsiteX3" fmla="*/ 0 w 460290"/>
              <a:gd name="connsiteY3" fmla="*/ 498763 h 498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0290" h="498763">
                <a:moveTo>
                  <a:pt x="0" y="498763"/>
                </a:moveTo>
                <a:lnTo>
                  <a:pt x="301122" y="0"/>
                </a:lnTo>
                <a:lnTo>
                  <a:pt x="460290" y="412221"/>
                </a:lnTo>
                <a:lnTo>
                  <a:pt x="0" y="498763"/>
                </a:lnTo>
                <a:close/>
              </a:path>
            </a:pathLst>
          </a:custGeom>
          <a:solidFill>
            <a:srgbClr val="EEEE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9272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Text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 flipV="1">
            <a:off x="0" y="0"/>
            <a:ext cx="221673" cy="6858000"/>
          </a:xfrm>
          <a:prstGeom prst="rect">
            <a:avLst/>
          </a:prstGeom>
          <a:solidFill>
            <a:srgbClr val="EEEE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41000" cy="87665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838200" y="4267200"/>
            <a:ext cx="10541000" cy="1966207"/>
          </a:xfrm>
        </p:spPr>
        <p:txBody>
          <a:bodyPr/>
          <a:lstStyle>
            <a:lvl1pPr marL="0" indent="0">
              <a:buClr>
                <a:srgbClr val="00B0F0"/>
              </a:buClr>
              <a:buFont typeface="Arial" panose="020B0604020202020204" pitchFamily="34" charset="0"/>
              <a:buNone/>
              <a:defRPr b="1">
                <a:solidFill>
                  <a:srgbClr val="00B0F0"/>
                </a:solidFill>
              </a:defRPr>
            </a:lvl1pPr>
            <a:lvl2pPr marL="685800" indent="-228600">
              <a:buClr>
                <a:srgbClr val="00B0F0"/>
              </a:buClr>
              <a:buFont typeface="Arial" panose="020B0604020202020204" pitchFamily="34" charset="0"/>
              <a:buChar char="•"/>
              <a:defRPr/>
            </a:lvl2pPr>
            <a:lvl3pPr marL="1143000" indent="-228600">
              <a:buClr>
                <a:srgbClr val="00B0F0"/>
              </a:buClr>
              <a:buFont typeface="Arial" panose="020B0604020202020204" pitchFamily="34" charset="0"/>
              <a:buChar char="•"/>
              <a:defRPr/>
            </a:lvl3pPr>
            <a:lvl4pPr marL="1600200" indent="-228600">
              <a:buClr>
                <a:srgbClr val="00B0F0"/>
              </a:buClr>
              <a:buFont typeface="Arial" panose="020B0604020202020204" pitchFamily="34" charset="0"/>
              <a:buChar char="•"/>
              <a:defRPr/>
            </a:lvl4pPr>
            <a:lvl5pPr marL="2057400" indent="-228600">
              <a:buClr>
                <a:srgbClr val="00B0F0"/>
              </a:buClr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3"/>
          </p:nvPr>
        </p:nvSpPr>
        <p:spPr>
          <a:xfrm>
            <a:off x="1443034" y="6431138"/>
            <a:ext cx="2999146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Phillips 66 - 3/10/17 - ©The NEED Project  </a:t>
            </a:r>
          </a:p>
        </p:txBody>
      </p:sp>
      <p:sp>
        <p:nvSpPr>
          <p:cNvPr id="9" name="Rectangle 8"/>
          <p:cNvSpPr/>
          <p:nvPr/>
        </p:nvSpPr>
        <p:spPr>
          <a:xfrm>
            <a:off x="0" y="6557962"/>
            <a:ext cx="1428750" cy="14287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442180" y="6557961"/>
            <a:ext cx="7930442" cy="142876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idx="14"/>
          </p:nvPr>
        </p:nvSpPr>
        <p:spPr>
          <a:xfrm>
            <a:off x="838200" y="1368601"/>
            <a:ext cx="5190067" cy="2746728"/>
          </a:xfrm>
        </p:spPr>
        <p:txBody>
          <a:bodyPr/>
          <a:lstStyle>
            <a:lvl1pPr marL="0" indent="0">
              <a:buClr>
                <a:srgbClr val="00B0F0"/>
              </a:buClr>
              <a:buFont typeface="Arial" panose="020B0604020202020204" pitchFamily="34" charset="0"/>
              <a:buNone/>
              <a:defRPr b="1">
                <a:solidFill>
                  <a:srgbClr val="00B0F0"/>
                </a:solidFill>
              </a:defRPr>
            </a:lvl1pPr>
            <a:lvl2pPr marL="685800" indent="-228600">
              <a:buClr>
                <a:srgbClr val="00B0F0"/>
              </a:buClr>
              <a:buFont typeface="Arial" panose="020B0604020202020204" pitchFamily="34" charset="0"/>
              <a:buChar char="•"/>
              <a:defRPr/>
            </a:lvl2pPr>
            <a:lvl3pPr marL="1143000" indent="-228600">
              <a:buClr>
                <a:srgbClr val="00B0F0"/>
              </a:buClr>
              <a:buFont typeface="Arial" panose="020B0604020202020204" pitchFamily="34" charset="0"/>
              <a:buChar char="•"/>
              <a:defRPr/>
            </a:lvl3pPr>
            <a:lvl4pPr marL="1600200" indent="-228600">
              <a:buClr>
                <a:srgbClr val="00B0F0"/>
              </a:buClr>
              <a:buFont typeface="Arial" panose="020B0604020202020204" pitchFamily="34" charset="0"/>
              <a:buChar char="•"/>
              <a:defRPr/>
            </a:lvl4pPr>
            <a:lvl5pPr marL="2057400" indent="-228600">
              <a:buClr>
                <a:srgbClr val="00B0F0"/>
              </a:buClr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idx="15"/>
          </p:nvPr>
        </p:nvSpPr>
        <p:spPr>
          <a:xfrm>
            <a:off x="6208889" y="1368601"/>
            <a:ext cx="5170311" cy="2746728"/>
          </a:xfrm>
        </p:spPr>
        <p:txBody>
          <a:bodyPr/>
          <a:lstStyle>
            <a:lvl1pPr marL="0" indent="0">
              <a:buClr>
                <a:srgbClr val="00B0F0"/>
              </a:buClr>
              <a:buFontTx/>
              <a:buNone/>
              <a:defRPr b="1">
                <a:solidFill>
                  <a:srgbClr val="00B0F0"/>
                </a:solidFill>
              </a:defRPr>
            </a:lvl1pPr>
            <a:lvl2pPr marL="685800" indent="-228600">
              <a:buClr>
                <a:srgbClr val="00B0F0"/>
              </a:buClr>
              <a:buFont typeface="Arial" panose="020B0604020202020204" pitchFamily="34" charset="0"/>
              <a:buChar char="•"/>
              <a:defRPr/>
            </a:lvl2pPr>
            <a:lvl3pPr marL="1143000" indent="-228600">
              <a:buClr>
                <a:srgbClr val="00B0F0"/>
              </a:buClr>
              <a:buFont typeface="Arial" panose="020B0604020202020204" pitchFamily="34" charset="0"/>
              <a:buChar char="•"/>
              <a:defRPr/>
            </a:lvl3pPr>
            <a:lvl4pPr marL="1600200" indent="-228600">
              <a:buClr>
                <a:srgbClr val="00B0F0"/>
              </a:buClr>
              <a:buFont typeface="Arial" panose="020B0604020202020204" pitchFamily="34" charset="0"/>
              <a:buChar char="•"/>
              <a:defRPr/>
            </a:lvl4pPr>
            <a:lvl5pPr marL="2057400" indent="-228600">
              <a:buClr>
                <a:srgbClr val="00B0F0"/>
              </a:buClr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Isosceles Triangle 4"/>
          <p:cNvSpPr/>
          <p:nvPr/>
        </p:nvSpPr>
        <p:spPr>
          <a:xfrm rot="19717887">
            <a:off x="-69073" y="577787"/>
            <a:ext cx="460290" cy="498763"/>
          </a:xfrm>
          <a:custGeom>
            <a:avLst/>
            <a:gdLst>
              <a:gd name="connsiteX0" fmla="*/ 0 w 602243"/>
              <a:gd name="connsiteY0" fmla="*/ 498763 h 498763"/>
              <a:gd name="connsiteX1" fmla="*/ 301122 w 602243"/>
              <a:gd name="connsiteY1" fmla="*/ 0 h 498763"/>
              <a:gd name="connsiteX2" fmla="*/ 602243 w 602243"/>
              <a:gd name="connsiteY2" fmla="*/ 498763 h 498763"/>
              <a:gd name="connsiteX3" fmla="*/ 0 w 602243"/>
              <a:gd name="connsiteY3" fmla="*/ 498763 h 498763"/>
              <a:gd name="connsiteX0" fmla="*/ 0 w 493184"/>
              <a:gd name="connsiteY0" fmla="*/ 498763 h 498763"/>
              <a:gd name="connsiteX1" fmla="*/ 301122 w 493184"/>
              <a:gd name="connsiteY1" fmla="*/ 0 h 498763"/>
              <a:gd name="connsiteX2" fmla="*/ 493184 w 493184"/>
              <a:gd name="connsiteY2" fmla="*/ 464727 h 498763"/>
              <a:gd name="connsiteX3" fmla="*/ 0 w 493184"/>
              <a:gd name="connsiteY3" fmla="*/ 498763 h 498763"/>
              <a:gd name="connsiteX0" fmla="*/ 0 w 460290"/>
              <a:gd name="connsiteY0" fmla="*/ 498763 h 498763"/>
              <a:gd name="connsiteX1" fmla="*/ 301122 w 460290"/>
              <a:gd name="connsiteY1" fmla="*/ 0 h 498763"/>
              <a:gd name="connsiteX2" fmla="*/ 460290 w 460290"/>
              <a:gd name="connsiteY2" fmla="*/ 412221 h 498763"/>
              <a:gd name="connsiteX3" fmla="*/ 0 w 460290"/>
              <a:gd name="connsiteY3" fmla="*/ 498763 h 498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0290" h="498763">
                <a:moveTo>
                  <a:pt x="0" y="498763"/>
                </a:moveTo>
                <a:lnTo>
                  <a:pt x="301122" y="0"/>
                </a:lnTo>
                <a:lnTo>
                  <a:pt x="460290" y="412221"/>
                </a:lnTo>
                <a:lnTo>
                  <a:pt x="0" y="498763"/>
                </a:lnTo>
                <a:close/>
              </a:path>
            </a:pathLst>
          </a:custGeom>
          <a:solidFill>
            <a:srgbClr val="EEEE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3747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phic 10"/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7520" y="1521354"/>
            <a:ext cx="3917782" cy="413543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063066" y="873127"/>
            <a:ext cx="6290733" cy="876653"/>
          </a:xfrm>
        </p:spPr>
        <p:txBody>
          <a:bodyPr>
            <a:normAutofit/>
          </a:bodyPr>
          <a:lstStyle>
            <a:lvl1pPr algn="l">
              <a:defRPr sz="5400">
                <a:solidFill>
                  <a:srgbClr val="00B0F0"/>
                </a:solidFill>
              </a:defRPr>
            </a:lvl1pPr>
          </a:lstStyle>
          <a:p>
            <a:r>
              <a:rPr lang="en-US" dirty="0"/>
              <a:t>Title</a:t>
            </a:r>
          </a:p>
        </p:txBody>
      </p:sp>
      <p:pic>
        <p:nvPicPr>
          <p:cNvPr id="7" name="Picture 2" descr="G:\NEED\NEED Materials\2015 Conversion\Catalog2015_16\pinterest-icon-vector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3067" y="4936065"/>
            <a:ext cx="720725" cy="720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 descr="G:\NEED\NEED Materials\2014 Final Curriculum\Energy Rock Performances\Links\instagram-icon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3067" y="4021665"/>
            <a:ext cx="68580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G:\NEED\NEED Materials\2014 Final Curriculum\Energy Rock Performances\Links\twitter_icon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3067" y="3031065"/>
            <a:ext cx="68580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5" descr="G:\NEED\NEED Materials\2014 Final Curriculum\Energy Rock Performances\Links\facebook-icon.gi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6867" y="1809719"/>
            <a:ext cx="884886" cy="11451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6028267" y="2043640"/>
            <a:ext cx="5689071" cy="812447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11"/>
          </p:nvPr>
        </p:nvSpPr>
        <p:spPr>
          <a:xfrm>
            <a:off x="6028266" y="3058052"/>
            <a:ext cx="5689071" cy="836613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12"/>
          </p:nvPr>
        </p:nvSpPr>
        <p:spPr>
          <a:xfrm>
            <a:off x="6028265" y="4048653"/>
            <a:ext cx="5689071" cy="771702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6028265" y="4980514"/>
            <a:ext cx="5689071" cy="788107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4"/>
          </p:nvPr>
        </p:nvSpPr>
        <p:spPr>
          <a:xfrm>
            <a:off x="1443034" y="6431138"/>
            <a:ext cx="2999146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Phillips 66 - 3/10/17 - ©The NEED Project  </a:t>
            </a:r>
          </a:p>
        </p:txBody>
      </p:sp>
      <p:sp>
        <p:nvSpPr>
          <p:cNvPr id="18" name="Rectangle 17"/>
          <p:cNvSpPr/>
          <p:nvPr/>
        </p:nvSpPr>
        <p:spPr>
          <a:xfrm>
            <a:off x="0" y="6557962"/>
            <a:ext cx="1428750" cy="14287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4442180" y="6557961"/>
            <a:ext cx="7930442" cy="142876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161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A090DC-9980-4AED-A3C8-F97572F4219C}" type="datetime1">
              <a:rPr lang="en-US"/>
              <a:pPr>
                <a:defRPr/>
              </a:pPr>
              <a:t>9/11/2021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356351"/>
            <a:ext cx="4978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 NEED Project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62BC9D-B642-499B-802E-431F7AAE8E3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8940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 flipV="1">
            <a:off x="0" y="0"/>
            <a:ext cx="221673" cy="6858000"/>
          </a:xfrm>
          <a:prstGeom prst="rect">
            <a:avLst/>
          </a:prstGeom>
          <a:solidFill>
            <a:srgbClr val="EEEE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7312378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7312378" cy="4351338"/>
          </a:xfrm>
        </p:spPr>
        <p:txBody>
          <a:bodyPr/>
          <a:lstStyle>
            <a:lvl1pPr marL="457200" indent="-457200">
              <a:buClr>
                <a:srgbClr val="00B0F0"/>
              </a:buClr>
              <a:buFont typeface="Arial" panose="020B0604020202020204" pitchFamily="34" charset="0"/>
              <a:buChar char="•"/>
              <a:defRPr b="0">
                <a:solidFill>
                  <a:schemeClr val="tx1"/>
                </a:solidFill>
              </a:defRPr>
            </a:lvl1pPr>
            <a:lvl2pPr marL="685800" indent="-228600">
              <a:buClr>
                <a:srgbClr val="00B0F0"/>
              </a:buClr>
              <a:buFont typeface="Arial" panose="020B0604020202020204" pitchFamily="34" charset="0"/>
              <a:buChar char="•"/>
              <a:defRPr/>
            </a:lvl2pPr>
            <a:lvl3pPr marL="1143000" indent="-228600">
              <a:buClr>
                <a:srgbClr val="00B0F0"/>
              </a:buClr>
              <a:buFont typeface="Arial" panose="020B0604020202020204" pitchFamily="34" charset="0"/>
              <a:buChar char="•"/>
              <a:defRPr/>
            </a:lvl3pPr>
            <a:lvl4pPr marL="1600200" indent="-228600">
              <a:buClr>
                <a:srgbClr val="00B0F0"/>
              </a:buClr>
              <a:buFont typeface="Arial" panose="020B0604020202020204" pitchFamily="34" charset="0"/>
              <a:buChar char="•"/>
              <a:defRPr/>
            </a:lvl4pPr>
            <a:lvl5pPr marL="2057400" indent="-228600">
              <a:buClr>
                <a:srgbClr val="00B0F0"/>
              </a:buClr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3"/>
          </p:nvPr>
        </p:nvSpPr>
        <p:spPr>
          <a:xfrm>
            <a:off x="1443034" y="6431138"/>
            <a:ext cx="4454524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Phillips 66 - 3/10/17 - ©The NEED Project  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6557962"/>
            <a:ext cx="1428750" cy="14287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8398933" y="0"/>
            <a:ext cx="3793067" cy="3420533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1" name="Picture Placeholder 9"/>
          <p:cNvSpPr>
            <a:spLocks noGrp="1"/>
          </p:cNvSpPr>
          <p:nvPr>
            <p:ph type="pic" sz="quarter" idx="15"/>
          </p:nvPr>
        </p:nvSpPr>
        <p:spPr>
          <a:xfrm>
            <a:off x="8398933" y="3556000"/>
            <a:ext cx="3793067" cy="3302000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5" name="Isosceles Triangle 4"/>
          <p:cNvSpPr/>
          <p:nvPr/>
        </p:nvSpPr>
        <p:spPr>
          <a:xfrm rot="19717887">
            <a:off x="-69073" y="744044"/>
            <a:ext cx="460290" cy="498763"/>
          </a:xfrm>
          <a:custGeom>
            <a:avLst/>
            <a:gdLst>
              <a:gd name="connsiteX0" fmla="*/ 0 w 602243"/>
              <a:gd name="connsiteY0" fmla="*/ 498763 h 498763"/>
              <a:gd name="connsiteX1" fmla="*/ 301122 w 602243"/>
              <a:gd name="connsiteY1" fmla="*/ 0 h 498763"/>
              <a:gd name="connsiteX2" fmla="*/ 602243 w 602243"/>
              <a:gd name="connsiteY2" fmla="*/ 498763 h 498763"/>
              <a:gd name="connsiteX3" fmla="*/ 0 w 602243"/>
              <a:gd name="connsiteY3" fmla="*/ 498763 h 498763"/>
              <a:gd name="connsiteX0" fmla="*/ 0 w 493184"/>
              <a:gd name="connsiteY0" fmla="*/ 498763 h 498763"/>
              <a:gd name="connsiteX1" fmla="*/ 301122 w 493184"/>
              <a:gd name="connsiteY1" fmla="*/ 0 h 498763"/>
              <a:gd name="connsiteX2" fmla="*/ 493184 w 493184"/>
              <a:gd name="connsiteY2" fmla="*/ 464727 h 498763"/>
              <a:gd name="connsiteX3" fmla="*/ 0 w 493184"/>
              <a:gd name="connsiteY3" fmla="*/ 498763 h 498763"/>
              <a:gd name="connsiteX0" fmla="*/ 0 w 460290"/>
              <a:gd name="connsiteY0" fmla="*/ 498763 h 498763"/>
              <a:gd name="connsiteX1" fmla="*/ 301122 w 460290"/>
              <a:gd name="connsiteY1" fmla="*/ 0 h 498763"/>
              <a:gd name="connsiteX2" fmla="*/ 460290 w 460290"/>
              <a:gd name="connsiteY2" fmla="*/ 412221 h 498763"/>
              <a:gd name="connsiteX3" fmla="*/ 0 w 460290"/>
              <a:gd name="connsiteY3" fmla="*/ 498763 h 498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0290" h="498763">
                <a:moveTo>
                  <a:pt x="0" y="498763"/>
                </a:moveTo>
                <a:lnTo>
                  <a:pt x="301122" y="0"/>
                </a:lnTo>
                <a:lnTo>
                  <a:pt x="460290" y="412221"/>
                </a:lnTo>
                <a:lnTo>
                  <a:pt x="0" y="498763"/>
                </a:lnTo>
                <a:close/>
              </a:path>
            </a:pathLst>
          </a:custGeom>
          <a:solidFill>
            <a:srgbClr val="EEEE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907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 flipV="1">
            <a:off x="0" y="0"/>
            <a:ext cx="221673" cy="6858000"/>
          </a:xfrm>
          <a:prstGeom prst="rect">
            <a:avLst/>
          </a:prstGeom>
          <a:solidFill>
            <a:srgbClr val="EEEE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7312378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7312378" cy="4351338"/>
          </a:xfrm>
        </p:spPr>
        <p:txBody>
          <a:bodyPr/>
          <a:lstStyle>
            <a:lvl1pPr marL="457200" indent="-457200">
              <a:buClr>
                <a:srgbClr val="00B0F0"/>
              </a:buClr>
              <a:buFont typeface="Arial" panose="020B0604020202020204" pitchFamily="34" charset="0"/>
              <a:buChar char="•"/>
              <a:defRPr b="0">
                <a:solidFill>
                  <a:schemeClr val="tx1"/>
                </a:solidFill>
              </a:defRPr>
            </a:lvl1pPr>
            <a:lvl2pPr marL="685800" indent="-228600">
              <a:buClr>
                <a:srgbClr val="00B0F0"/>
              </a:buClr>
              <a:buFont typeface="Arial" panose="020B0604020202020204" pitchFamily="34" charset="0"/>
              <a:buChar char="•"/>
              <a:defRPr/>
            </a:lvl2pPr>
            <a:lvl3pPr marL="1143000" indent="-228600">
              <a:buClr>
                <a:srgbClr val="00B0F0"/>
              </a:buClr>
              <a:buFont typeface="Arial" panose="020B0604020202020204" pitchFamily="34" charset="0"/>
              <a:buChar char="•"/>
              <a:defRPr/>
            </a:lvl3pPr>
            <a:lvl4pPr marL="1600200" indent="-228600">
              <a:buClr>
                <a:srgbClr val="00B0F0"/>
              </a:buClr>
              <a:buFont typeface="Arial" panose="020B0604020202020204" pitchFamily="34" charset="0"/>
              <a:buChar char="•"/>
              <a:defRPr/>
            </a:lvl4pPr>
            <a:lvl5pPr marL="2057400" indent="-228600">
              <a:buClr>
                <a:srgbClr val="00B0F0"/>
              </a:buClr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3"/>
          </p:nvPr>
        </p:nvSpPr>
        <p:spPr>
          <a:xfrm>
            <a:off x="1443034" y="6431138"/>
            <a:ext cx="4454524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Phillips 66 - 3/10/17 - ©The NEED Project  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6557962"/>
            <a:ext cx="1428750" cy="14287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8398933" y="0"/>
            <a:ext cx="3793067" cy="2223911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1" name="Picture Placeholder 9"/>
          <p:cNvSpPr>
            <a:spLocks noGrp="1"/>
          </p:cNvSpPr>
          <p:nvPr>
            <p:ph type="pic" sz="quarter" idx="15"/>
          </p:nvPr>
        </p:nvSpPr>
        <p:spPr>
          <a:xfrm>
            <a:off x="8398933" y="2336800"/>
            <a:ext cx="3793067" cy="2212622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9" name="Picture Placeholder 9"/>
          <p:cNvSpPr>
            <a:spLocks noGrp="1"/>
          </p:cNvSpPr>
          <p:nvPr>
            <p:ph type="pic" sz="quarter" idx="16"/>
          </p:nvPr>
        </p:nvSpPr>
        <p:spPr>
          <a:xfrm>
            <a:off x="8398932" y="4662311"/>
            <a:ext cx="3793067" cy="2195689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3" name="Isosceles Triangle 4"/>
          <p:cNvSpPr/>
          <p:nvPr/>
        </p:nvSpPr>
        <p:spPr>
          <a:xfrm rot="19717887">
            <a:off x="-69073" y="744044"/>
            <a:ext cx="460290" cy="498763"/>
          </a:xfrm>
          <a:custGeom>
            <a:avLst/>
            <a:gdLst>
              <a:gd name="connsiteX0" fmla="*/ 0 w 602243"/>
              <a:gd name="connsiteY0" fmla="*/ 498763 h 498763"/>
              <a:gd name="connsiteX1" fmla="*/ 301122 w 602243"/>
              <a:gd name="connsiteY1" fmla="*/ 0 h 498763"/>
              <a:gd name="connsiteX2" fmla="*/ 602243 w 602243"/>
              <a:gd name="connsiteY2" fmla="*/ 498763 h 498763"/>
              <a:gd name="connsiteX3" fmla="*/ 0 w 602243"/>
              <a:gd name="connsiteY3" fmla="*/ 498763 h 498763"/>
              <a:gd name="connsiteX0" fmla="*/ 0 w 493184"/>
              <a:gd name="connsiteY0" fmla="*/ 498763 h 498763"/>
              <a:gd name="connsiteX1" fmla="*/ 301122 w 493184"/>
              <a:gd name="connsiteY1" fmla="*/ 0 h 498763"/>
              <a:gd name="connsiteX2" fmla="*/ 493184 w 493184"/>
              <a:gd name="connsiteY2" fmla="*/ 464727 h 498763"/>
              <a:gd name="connsiteX3" fmla="*/ 0 w 493184"/>
              <a:gd name="connsiteY3" fmla="*/ 498763 h 498763"/>
              <a:gd name="connsiteX0" fmla="*/ 0 w 460290"/>
              <a:gd name="connsiteY0" fmla="*/ 498763 h 498763"/>
              <a:gd name="connsiteX1" fmla="*/ 301122 w 460290"/>
              <a:gd name="connsiteY1" fmla="*/ 0 h 498763"/>
              <a:gd name="connsiteX2" fmla="*/ 460290 w 460290"/>
              <a:gd name="connsiteY2" fmla="*/ 412221 h 498763"/>
              <a:gd name="connsiteX3" fmla="*/ 0 w 460290"/>
              <a:gd name="connsiteY3" fmla="*/ 498763 h 498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0290" h="498763">
                <a:moveTo>
                  <a:pt x="0" y="498763"/>
                </a:moveTo>
                <a:lnTo>
                  <a:pt x="301122" y="0"/>
                </a:lnTo>
                <a:lnTo>
                  <a:pt x="460290" y="412221"/>
                </a:lnTo>
                <a:lnTo>
                  <a:pt x="0" y="498763"/>
                </a:lnTo>
                <a:close/>
              </a:path>
            </a:pathLst>
          </a:custGeom>
          <a:solidFill>
            <a:srgbClr val="EEEE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318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images coll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 flipV="1">
            <a:off x="0" y="0"/>
            <a:ext cx="221673" cy="6858000"/>
          </a:xfrm>
          <a:prstGeom prst="rect">
            <a:avLst/>
          </a:prstGeom>
          <a:solidFill>
            <a:srgbClr val="EEEE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2" name="Picture Placeholder 9"/>
          <p:cNvSpPr>
            <a:spLocks noGrp="1"/>
          </p:cNvSpPr>
          <p:nvPr>
            <p:ph type="pic" sz="quarter" idx="16"/>
          </p:nvPr>
        </p:nvSpPr>
        <p:spPr>
          <a:xfrm>
            <a:off x="8398933" y="3683176"/>
            <a:ext cx="2438399" cy="2874786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7312378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7312378" cy="4351338"/>
          </a:xfrm>
        </p:spPr>
        <p:txBody>
          <a:bodyPr/>
          <a:lstStyle>
            <a:lvl1pPr marL="457200" indent="-457200">
              <a:buClr>
                <a:srgbClr val="00B0F0"/>
              </a:buClr>
              <a:buFont typeface="Arial" panose="020B0604020202020204" pitchFamily="34" charset="0"/>
              <a:buChar char="•"/>
              <a:defRPr b="0">
                <a:solidFill>
                  <a:schemeClr val="tx1"/>
                </a:solidFill>
              </a:defRPr>
            </a:lvl1pPr>
            <a:lvl2pPr marL="685800" indent="-228600">
              <a:buClr>
                <a:srgbClr val="00B0F0"/>
              </a:buClr>
              <a:buFont typeface="Arial" panose="020B0604020202020204" pitchFamily="34" charset="0"/>
              <a:buChar char="•"/>
              <a:defRPr/>
            </a:lvl2pPr>
            <a:lvl3pPr marL="1143000" indent="-228600">
              <a:buClr>
                <a:srgbClr val="00B0F0"/>
              </a:buClr>
              <a:buFont typeface="Arial" panose="020B0604020202020204" pitchFamily="34" charset="0"/>
              <a:buChar char="•"/>
              <a:defRPr/>
            </a:lvl3pPr>
            <a:lvl4pPr marL="1600200" indent="-228600">
              <a:buClr>
                <a:srgbClr val="00B0F0"/>
              </a:buClr>
              <a:buFont typeface="Arial" panose="020B0604020202020204" pitchFamily="34" charset="0"/>
              <a:buChar char="•"/>
              <a:defRPr/>
            </a:lvl4pPr>
            <a:lvl5pPr marL="2057400" indent="-228600">
              <a:buClr>
                <a:srgbClr val="00B0F0"/>
              </a:buClr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3"/>
          </p:nvPr>
        </p:nvSpPr>
        <p:spPr>
          <a:xfrm>
            <a:off x="1443034" y="6431138"/>
            <a:ext cx="4454524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Phillips 66 - 3/10/17 - ©The NEED Project  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6557962"/>
            <a:ext cx="1428750" cy="14287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8398934" y="365125"/>
            <a:ext cx="2438399" cy="2874786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Picture Placeholder 9"/>
          <p:cNvSpPr>
            <a:spLocks noGrp="1"/>
          </p:cNvSpPr>
          <p:nvPr>
            <p:ph type="pic" sz="quarter" idx="15"/>
          </p:nvPr>
        </p:nvSpPr>
        <p:spPr>
          <a:xfrm>
            <a:off x="9499600" y="2075391"/>
            <a:ext cx="2438399" cy="2874786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3" name="Isosceles Triangle 4"/>
          <p:cNvSpPr/>
          <p:nvPr/>
        </p:nvSpPr>
        <p:spPr>
          <a:xfrm rot="19717887">
            <a:off x="-69073" y="744044"/>
            <a:ext cx="460290" cy="498763"/>
          </a:xfrm>
          <a:custGeom>
            <a:avLst/>
            <a:gdLst>
              <a:gd name="connsiteX0" fmla="*/ 0 w 602243"/>
              <a:gd name="connsiteY0" fmla="*/ 498763 h 498763"/>
              <a:gd name="connsiteX1" fmla="*/ 301122 w 602243"/>
              <a:gd name="connsiteY1" fmla="*/ 0 h 498763"/>
              <a:gd name="connsiteX2" fmla="*/ 602243 w 602243"/>
              <a:gd name="connsiteY2" fmla="*/ 498763 h 498763"/>
              <a:gd name="connsiteX3" fmla="*/ 0 w 602243"/>
              <a:gd name="connsiteY3" fmla="*/ 498763 h 498763"/>
              <a:gd name="connsiteX0" fmla="*/ 0 w 493184"/>
              <a:gd name="connsiteY0" fmla="*/ 498763 h 498763"/>
              <a:gd name="connsiteX1" fmla="*/ 301122 w 493184"/>
              <a:gd name="connsiteY1" fmla="*/ 0 h 498763"/>
              <a:gd name="connsiteX2" fmla="*/ 493184 w 493184"/>
              <a:gd name="connsiteY2" fmla="*/ 464727 h 498763"/>
              <a:gd name="connsiteX3" fmla="*/ 0 w 493184"/>
              <a:gd name="connsiteY3" fmla="*/ 498763 h 498763"/>
              <a:gd name="connsiteX0" fmla="*/ 0 w 460290"/>
              <a:gd name="connsiteY0" fmla="*/ 498763 h 498763"/>
              <a:gd name="connsiteX1" fmla="*/ 301122 w 460290"/>
              <a:gd name="connsiteY1" fmla="*/ 0 h 498763"/>
              <a:gd name="connsiteX2" fmla="*/ 460290 w 460290"/>
              <a:gd name="connsiteY2" fmla="*/ 412221 h 498763"/>
              <a:gd name="connsiteX3" fmla="*/ 0 w 460290"/>
              <a:gd name="connsiteY3" fmla="*/ 498763 h 498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0290" h="498763">
                <a:moveTo>
                  <a:pt x="0" y="498763"/>
                </a:moveTo>
                <a:lnTo>
                  <a:pt x="301122" y="0"/>
                </a:lnTo>
                <a:lnTo>
                  <a:pt x="460290" y="412221"/>
                </a:lnTo>
                <a:lnTo>
                  <a:pt x="0" y="498763"/>
                </a:lnTo>
                <a:close/>
              </a:path>
            </a:pathLst>
          </a:custGeom>
          <a:solidFill>
            <a:srgbClr val="EEEE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237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V="1">
            <a:off x="0" y="0"/>
            <a:ext cx="221673" cy="6858000"/>
          </a:xfrm>
          <a:prstGeom prst="rect">
            <a:avLst/>
          </a:prstGeom>
          <a:solidFill>
            <a:srgbClr val="EEEE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10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388534"/>
            <a:ext cx="5181600" cy="4967109"/>
          </a:xfrm>
        </p:spPr>
        <p:txBody>
          <a:bodyPr/>
          <a:lstStyle>
            <a:lvl1pPr marL="0" indent="0">
              <a:buClr>
                <a:srgbClr val="00B0F0"/>
              </a:buClr>
              <a:buFont typeface="Arial" panose="020B0604020202020204" pitchFamily="34" charset="0"/>
              <a:buNone/>
              <a:defRPr b="1">
                <a:solidFill>
                  <a:srgbClr val="00B0F0"/>
                </a:solidFill>
              </a:defRPr>
            </a:lvl1pPr>
            <a:lvl2pPr marL="685800" indent="-228600">
              <a:buClr>
                <a:srgbClr val="00B0F0"/>
              </a:buClr>
              <a:buFont typeface="Arial" panose="020B0604020202020204" pitchFamily="34" charset="0"/>
              <a:buChar char="•"/>
              <a:defRPr/>
            </a:lvl2pPr>
            <a:lvl3pPr marL="1143000" indent="-228600">
              <a:buClr>
                <a:srgbClr val="00B0F0"/>
              </a:buClr>
              <a:buFont typeface="Arial" panose="020B0604020202020204" pitchFamily="34" charset="0"/>
              <a:buChar char="•"/>
              <a:defRPr/>
            </a:lvl3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388534"/>
            <a:ext cx="5181600" cy="4967110"/>
          </a:xfrm>
        </p:spPr>
        <p:txBody>
          <a:bodyPr/>
          <a:lstStyle>
            <a:lvl1pPr marL="0" indent="0">
              <a:buClr>
                <a:srgbClr val="00B0F0"/>
              </a:buClr>
              <a:buFont typeface="Arial" panose="020B0604020202020204" pitchFamily="34" charset="0"/>
              <a:buNone/>
              <a:defRPr b="1">
                <a:solidFill>
                  <a:srgbClr val="00B0F0"/>
                </a:solidFill>
              </a:defRPr>
            </a:lvl1pPr>
            <a:lvl2pPr marL="685800" indent="-228600">
              <a:buClr>
                <a:srgbClr val="00B0F0"/>
              </a:buClr>
              <a:buFont typeface="Arial" panose="020B0604020202020204" pitchFamily="34" charset="0"/>
              <a:buChar char="•"/>
              <a:defRPr/>
            </a:lvl2pPr>
            <a:lvl3pPr marL="1143000" indent="-228600">
              <a:buClr>
                <a:srgbClr val="00B0F0"/>
              </a:buClr>
              <a:buFont typeface="Arial" panose="020B0604020202020204" pitchFamily="34" charset="0"/>
              <a:buChar char="•"/>
              <a:defRPr/>
            </a:lvl3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3"/>
          </p:nvPr>
        </p:nvSpPr>
        <p:spPr>
          <a:xfrm>
            <a:off x="1443034" y="6431138"/>
            <a:ext cx="4454524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Phillips 66 - 3/10/17 - ©The NEED Project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0" y="6557962"/>
            <a:ext cx="1428750" cy="14287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Isosceles Triangle 4"/>
          <p:cNvSpPr/>
          <p:nvPr/>
        </p:nvSpPr>
        <p:spPr>
          <a:xfrm rot="19717887">
            <a:off x="-69073" y="563932"/>
            <a:ext cx="460290" cy="498763"/>
          </a:xfrm>
          <a:custGeom>
            <a:avLst/>
            <a:gdLst>
              <a:gd name="connsiteX0" fmla="*/ 0 w 602243"/>
              <a:gd name="connsiteY0" fmla="*/ 498763 h 498763"/>
              <a:gd name="connsiteX1" fmla="*/ 301122 w 602243"/>
              <a:gd name="connsiteY1" fmla="*/ 0 h 498763"/>
              <a:gd name="connsiteX2" fmla="*/ 602243 w 602243"/>
              <a:gd name="connsiteY2" fmla="*/ 498763 h 498763"/>
              <a:gd name="connsiteX3" fmla="*/ 0 w 602243"/>
              <a:gd name="connsiteY3" fmla="*/ 498763 h 498763"/>
              <a:gd name="connsiteX0" fmla="*/ 0 w 493184"/>
              <a:gd name="connsiteY0" fmla="*/ 498763 h 498763"/>
              <a:gd name="connsiteX1" fmla="*/ 301122 w 493184"/>
              <a:gd name="connsiteY1" fmla="*/ 0 h 498763"/>
              <a:gd name="connsiteX2" fmla="*/ 493184 w 493184"/>
              <a:gd name="connsiteY2" fmla="*/ 464727 h 498763"/>
              <a:gd name="connsiteX3" fmla="*/ 0 w 493184"/>
              <a:gd name="connsiteY3" fmla="*/ 498763 h 498763"/>
              <a:gd name="connsiteX0" fmla="*/ 0 w 460290"/>
              <a:gd name="connsiteY0" fmla="*/ 498763 h 498763"/>
              <a:gd name="connsiteX1" fmla="*/ 301122 w 460290"/>
              <a:gd name="connsiteY1" fmla="*/ 0 h 498763"/>
              <a:gd name="connsiteX2" fmla="*/ 460290 w 460290"/>
              <a:gd name="connsiteY2" fmla="*/ 412221 h 498763"/>
              <a:gd name="connsiteX3" fmla="*/ 0 w 460290"/>
              <a:gd name="connsiteY3" fmla="*/ 498763 h 498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0290" h="498763">
                <a:moveTo>
                  <a:pt x="0" y="498763"/>
                </a:moveTo>
                <a:lnTo>
                  <a:pt x="301122" y="0"/>
                </a:lnTo>
                <a:lnTo>
                  <a:pt x="460290" y="412221"/>
                </a:lnTo>
                <a:lnTo>
                  <a:pt x="0" y="498763"/>
                </a:lnTo>
                <a:close/>
              </a:path>
            </a:pathLst>
          </a:custGeom>
          <a:solidFill>
            <a:srgbClr val="EEEE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725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 flipV="1">
            <a:off x="0" y="0"/>
            <a:ext cx="221673" cy="6858000"/>
          </a:xfrm>
          <a:prstGeom prst="rect">
            <a:avLst/>
          </a:prstGeom>
          <a:solidFill>
            <a:srgbClr val="EEEE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79763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388535"/>
            <a:ext cx="5157787" cy="50694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B0F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1895477"/>
            <a:ext cx="5157787" cy="4211812"/>
          </a:xfrm>
        </p:spPr>
        <p:txBody>
          <a:bodyPr/>
          <a:lstStyle>
            <a:lvl1pPr marL="457200" indent="-457200">
              <a:buClr>
                <a:srgbClr val="00B0F0"/>
              </a:buClr>
              <a:buFont typeface="Arial" panose="020B0604020202020204" pitchFamily="34" charset="0"/>
              <a:buChar char="•"/>
              <a:defRPr/>
            </a:lvl1pPr>
            <a:lvl2pPr marL="685800" indent="-228600">
              <a:buClr>
                <a:srgbClr val="00B0F0"/>
              </a:buClr>
              <a:buFont typeface="Arial" panose="020B0604020202020204" pitchFamily="34" charset="0"/>
              <a:buChar char="•"/>
              <a:defRPr/>
            </a:lvl2pPr>
            <a:lvl3pPr marL="1143000" indent="-228600">
              <a:buClr>
                <a:srgbClr val="00B0F0"/>
              </a:buClr>
              <a:buFont typeface="Arial" panose="020B0604020202020204" pitchFamily="34" charset="0"/>
              <a:buChar char="•"/>
              <a:defRPr/>
            </a:lvl3pPr>
            <a:lvl4pPr marL="1600200" indent="-228600">
              <a:buClr>
                <a:srgbClr val="00B0F0"/>
              </a:buClr>
              <a:buFont typeface="Arial" panose="020B0604020202020204" pitchFamily="34" charset="0"/>
              <a:buChar char="•"/>
              <a:defRPr/>
            </a:lvl4pPr>
            <a:lvl5pPr marL="2057400" indent="-228600">
              <a:buClr>
                <a:srgbClr val="00B0F0"/>
              </a:buClr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388535"/>
            <a:ext cx="5183188" cy="50694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B0F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1895477"/>
            <a:ext cx="5183188" cy="4211812"/>
          </a:xfrm>
        </p:spPr>
        <p:txBody>
          <a:bodyPr/>
          <a:lstStyle>
            <a:lvl1pPr marL="457200" indent="-457200">
              <a:buClr>
                <a:srgbClr val="00B0F0"/>
              </a:buClr>
              <a:buFont typeface="Arial" panose="020B0604020202020204" pitchFamily="34" charset="0"/>
              <a:buChar char="•"/>
              <a:defRPr/>
            </a:lvl1pPr>
            <a:lvl2pPr marL="685800" indent="-228600">
              <a:buClr>
                <a:srgbClr val="00B0F0"/>
              </a:buClr>
              <a:buFont typeface="Arial" panose="020B0604020202020204" pitchFamily="34" charset="0"/>
              <a:buChar char="•"/>
              <a:defRPr/>
            </a:lvl2pPr>
            <a:lvl3pPr marL="1143000" indent="-228600">
              <a:buClr>
                <a:srgbClr val="00B0F0"/>
              </a:buClr>
              <a:buFont typeface="Arial" panose="020B0604020202020204" pitchFamily="34" charset="0"/>
              <a:buChar char="•"/>
              <a:defRPr/>
            </a:lvl3pPr>
            <a:lvl4pPr marL="1600200" indent="-228600">
              <a:buClr>
                <a:srgbClr val="00B0F0"/>
              </a:buClr>
              <a:buFont typeface="Arial" panose="020B0604020202020204" pitchFamily="34" charset="0"/>
              <a:buChar char="•"/>
              <a:defRPr/>
            </a:lvl4pPr>
            <a:lvl5pPr marL="2057400" indent="-228600">
              <a:buClr>
                <a:srgbClr val="00B0F0"/>
              </a:buClr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3"/>
          </p:nvPr>
        </p:nvSpPr>
        <p:spPr>
          <a:xfrm>
            <a:off x="1443034" y="6431138"/>
            <a:ext cx="4454524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Phillips 66 - 3/10/17 - ©The NEED Project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0" y="6557962"/>
            <a:ext cx="1428750" cy="14287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Isosceles Triangle 4"/>
          <p:cNvSpPr/>
          <p:nvPr/>
        </p:nvSpPr>
        <p:spPr>
          <a:xfrm rot="19717887">
            <a:off x="-69073" y="494662"/>
            <a:ext cx="460290" cy="498763"/>
          </a:xfrm>
          <a:custGeom>
            <a:avLst/>
            <a:gdLst>
              <a:gd name="connsiteX0" fmla="*/ 0 w 602243"/>
              <a:gd name="connsiteY0" fmla="*/ 498763 h 498763"/>
              <a:gd name="connsiteX1" fmla="*/ 301122 w 602243"/>
              <a:gd name="connsiteY1" fmla="*/ 0 h 498763"/>
              <a:gd name="connsiteX2" fmla="*/ 602243 w 602243"/>
              <a:gd name="connsiteY2" fmla="*/ 498763 h 498763"/>
              <a:gd name="connsiteX3" fmla="*/ 0 w 602243"/>
              <a:gd name="connsiteY3" fmla="*/ 498763 h 498763"/>
              <a:gd name="connsiteX0" fmla="*/ 0 w 493184"/>
              <a:gd name="connsiteY0" fmla="*/ 498763 h 498763"/>
              <a:gd name="connsiteX1" fmla="*/ 301122 w 493184"/>
              <a:gd name="connsiteY1" fmla="*/ 0 h 498763"/>
              <a:gd name="connsiteX2" fmla="*/ 493184 w 493184"/>
              <a:gd name="connsiteY2" fmla="*/ 464727 h 498763"/>
              <a:gd name="connsiteX3" fmla="*/ 0 w 493184"/>
              <a:gd name="connsiteY3" fmla="*/ 498763 h 498763"/>
              <a:gd name="connsiteX0" fmla="*/ 0 w 460290"/>
              <a:gd name="connsiteY0" fmla="*/ 498763 h 498763"/>
              <a:gd name="connsiteX1" fmla="*/ 301122 w 460290"/>
              <a:gd name="connsiteY1" fmla="*/ 0 h 498763"/>
              <a:gd name="connsiteX2" fmla="*/ 460290 w 460290"/>
              <a:gd name="connsiteY2" fmla="*/ 412221 h 498763"/>
              <a:gd name="connsiteX3" fmla="*/ 0 w 460290"/>
              <a:gd name="connsiteY3" fmla="*/ 498763 h 498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0290" h="498763">
                <a:moveTo>
                  <a:pt x="0" y="498763"/>
                </a:moveTo>
                <a:lnTo>
                  <a:pt x="301122" y="0"/>
                </a:lnTo>
                <a:lnTo>
                  <a:pt x="460290" y="412221"/>
                </a:lnTo>
                <a:lnTo>
                  <a:pt x="0" y="498763"/>
                </a:lnTo>
                <a:close/>
              </a:path>
            </a:pathLst>
          </a:custGeom>
          <a:solidFill>
            <a:srgbClr val="EEEE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56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 flipV="1">
            <a:off x="0" y="0"/>
            <a:ext cx="221673" cy="6858000"/>
          </a:xfrm>
          <a:prstGeom prst="rect">
            <a:avLst/>
          </a:prstGeom>
          <a:solidFill>
            <a:srgbClr val="EEEE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0"/>
          </p:nvPr>
        </p:nvSpPr>
        <p:spPr>
          <a:xfrm>
            <a:off x="6100763" y="0"/>
            <a:ext cx="6115050" cy="6858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825500" y="685800"/>
            <a:ext cx="5172075" cy="830788"/>
          </a:xfrm>
        </p:spPr>
        <p:txBody>
          <a:bodyPr/>
          <a:lstStyle/>
          <a:p>
            <a:r>
              <a:rPr lang="en-US" b="1">
                <a:latin typeface="+mn-lt"/>
              </a:rPr>
              <a:t>Click to edit Master title style</a:t>
            </a:r>
            <a:endParaRPr lang="en-US" b="1" dirty="0">
              <a:latin typeface="+mn-lt"/>
            </a:endParaRPr>
          </a:p>
        </p:txBody>
      </p:sp>
      <p:sp>
        <p:nvSpPr>
          <p:cNvPr id="10" name="Text Placeholder 2"/>
          <p:cNvSpPr>
            <a:spLocks noGrp="1"/>
          </p:cNvSpPr>
          <p:nvPr>
            <p:ph type="body" idx="1"/>
          </p:nvPr>
        </p:nvSpPr>
        <p:spPr>
          <a:xfrm>
            <a:off x="839788" y="1545695"/>
            <a:ext cx="5157787" cy="823912"/>
          </a:xfrm>
        </p:spPr>
        <p:txBody>
          <a:bodyPr/>
          <a:lstStyle>
            <a:lvl1pPr>
              <a:defRPr>
                <a:solidFill>
                  <a:srgbClr val="00B0F0"/>
                </a:solidFill>
              </a:defRPr>
            </a:lvl1pPr>
          </a:lstStyle>
          <a:p>
            <a:pPr lvl="0"/>
            <a:r>
              <a:rPr lang="en-US">
                <a:solidFill>
                  <a:srgbClr val="00B0F0"/>
                </a:solidFill>
              </a:rPr>
              <a:t>Edit Master text styles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6905369" y="5280201"/>
            <a:ext cx="5300663" cy="990600"/>
          </a:xfrm>
          <a:solidFill>
            <a:schemeClr val="bg1"/>
          </a:solidFill>
        </p:spPr>
        <p:txBody>
          <a:bodyPr anchor="ctr">
            <a:normAutofit/>
          </a:bodyPr>
          <a:lstStyle>
            <a:lvl1pPr>
              <a:defRPr sz="1400" i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2"/>
          </p:nvPr>
        </p:nvSpPr>
        <p:spPr>
          <a:xfrm>
            <a:off x="825500" y="2398714"/>
            <a:ext cx="5172075" cy="3900487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19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1" name="Footer Placeholder 4"/>
          <p:cNvSpPr>
            <a:spLocks noGrp="1"/>
          </p:cNvSpPr>
          <p:nvPr>
            <p:ph type="ftr" sz="quarter" idx="13"/>
          </p:nvPr>
        </p:nvSpPr>
        <p:spPr>
          <a:xfrm>
            <a:off x="1443034" y="6431138"/>
            <a:ext cx="4454524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Phillips 66 - 3/10/17 - ©The NEED Project  </a:t>
            </a:r>
          </a:p>
        </p:txBody>
      </p:sp>
      <p:sp>
        <p:nvSpPr>
          <p:cNvPr id="22" name="Rectangle 21"/>
          <p:cNvSpPr/>
          <p:nvPr/>
        </p:nvSpPr>
        <p:spPr>
          <a:xfrm>
            <a:off x="0" y="6557962"/>
            <a:ext cx="1428750" cy="14287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Isosceles Triangle 4"/>
          <p:cNvSpPr/>
          <p:nvPr/>
        </p:nvSpPr>
        <p:spPr>
          <a:xfrm rot="19717887">
            <a:off x="-69073" y="827174"/>
            <a:ext cx="460290" cy="498763"/>
          </a:xfrm>
          <a:custGeom>
            <a:avLst/>
            <a:gdLst>
              <a:gd name="connsiteX0" fmla="*/ 0 w 602243"/>
              <a:gd name="connsiteY0" fmla="*/ 498763 h 498763"/>
              <a:gd name="connsiteX1" fmla="*/ 301122 w 602243"/>
              <a:gd name="connsiteY1" fmla="*/ 0 h 498763"/>
              <a:gd name="connsiteX2" fmla="*/ 602243 w 602243"/>
              <a:gd name="connsiteY2" fmla="*/ 498763 h 498763"/>
              <a:gd name="connsiteX3" fmla="*/ 0 w 602243"/>
              <a:gd name="connsiteY3" fmla="*/ 498763 h 498763"/>
              <a:gd name="connsiteX0" fmla="*/ 0 w 493184"/>
              <a:gd name="connsiteY0" fmla="*/ 498763 h 498763"/>
              <a:gd name="connsiteX1" fmla="*/ 301122 w 493184"/>
              <a:gd name="connsiteY1" fmla="*/ 0 h 498763"/>
              <a:gd name="connsiteX2" fmla="*/ 493184 w 493184"/>
              <a:gd name="connsiteY2" fmla="*/ 464727 h 498763"/>
              <a:gd name="connsiteX3" fmla="*/ 0 w 493184"/>
              <a:gd name="connsiteY3" fmla="*/ 498763 h 498763"/>
              <a:gd name="connsiteX0" fmla="*/ 0 w 460290"/>
              <a:gd name="connsiteY0" fmla="*/ 498763 h 498763"/>
              <a:gd name="connsiteX1" fmla="*/ 301122 w 460290"/>
              <a:gd name="connsiteY1" fmla="*/ 0 h 498763"/>
              <a:gd name="connsiteX2" fmla="*/ 460290 w 460290"/>
              <a:gd name="connsiteY2" fmla="*/ 412221 h 498763"/>
              <a:gd name="connsiteX3" fmla="*/ 0 w 460290"/>
              <a:gd name="connsiteY3" fmla="*/ 498763 h 498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0290" h="498763">
                <a:moveTo>
                  <a:pt x="0" y="498763"/>
                </a:moveTo>
                <a:lnTo>
                  <a:pt x="301122" y="0"/>
                </a:lnTo>
                <a:lnTo>
                  <a:pt x="460290" y="412221"/>
                </a:lnTo>
                <a:lnTo>
                  <a:pt x="0" y="498763"/>
                </a:lnTo>
                <a:close/>
              </a:path>
            </a:pathLst>
          </a:custGeom>
          <a:solidFill>
            <a:srgbClr val="EEEE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033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721622" cy="775053"/>
          </a:xfrm>
        </p:spPr>
        <p:txBody>
          <a:bodyPr/>
          <a:lstStyle>
            <a:lvl1pPr algn="ctr">
              <a:defRPr>
                <a:solidFill>
                  <a:srgbClr val="00B0F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1594557" y="1207908"/>
            <a:ext cx="4332185" cy="2541882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4" name="Picture Placeholder 9"/>
          <p:cNvSpPr>
            <a:spLocks noGrp="1"/>
          </p:cNvSpPr>
          <p:nvPr>
            <p:ph type="pic" sz="quarter" idx="15"/>
          </p:nvPr>
        </p:nvSpPr>
        <p:spPr>
          <a:xfrm>
            <a:off x="6050843" y="1207908"/>
            <a:ext cx="4357513" cy="2541882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5" name="Picture Placeholder 9"/>
          <p:cNvSpPr>
            <a:spLocks noGrp="1"/>
          </p:cNvSpPr>
          <p:nvPr>
            <p:ph type="pic" sz="quarter" idx="16"/>
          </p:nvPr>
        </p:nvSpPr>
        <p:spPr>
          <a:xfrm>
            <a:off x="3804354" y="3872085"/>
            <a:ext cx="4425246" cy="2561638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3"/>
          </p:nvPr>
        </p:nvSpPr>
        <p:spPr>
          <a:xfrm>
            <a:off x="1443034" y="6431138"/>
            <a:ext cx="2999146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Phillips 66 - 3/10/17 - ©The NEED Project  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6557962"/>
            <a:ext cx="1428750" cy="14287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442180" y="6557961"/>
            <a:ext cx="7930442" cy="142876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7" hasCustomPrompt="1"/>
          </p:nvPr>
        </p:nvSpPr>
        <p:spPr>
          <a:xfrm>
            <a:off x="8578850" y="4187650"/>
            <a:ext cx="3184525" cy="1964795"/>
          </a:xfrm>
        </p:spPr>
        <p:txBody>
          <a:bodyPr>
            <a:normAutofit/>
          </a:bodyPr>
          <a:lstStyle>
            <a:lvl1pPr>
              <a:defRPr sz="2000" b="1" i="1">
                <a:solidFill>
                  <a:srgbClr val="00B0F0"/>
                </a:solidFill>
              </a:defRPr>
            </a:lvl1pPr>
          </a:lstStyle>
          <a:p>
            <a:pPr lvl="0"/>
            <a:r>
              <a:rPr lang="en-US" dirty="0"/>
              <a:t>Subtitle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1422362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721622" cy="775053"/>
          </a:xfrm>
        </p:spPr>
        <p:txBody>
          <a:bodyPr/>
          <a:lstStyle>
            <a:lvl1pPr algn="ctr">
              <a:defRPr>
                <a:solidFill>
                  <a:srgbClr val="00B0F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838200" y="1207908"/>
            <a:ext cx="5348111" cy="5034848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4" name="Picture Placeholder 9"/>
          <p:cNvSpPr>
            <a:spLocks noGrp="1"/>
          </p:cNvSpPr>
          <p:nvPr>
            <p:ph type="pic" sz="quarter" idx="15"/>
          </p:nvPr>
        </p:nvSpPr>
        <p:spPr>
          <a:xfrm>
            <a:off x="6299201" y="1207908"/>
            <a:ext cx="5260622" cy="5034848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3"/>
          </p:nvPr>
        </p:nvSpPr>
        <p:spPr>
          <a:xfrm>
            <a:off x="1443034" y="6431138"/>
            <a:ext cx="2999146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Phillips 66 - 3/10/17 - ©The NEED Project  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6557962"/>
            <a:ext cx="1428750" cy="14287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442180" y="6557961"/>
            <a:ext cx="7930442" cy="142876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1" hasCustomPrompt="1"/>
          </p:nvPr>
        </p:nvSpPr>
        <p:spPr>
          <a:xfrm>
            <a:off x="6891515" y="5472114"/>
            <a:ext cx="4668308" cy="533577"/>
          </a:xfrm>
          <a:solidFill>
            <a:schemeClr val="bg1"/>
          </a:solidFill>
        </p:spPr>
        <p:txBody>
          <a:bodyPr>
            <a:normAutofit/>
          </a:bodyPr>
          <a:lstStyle>
            <a:lvl1pPr>
              <a:defRPr sz="1400" i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dirty="0"/>
              <a:t>Add Subtitle or Photo Credit</a:t>
            </a:r>
          </a:p>
        </p:txBody>
      </p:sp>
    </p:spTree>
    <p:extLst>
      <p:ext uri="{BB962C8B-B14F-4D97-AF65-F5344CB8AC3E}">
        <p14:creationId xmlns:p14="http://schemas.microsoft.com/office/powerpoint/2010/main" val="2651757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Phillips 66 - 3/10/17 - ©The NEED Project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E48EA8-D334-4F85-B3A0-EB81D862F9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318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7747640-F989-4BD6-84B4-94908670FC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0536" y="1164943"/>
            <a:ext cx="4396902" cy="4812632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35069" y="1986740"/>
            <a:ext cx="6992258" cy="1906325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Who Am I?</a:t>
            </a:r>
            <a:br>
              <a:rPr lang="en-US" dirty="0"/>
            </a:br>
            <a:r>
              <a:rPr lang="en-US" dirty="0"/>
              <a:t>Oil &amp; Gas Career Round Up</a:t>
            </a:r>
          </a:p>
        </p:txBody>
      </p:sp>
      <p:sp>
        <p:nvSpPr>
          <p:cNvPr id="5" name="Footer Placeholder 7">
            <a:extLst>
              <a:ext uri="{FF2B5EF4-FFF2-40B4-BE49-F238E27FC236}">
                <a16:creationId xmlns:a16="http://schemas.microsoft.com/office/drawing/2014/main" id="{14AFD118-6357-465A-9AC1-A4C73C907C0A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1386589" y="6453364"/>
            <a:ext cx="4454524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©The NEED Project  </a:t>
            </a:r>
          </a:p>
        </p:txBody>
      </p:sp>
    </p:spTree>
    <p:extLst>
      <p:ext uri="{BB962C8B-B14F-4D97-AF65-F5344CB8AC3E}">
        <p14:creationId xmlns:p14="http://schemas.microsoft.com/office/powerpoint/2010/main" val="38755422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97DC0B8-A11F-43E1-9C98-3311010EA381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1500656" y="6437726"/>
            <a:ext cx="4454524" cy="365125"/>
          </a:xfrm>
        </p:spPr>
        <p:txBody>
          <a:bodyPr/>
          <a:lstStyle/>
          <a:p>
            <a:r>
              <a:rPr lang="en-US" dirty="0"/>
              <a:t>©The NEED Project 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056CB62-B605-4A30-AC7E-353DD8BA95E9}"/>
              </a:ext>
            </a:extLst>
          </p:cNvPr>
          <p:cNvSpPr txBox="1"/>
          <p:nvPr/>
        </p:nvSpPr>
        <p:spPr>
          <a:xfrm>
            <a:off x="5496089" y="1467403"/>
            <a:ext cx="633387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My job title requires a bachelor’s degree.</a:t>
            </a:r>
          </a:p>
          <a:p>
            <a:pPr lvl="0"/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F64DA6B-0E48-45AA-BB1E-49ACE655666B}"/>
              </a:ext>
            </a:extLst>
          </p:cNvPr>
          <p:cNvSpPr txBox="1"/>
          <p:nvPr/>
        </p:nvSpPr>
        <p:spPr>
          <a:xfrm>
            <a:off x="5494412" y="2114747"/>
            <a:ext cx="609467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US" dirty="0"/>
              <a:t>I analyze data to recommend well placement and monitor the completion and evaluation of wells, well testing, or well surveys, providing technical advice and modifications.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E928307-5C35-4D68-9F65-CD4CBCA588AA}"/>
              </a:ext>
            </a:extLst>
          </p:cNvPr>
          <p:cNvSpPr txBox="1"/>
          <p:nvPr/>
        </p:nvSpPr>
        <p:spPr>
          <a:xfrm>
            <a:off x="5494412" y="3446613"/>
            <a:ext cx="609467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US" dirty="0"/>
              <a:t>I am responsible for devising plans for oil and natural gas drilling and production.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0900754-8BF6-4B3C-A752-317E7E47528B}"/>
              </a:ext>
            </a:extLst>
          </p:cNvPr>
          <p:cNvSpPr txBox="1"/>
          <p:nvPr/>
        </p:nvSpPr>
        <p:spPr>
          <a:xfrm>
            <a:off x="5494412" y="4470318"/>
            <a:ext cx="609467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US" dirty="0"/>
              <a:t>I am constantly assessing costs and estimating the production capabilities of oil and natural gas wells.</a:t>
            </a:r>
          </a:p>
          <a:p>
            <a:pPr lvl="0"/>
            <a:endParaRPr lang="en-US" dirty="0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AA267D52-CBB5-431C-BEA8-4CE32A0879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2914" y="1164943"/>
            <a:ext cx="4396902" cy="4812632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D904C411-3084-405C-85AE-7EDD51746253}"/>
              </a:ext>
            </a:extLst>
          </p:cNvPr>
          <p:cNvSpPr txBox="1"/>
          <p:nvPr/>
        </p:nvSpPr>
        <p:spPr>
          <a:xfrm>
            <a:off x="3490838" y="475105"/>
            <a:ext cx="52103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Oil and Gas Career Round Up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B8A1D86-E7F7-409C-94B1-FB996A36885F}"/>
              </a:ext>
            </a:extLst>
          </p:cNvPr>
          <p:cNvSpPr txBox="1"/>
          <p:nvPr/>
        </p:nvSpPr>
        <p:spPr>
          <a:xfrm>
            <a:off x="602914" y="4364794"/>
            <a:ext cx="43119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Petroleum Engineer</a:t>
            </a:r>
          </a:p>
        </p:txBody>
      </p:sp>
    </p:spTree>
    <p:extLst>
      <p:ext uri="{BB962C8B-B14F-4D97-AF65-F5344CB8AC3E}">
        <p14:creationId xmlns:p14="http://schemas.microsoft.com/office/powerpoint/2010/main" val="1016434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7" grpId="0"/>
      <p:bldP spid="19" grpId="0"/>
      <p:bldP spid="2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97DC0B8-A11F-43E1-9C98-3311010EA381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1500656" y="6437726"/>
            <a:ext cx="4454524" cy="365125"/>
          </a:xfrm>
        </p:spPr>
        <p:txBody>
          <a:bodyPr/>
          <a:lstStyle/>
          <a:p>
            <a:r>
              <a:rPr lang="en-US" dirty="0"/>
              <a:t>©The NEED Project 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056CB62-B605-4A30-AC7E-353DD8BA95E9}"/>
              </a:ext>
            </a:extLst>
          </p:cNvPr>
          <p:cNvSpPr txBox="1"/>
          <p:nvPr/>
        </p:nvSpPr>
        <p:spPr>
          <a:xfrm>
            <a:off x="5496089" y="1467403"/>
            <a:ext cx="633387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US" dirty="0"/>
              <a:t>My job title requires a bachelor’s degree, and a legal degree is often preferred.</a:t>
            </a:r>
          </a:p>
          <a:p>
            <a:pPr lvl="0"/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F64DA6B-0E48-45AA-BB1E-49ACE655666B}"/>
              </a:ext>
            </a:extLst>
          </p:cNvPr>
          <p:cNvSpPr txBox="1"/>
          <p:nvPr/>
        </p:nvSpPr>
        <p:spPr>
          <a:xfrm>
            <a:off x="5494412" y="2145909"/>
            <a:ext cx="609467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US" dirty="0"/>
              <a:t>I work with the landowner and/or the government to acquire and maintain access to the land for the removal of natural resources.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E928307-5C35-4D68-9F65-CD4CBCA588AA}"/>
              </a:ext>
            </a:extLst>
          </p:cNvPr>
          <p:cNvSpPr txBox="1"/>
          <p:nvPr/>
        </p:nvSpPr>
        <p:spPr>
          <a:xfrm>
            <a:off x="5494412" y="3446613"/>
            <a:ext cx="609467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US" dirty="0"/>
              <a:t>I work with a team to negotiate for the ownership or partial ownership (mineral rights) of the resources recovered.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0900754-8BF6-4B3C-A752-317E7E47528B}"/>
              </a:ext>
            </a:extLst>
          </p:cNvPr>
          <p:cNvSpPr txBox="1"/>
          <p:nvPr/>
        </p:nvSpPr>
        <p:spPr>
          <a:xfrm>
            <a:off x="5494412" y="4470318"/>
            <a:ext cx="609467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US" dirty="0"/>
              <a:t>I typically only work in North America, as other countries have different rules and regulations than Canada and the U.S.</a:t>
            </a:r>
          </a:p>
          <a:p>
            <a:pPr lvl="0"/>
            <a:endParaRPr lang="en-US" dirty="0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AA267D52-CBB5-431C-BEA8-4CE32A0879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2914" y="1164943"/>
            <a:ext cx="4396902" cy="4812632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D904C411-3084-405C-85AE-7EDD51746253}"/>
              </a:ext>
            </a:extLst>
          </p:cNvPr>
          <p:cNvSpPr txBox="1"/>
          <p:nvPr/>
        </p:nvSpPr>
        <p:spPr>
          <a:xfrm>
            <a:off x="3490838" y="475105"/>
            <a:ext cx="52103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Oil and Gas Career Round Up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B8A1D86-E7F7-409C-94B1-FB996A36885F}"/>
              </a:ext>
            </a:extLst>
          </p:cNvPr>
          <p:cNvSpPr txBox="1"/>
          <p:nvPr/>
        </p:nvSpPr>
        <p:spPr>
          <a:xfrm>
            <a:off x="602914" y="4364794"/>
            <a:ext cx="431198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Landman/ Lease Negotiator</a:t>
            </a:r>
          </a:p>
        </p:txBody>
      </p:sp>
    </p:spTree>
    <p:extLst>
      <p:ext uri="{BB962C8B-B14F-4D97-AF65-F5344CB8AC3E}">
        <p14:creationId xmlns:p14="http://schemas.microsoft.com/office/powerpoint/2010/main" val="3745231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7" grpId="0"/>
      <p:bldP spid="19" grpId="0"/>
      <p:bldP spid="2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97DC0B8-A11F-43E1-9C98-3311010EA381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1500656" y="6437726"/>
            <a:ext cx="4454524" cy="365125"/>
          </a:xfrm>
        </p:spPr>
        <p:txBody>
          <a:bodyPr/>
          <a:lstStyle/>
          <a:p>
            <a:r>
              <a:rPr lang="en-US" dirty="0"/>
              <a:t> ©The NEED Project 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056CB62-B605-4A30-AC7E-353DD8BA95E9}"/>
              </a:ext>
            </a:extLst>
          </p:cNvPr>
          <p:cNvSpPr txBox="1"/>
          <p:nvPr/>
        </p:nvSpPr>
        <p:spPr>
          <a:xfrm>
            <a:off x="5494412" y="1520031"/>
            <a:ext cx="633387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US" dirty="0"/>
              <a:t>My job title requires a bachelor’s degree and often additional graduate coursework.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F64DA6B-0E48-45AA-BB1E-49ACE655666B}"/>
              </a:ext>
            </a:extLst>
          </p:cNvPr>
          <p:cNvSpPr txBox="1"/>
          <p:nvPr/>
        </p:nvSpPr>
        <p:spPr>
          <a:xfrm>
            <a:off x="5494412" y="2349514"/>
            <a:ext cx="609467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US" dirty="0"/>
              <a:t>I work to assess, refine, and create new chemical products to keep proper flow of hydrocarbons from the reservoir to the processing facility and beyond.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E928307-5C35-4D68-9F65-CD4CBCA588AA}"/>
              </a:ext>
            </a:extLst>
          </p:cNvPr>
          <p:cNvSpPr txBox="1"/>
          <p:nvPr/>
        </p:nvSpPr>
        <p:spPr>
          <a:xfrm>
            <a:off x="5494412" y="3455996"/>
            <a:ext cx="609467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US" dirty="0"/>
              <a:t>I look at data and advise on methods to increase oilfield productivity.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0900754-8BF6-4B3C-A752-317E7E47528B}"/>
              </a:ext>
            </a:extLst>
          </p:cNvPr>
          <p:cNvSpPr txBox="1"/>
          <p:nvPr/>
        </p:nvSpPr>
        <p:spPr>
          <a:xfrm>
            <a:off x="5494412" y="4470318"/>
            <a:ext cx="609467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US" dirty="0"/>
              <a:t>I monitor and manage the use of chemicals on company facilities and insure proper injection.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AA267D52-CBB5-431C-BEA8-4CE32A0879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2914" y="1164943"/>
            <a:ext cx="4396902" cy="4812632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D904C411-3084-405C-85AE-7EDD51746253}"/>
              </a:ext>
            </a:extLst>
          </p:cNvPr>
          <p:cNvSpPr txBox="1"/>
          <p:nvPr/>
        </p:nvSpPr>
        <p:spPr>
          <a:xfrm>
            <a:off x="3490838" y="475105"/>
            <a:ext cx="52103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Oil and Gas Career Round Up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B8A1D86-E7F7-409C-94B1-FB996A36885F}"/>
              </a:ext>
            </a:extLst>
          </p:cNvPr>
          <p:cNvSpPr txBox="1"/>
          <p:nvPr/>
        </p:nvSpPr>
        <p:spPr>
          <a:xfrm>
            <a:off x="602914" y="4364794"/>
            <a:ext cx="431198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Chemist</a:t>
            </a:r>
          </a:p>
          <a:p>
            <a:pPr algn="ctr"/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026416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7" grpId="0"/>
      <p:bldP spid="19" grpId="0"/>
      <p:bldP spid="2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97DC0B8-A11F-43E1-9C98-3311010EA381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1500656" y="6437726"/>
            <a:ext cx="4454524" cy="365125"/>
          </a:xfrm>
        </p:spPr>
        <p:txBody>
          <a:bodyPr/>
          <a:lstStyle/>
          <a:p>
            <a:r>
              <a:rPr lang="en-US" dirty="0"/>
              <a:t> ©The NEED Project 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056CB62-B605-4A30-AC7E-353DD8BA95E9}"/>
              </a:ext>
            </a:extLst>
          </p:cNvPr>
          <p:cNvSpPr txBox="1"/>
          <p:nvPr/>
        </p:nvSpPr>
        <p:spPr>
          <a:xfrm>
            <a:off x="5494412" y="1520031"/>
            <a:ext cx="633387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US" dirty="0"/>
              <a:t>My job title requires a high school diploma and an apprenticeship or certification.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F64DA6B-0E48-45AA-BB1E-49ACE655666B}"/>
              </a:ext>
            </a:extLst>
          </p:cNvPr>
          <p:cNvSpPr txBox="1"/>
          <p:nvPr/>
        </p:nvSpPr>
        <p:spPr>
          <a:xfrm>
            <a:off x="5494412" y="2349514"/>
            <a:ext cx="609467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US" dirty="0"/>
              <a:t>I work with a team to plan for a pipe system layout, installation, or repair of pipeline systems that move water, steam, petroleum products, or gases.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E928307-5C35-4D68-9F65-CD4CBCA588AA}"/>
              </a:ext>
            </a:extLst>
          </p:cNvPr>
          <p:cNvSpPr txBox="1"/>
          <p:nvPr/>
        </p:nvSpPr>
        <p:spPr>
          <a:xfrm>
            <a:off x="5494412" y="3455996"/>
            <a:ext cx="609467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US" dirty="0"/>
              <a:t>I work with plumbers and steamfitters to assemble, install, and repair the pipe system.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0900754-8BF6-4B3C-A752-317E7E47528B}"/>
              </a:ext>
            </a:extLst>
          </p:cNvPr>
          <p:cNvSpPr txBox="1"/>
          <p:nvPr/>
        </p:nvSpPr>
        <p:spPr>
          <a:xfrm>
            <a:off x="5494412" y="4470318"/>
            <a:ext cx="609467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US" dirty="0"/>
              <a:t>I study plans, inspect structures, and test systems using gauges, tests, and other tools.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AA267D52-CBB5-431C-BEA8-4CE32A0879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2914" y="1164943"/>
            <a:ext cx="4396902" cy="4812632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D904C411-3084-405C-85AE-7EDD51746253}"/>
              </a:ext>
            </a:extLst>
          </p:cNvPr>
          <p:cNvSpPr txBox="1"/>
          <p:nvPr/>
        </p:nvSpPr>
        <p:spPr>
          <a:xfrm>
            <a:off x="3490838" y="475105"/>
            <a:ext cx="52103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Oil and Gas Career Round Up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B8A1D86-E7F7-409C-94B1-FB996A36885F}"/>
              </a:ext>
            </a:extLst>
          </p:cNvPr>
          <p:cNvSpPr txBox="1"/>
          <p:nvPr/>
        </p:nvSpPr>
        <p:spPr>
          <a:xfrm>
            <a:off x="602914" y="4364794"/>
            <a:ext cx="431198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Pipefitter</a:t>
            </a:r>
            <a:endParaRPr lang="en-US" sz="2800" b="1" dirty="0"/>
          </a:p>
          <a:p>
            <a:pPr algn="ctr"/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923049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7" grpId="0"/>
      <p:bldP spid="19" grpId="0"/>
      <p:bldP spid="2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97DC0B8-A11F-43E1-9C98-3311010EA381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1500656" y="6437726"/>
            <a:ext cx="4454524" cy="365125"/>
          </a:xfrm>
        </p:spPr>
        <p:txBody>
          <a:bodyPr/>
          <a:lstStyle/>
          <a:p>
            <a:r>
              <a:rPr lang="en-US" dirty="0"/>
              <a:t>©The NEED Project 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056CB62-B605-4A30-AC7E-353DD8BA95E9}"/>
              </a:ext>
            </a:extLst>
          </p:cNvPr>
          <p:cNvSpPr txBox="1"/>
          <p:nvPr/>
        </p:nvSpPr>
        <p:spPr>
          <a:xfrm>
            <a:off x="5496089" y="1467403"/>
            <a:ext cx="633387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US" dirty="0"/>
              <a:t>My job title requires an associate’s degree or bachelor’s degree.</a:t>
            </a:r>
          </a:p>
          <a:p>
            <a:pPr lvl="0"/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F64DA6B-0E48-45AA-BB1E-49ACE655666B}"/>
              </a:ext>
            </a:extLst>
          </p:cNvPr>
          <p:cNvSpPr txBox="1"/>
          <p:nvPr/>
        </p:nvSpPr>
        <p:spPr>
          <a:xfrm>
            <a:off x="5494412" y="2145909"/>
            <a:ext cx="609467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US" dirty="0"/>
              <a:t>In the field, I conduct tests and collect samples of gases, soil, water, and other materials for testing and corrective action.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E928307-5C35-4D68-9F65-CD4CBCA588AA}"/>
              </a:ext>
            </a:extLst>
          </p:cNvPr>
          <p:cNvSpPr txBox="1"/>
          <p:nvPr/>
        </p:nvSpPr>
        <p:spPr>
          <a:xfrm>
            <a:off x="5494412" y="3199763"/>
            <a:ext cx="609467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US" dirty="0"/>
              <a:t>I perform laboratory work such as logging numerical and visual observation, preparing and packaging samples, and recording test results.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0900754-8BF6-4B3C-A752-317E7E47528B}"/>
              </a:ext>
            </a:extLst>
          </p:cNvPr>
          <p:cNvSpPr txBox="1"/>
          <p:nvPr/>
        </p:nvSpPr>
        <p:spPr>
          <a:xfrm>
            <a:off x="5494412" y="4470318"/>
            <a:ext cx="609467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US" dirty="0"/>
              <a:t>I receive, set up, test, or decontaminate equipment and assist in the cleanup of hazardous material spills.</a:t>
            </a:r>
          </a:p>
          <a:p>
            <a:pPr lvl="0"/>
            <a:endParaRPr lang="en-US" dirty="0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AA267D52-CBB5-431C-BEA8-4CE32A0879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2914" y="1164943"/>
            <a:ext cx="4396902" cy="4812632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D904C411-3084-405C-85AE-7EDD51746253}"/>
              </a:ext>
            </a:extLst>
          </p:cNvPr>
          <p:cNvSpPr txBox="1"/>
          <p:nvPr/>
        </p:nvSpPr>
        <p:spPr>
          <a:xfrm>
            <a:off x="3490838" y="475105"/>
            <a:ext cx="52103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Oil and Gas Career Round Up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B8A1D86-E7F7-409C-94B1-FB996A36885F}"/>
              </a:ext>
            </a:extLst>
          </p:cNvPr>
          <p:cNvSpPr txBox="1"/>
          <p:nvPr/>
        </p:nvSpPr>
        <p:spPr>
          <a:xfrm>
            <a:off x="602914" y="4364794"/>
            <a:ext cx="431198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Environmental Engineering &amp; Protection Technicians</a:t>
            </a:r>
          </a:p>
        </p:txBody>
      </p:sp>
    </p:spTree>
    <p:extLst>
      <p:ext uri="{BB962C8B-B14F-4D97-AF65-F5344CB8AC3E}">
        <p14:creationId xmlns:p14="http://schemas.microsoft.com/office/powerpoint/2010/main" val="3971107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7" grpId="0"/>
      <p:bldP spid="19" grpId="0"/>
      <p:bldP spid="2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1F44537E-C49C-4152-B8E7-88114E40E30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dirty="0"/>
              <a:t>©The NEED Project  </a:t>
            </a:r>
          </a:p>
        </p:txBody>
      </p:sp>
      <p:pic>
        <p:nvPicPr>
          <p:cNvPr id="9" name="Picture 8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0E866D31-4507-4421-AD65-FEB886A03E6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646"/>
          <a:stretch/>
        </p:blipFill>
        <p:spPr>
          <a:xfrm>
            <a:off x="693158" y="242074"/>
            <a:ext cx="4750043" cy="5963417"/>
          </a:xfrm>
          <a:prstGeom prst="rect">
            <a:avLst/>
          </a:prstGeom>
        </p:spPr>
      </p:pic>
      <p:pic>
        <p:nvPicPr>
          <p:cNvPr id="11" name="Picture 10" descr="Table&#10;&#10;Description automatically generated">
            <a:extLst>
              <a:ext uri="{FF2B5EF4-FFF2-40B4-BE49-F238E27FC236}">
                <a16:creationId xmlns:a16="http://schemas.microsoft.com/office/drawing/2014/main" id="{7213C54F-4C6F-40DE-9B31-9E934245C85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75"/>
          <a:stretch/>
        </p:blipFill>
        <p:spPr>
          <a:xfrm>
            <a:off x="6197915" y="242074"/>
            <a:ext cx="4750043" cy="5963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24515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97DC0B8-A11F-43E1-9C98-3311010EA381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1500656" y="6437726"/>
            <a:ext cx="4454524" cy="365125"/>
          </a:xfrm>
        </p:spPr>
        <p:txBody>
          <a:bodyPr/>
          <a:lstStyle/>
          <a:p>
            <a:r>
              <a:rPr lang="en-US" dirty="0"/>
              <a:t>©The NEED Project 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056CB62-B605-4A30-AC7E-353DD8BA95E9}"/>
              </a:ext>
            </a:extLst>
          </p:cNvPr>
          <p:cNvSpPr txBox="1"/>
          <p:nvPr/>
        </p:nvSpPr>
        <p:spPr>
          <a:xfrm>
            <a:off x="5494412" y="1520031"/>
            <a:ext cx="633387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US" dirty="0"/>
              <a:t>My job title requires a bachelor’s degree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F64DA6B-0E48-45AA-BB1E-49ACE655666B}"/>
              </a:ext>
            </a:extLst>
          </p:cNvPr>
          <p:cNvSpPr txBox="1"/>
          <p:nvPr/>
        </p:nvSpPr>
        <p:spPr>
          <a:xfrm>
            <a:off x="5494412" y="2349514"/>
            <a:ext cx="609467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US" dirty="0"/>
              <a:t>I know how to compile, analyze, interpret, and extract meaning from data on production, transportation, sales, and more.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E928307-5C35-4D68-9F65-CD4CBCA588AA}"/>
              </a:ext>
            </a:extLst>
          </p:cNvPr>
          <p:cNvSpPr txBox="1"/>
          <p:nvPr/>
        </p:nvSpPr>
        <p:spPr>
          <a:xfrm>
            <a:off x="5494412" y="3455996"/>
            <a:ext cx="609467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US" dirty="0"/>
              <a:t>I use software, tools, statistical formulas, and human thought to look for trends, issues, and needs.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0900754-8BF6-4B3C-A752-317E7E47528B}"/>
              </a:ext>
            </a:extLst>
          </p:cNvPr>
          <p:cNvSpPr txBox="1"/>
          <p:nvPr/>
        </p:nvSpPr>
        <p:spPr>
          <a:xfrm>
            <a:off x="5494412" y="4470318"/>
            <a:ext cx="609467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US" dirty="0"/>
              <a:t>I create reports that will help dictate strategy and logistics in all sectors of the industry.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AA267D52-CBB5-431C-BEA8-4CE32A0879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2914" y="1164943"/>
            <a:ext cx="4396902" cy="4812632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D904C411-3084-405C-85AE-7EDD51746253}"/>
              </a:ext>
            </a:extLst>
          </p:cNvPr>
          <p:cNvSpPr txBox="1"/>
          <p:nvPr/>
        </p:nvSpPr>
        <p:spPr>
          <a:xfrm>
            <a:off x="3490838" y="475105"/>
            <a:ext cx="52103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Oil and Gas Career Round Up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B8A1D86-E7F7-409C-94B1-FB996A36885F}"/>
              </a:ext>
            </a:extLst>
          </p:cNvPr>
          <p:cNvSpPr txBox="1"/>
          <p:nvPr/>
        </p:nvSpPr>
        <p:spPr>
          <a:xfrm>
            <a:off x="602914" y="4364794"/>
            <a:ext cx="431198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Data Scientist</a:t>
            </a:r>
          </a:p>
          <a:p>
            <a:pPr algn="ctr"/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082264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7" grpId="0"/>
      <p:bldP spid="19" grpId="0"/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97DC0B8-A11F-43E1-9C98-3311010EA381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dirty="0"/>
              <a:t>©The NEED Project 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056CB62-B605-4A30-AC7E-353DD8BA95E9}"/>
              </a:ext>
            </a:extLst>
          </p:cNvPr>
          <p:cNvSpPr txBox="1"/>
          <p:nvPr/>
        </p:nvSpPr>
        <p:spPr>
          <a:xfrm>
            <a:off x="5494412" y="1445772"/>
            <a:ext cx="633387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US" dirty="0"/>
              <a:t>My job title requires a high school diploma and an apprenticeship or certification.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F64DA6B-0E48-45AA-BB1E-49ACE655666B}"/>
              </a:ext>
            </a:extLst>
          </p:cNvPr>
          <p:cNvSpPr txBox="1"/>
          <p:nvPr/>
        </p:nvSpPr>
        <p:spPr>
          <a:xfrm>
            <a:off x="5494412" y="2477995"/>
            <a:ext cx="609467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US" dirty="0"/>
              <a:t>I lay out, position, align, and secure metal parts and assemblies that must be joined or sealed.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E928307-5C35-4D68-9F65-CD4CBCA588AA}"/>
              </a:ext>
            </a:extLst>
          </p:cNvPr>
          <p:cNvSpPr txBox="1"/>
          <p:nvPr/>
        </p:nvSpPr>
        <p:spPr>
          <a:xfrm>
            <a:off x="5494412" y="3508462"/>
            <a:ext cx="609467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US" dirty="0"/>
              <a:t>I use heated irons, gases, torches, or electronic equipment	to melt metal and create a seal.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0900754-8BF6-4B3C-A752-317E7E47528B}"/>
              </a:ext>
            </a:extLst>
          </p:cNvPr>
          <p:cNvSpPr txBox="1"/>
          <p:nvPr/>
        </p:nvSpPr>
        <p:spPr>
          <a:xfrm>
            <a:off x="5494412" y="4538929"/>
            <a:ext cx="609467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US" dirty="0"/>
              <a:t>I work in scenarios that require me to be flat on the ground, standing in tight spaces, reaching overhead, or even under water as a diver.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AA267D52-CBB5-431C-BEA8-4CE32A0879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2914" y="1164943"/>
            <a:ext cx="4396902" cy="4812632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D904C411-3084-405C-85AE-7EDD51746253}"/>
              </a:ext>
            </a:extLst>
          </p:cNvPr>
          <p:cNvSpPr txBox="1"/>
          <p:nvPr/>
        </p:nvSpPr>
        <p:spPr>
          <a:xfrm>
            <a:off x="3490838" y="475105"/>
            <a:ext cx="52103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Oil and Gas Career Round Up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B8A1D86-E7F7-409C-94B1-FB996A36885F}"/>
              </a:ext>
            </a:extLst>
          </p:cNvPr>
          <p:cNvSpPr txBox="1"/>
          <p:nvPr/>
        </p:nvSpPr>
        <p:spPr>
          <a:xfrm>
            <a:off x="1154406" y="4538929"/>
            <a:ext cx="32939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Welder</a:t>
            </a:r>
          </a:p>
        </p:txBody>
      </p:sp>
    </p:spTree>
    <p:extLst>
      <p:ext uri="{BB962C8B-B14F-4D97-AF65-F5344CB8AC3E}">
        <p14:creationId xmlns:p14="http://schemas.microsoft.com/office/powerpoint/2010/main" val="2254331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7" grpId="0"/>
      <p:bldP spid="19" grpId="0"/>
      <p:bldP spid="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97DC0B8-A11F-43E1-9C98-3311010EA381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dirty="0"/>
              <a:t>©The NEED Project 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056CB62-B605-4A30-AC7E-353DD8BA95E9}"/>
              </a:ext>
            </a:extLst>
          </p:cNvPr>
          <p:cNvSpPr txBox="1"/>
          <p:nvPr/>
        </p:nvSpPr>
        <p:spPr>
          <a:xfrm>
            <a:off x="5494412" y="1434187"/>
            <a:ext cx="633387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My job title requires a bachelor’s degree and often graduate degree programs.</a:t>
            </a:r>
          </a:p>
          <a:p>
            <a:endParaRPr lang="en-US" dirty="0"/>
          </a:p>
          <a:p>
            <a:pPr lvl="0"/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F64DA6B-0E48-45AA-BB1E-49ACE655666B}"/>
              </a:ext>
            </a:extLst>
          </p:cNvPr>
          <p:cNvSpPr txBox="1"/>
          <p:nvPr/>
        </p:nvSpPr>
        <p:spPr>
          <a:xfrm>
            <a:off x="5494412" y="2311351"/>
            <a:ext cx="609467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US" dirty="0"/>
              <a:t>I evaluate seismic, magnetic, and gravitational data to identify good sites for exploration.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E928307-5C35-4D68-9F65-CD4CBCA588AA}"/>
              </a:ext>
            </a:extLst>
          </p:cNvPr>
          <p:cNvSpPr txBox="1"/>
          <p:nvPr/>
        </p:nvSpPr>
        <p:spPr>
          <a:xfrm>
            <a:off x="5494412" y="3223626"/>
            <a:ext cx="609467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US" dirty="0"/>
              <a:t>I conduct surveys of  the  sub-surface rock layers to pinpoint the necessary characteristics	required for a good drilling site, or to enhance a current site’s development.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0900754-8BF6-4B3C-A752-317E7E47528B}"/>
              </a:ext>
            </a:extLst>
          </p:cNvPr>
          <p:cNvSpPr txBox="1"/>
          <p:nvPr/>
        </p:nvSpPr>
        <p:spPr>
          <a:xfrm>
            <a:off x="5494412" y="4476197"/>
            <a:ext cx="609467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I help to determine the processes and equipment needed for safe, economical, and environmentally responsible construction and extraction activities.</a:t>
            </a:r>
          </a:p>
          <a:p>
            <a:pPr lvl="0"/>
            <a:endParaRPr lang="en-US" dirty="0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AA267D52-CBB5-431C-BEA8-4CE32A0879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2914" y="1164943"/>
            <a:ext cx="4396902" cy="4812632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D904C411-3084-405C-85AE-7EDD51746253}"/>
              </a:ext>
            </a:extLst>
          </p:cNvPr>
          <p:cNvSpPr txBox="1"/>
          <p:nvPr/>
        </p:nvSpPr>
        <p:spPr>
          <a:xfrm>
            <a:off x="3490838" y="475105"/>
            <a:ext cx="52103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Oil and Gas Career Round Up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B8A1D86-E7F7-409C-94B1-FB996A36885F}"/>
              </a:ext>
            </a:extLst>
          </p:cNvPr>
          <p:cNvSpPr txBox="1"/>
          <p:nvPr/>
        </p:nvSpPr>
        <p:spPr>
          <a:xfrm>
            <a:off x="955964" y="4364794"/>
            <a:ext cx="3492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Geologist</a:t>
            </a:r>
          </a:p>
        </p:txBody>
      </p:sp>
    </p:spTree>
    <p:extLst>
      <p:ext uri="{BB962C8B-B14F-4D97-AF65-F5344CB8AC3E}">
        <p14:creationId xmlns:p14="http://schemas.microsoft.com/office/powerpoint/2010/main" val="842553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7" grpId="0"/>
      <p:bldP spid="19" grpId="0"/>
      <p:bldP spid="2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97DC0B8-A11F-43E1-9C98-3311010EA381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dirty="0"/>
              <a:t> ©The NEED Project 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056CB62-B605-4A30-AC7E-353DD8BA95E9}"/>
              </a:ext>
            </a:extLst>
          </p:cNvPr>
          <p:cNvSpPr txBox="1"/>
          <p:nvPr/>
        </p:nvSpPr>
        <p:spPr>
          <a:xfrm>
            <a:off x="5494412" y="1445772"/>
            <a:ext cx="6333876" cy="3776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177800" lvl="0">
              <a:lnSpc>
                <a:spcPct val="108000"/>
              </a:lnSpc>
              <a:spcBef>
                <a:spcPts val="5"/>
              </a:spcBef>
              <a:spcAft>
                <a:spcPts val="0"/>
              </a:spcAft>
              <a:buClr>
                <a:srgbClr val="231F20"/>
              </a:buClr>
              <a:buSzPts val="3600"/>
              <a:tabLst>
                <a:tab pos="380365" algn="l"/>
                <a:tab pos="381000" algn="l"/>
              </a:tabLst>
            </a:pPr>
            <a:r>
              <a:rPr lang="en-US" sz="1800" spc="10" dirty="0">
                <a:solidFill>
                  <a:srgbClr val="231F20"/>
                </a:solidFill>
                <a:effectLst/>
                <a:ea typeface="Calibri" panose="020F0502020204030204" pitchFamily="34" charset="0"/>
              </a:rPr>
              <a:t>My </a:t>
            </a:r>
            <a:r>
              <a:rPr lang="en-US" sz="1800" dirty="0">
                <a:solidFill>
                  <a:srgbClr val="231F20"/>
                </a:solidFill>
                <a:effectLst/>
                <a:ea typeface="Calibri" panose="020F0502020204030204" pitchFamily="34" charset="0"/>
              </a:rPr>
              <a:t>job title requires a </a:t>
            </a:r>
            <a:r>
              <a:rPr lang="en-US" sz="1800" spc="-20" dirty="0">
                <a:solidFill>
                  <a:srgbClr val="231F20"/>
                </a:solidFill>
                <a:effectLst/>
                <a:ea typeface="Calibri" panose="020F0502020204030204" pitchFamily="34" charset="0"/>
              </a:rPr>
              <a:t>bachelor’s </a:t>
            </a:r>
            <a:r>
              <a:rPr lang="en-US" sz="1800" spc="-15" dirty="0">
                <a:solidFill>
                  <a:srgbClr val="231F20"/>
                </a:solidFill>
                <a:effectLst/>
                <a:ea typeface="Calibri" panose="020F0502020204030204" pitchFamily="34" charset="0"/>
              </a:rPr>
              <a:t>degree </a:t>
            </a:r>
            <a:r>
              <a:rPr lang="en-US" sz="1800" dirty="0">
                <a:solidFill>
                  <a:srgbClr val="231F20"/>
                </a:solidFill>
                <a:effectLst/>
                <a:ea typeface="Calibri" panose="020F0502020204030204" pitchFamily="34" charset="0"/>
              </a:rPr>
              <a:t>or </a:t>
            </a:r>
            <a:r>
              <a:rPr lang="en-US" sz="1800" spc="-30" dirty="0">
                <a:solidFill>
                  <a:srgbClr val="231F20"/>
                </a:solidFill>
                <a:effectLst/>
                <a:ea typeface="Calibri" panose="020F0502020204030204" pitchFamily="34" charset="0"/>
              </a:rPr>
              <a:t>higher.</a:t>
            </a:r>
            <a:endParaRPr lang="en-US" sz="800" dirty="0">
              <a:effectLst/>
              <a:ea typeface="Calibri" panose="020F050202020403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F64DA6B-0E48-45AA-BB1E-49ACE655666B}"/>
              </a:ext>
            </a:extLst>
          </p:cNvPr>
          <p:cNvSpPr txBox="1"/>
          <p:nvPr/>
        </p:nvSpPr>
        <p:spPr>
          <a:xfrm>
            <a:off x="5494412" y="2209331"/>
            <a:ext cx="6094674" cy="9760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539115" lvl="0">
              <a:lnSpc>
                <a:spcPct val="108000"/>
              </a:lnSpc>
              <a:spcBef>
                <a:spcPts val="1320"/>
              </a:spcBef>
              <a:spcAft>
                <a:spcPts val="0"/>
              </a:spcAft>
              <a:buClr>
                <a:srgbClr val="231F20"/>
              </a:buClr>
              <a:buSzPts val="3600"/>
              <a:tabLst>
                <a:tab pos="380365" algn="l"/>
                <a:tab pos="381000" algn="l"/>
              </a:tabLst>
            </a:pPr>
            <a:r>
              <a:rPr lang="en-US" sz="1800" dirty="0">
                <a:solidFill>
                  <a:srgbClr val="231F20"/>
                </a:solidFill>
                <a:effectLst/>
                <a:ea typeface="Calibri" panose="020F0502020204030204" pitchFamily="34" charset="0"/>
              </a:rPr>
              <a:t>I am responsible </a:t>
            </a:r>
            <a:r>
              <a:rPr lang="en-US" sz="1800" spc="-20" dirty="0">
                <a:solidFill>
                  <a:srgbClr val="231F20"/>
                </a:solidFill>
                <a:effectLst/>
                <a:ea typeface="Calibri" panose="020F0502020204030204" pitchFamily="34" charset="0"/>
              </a:rPr>
              <a:t>for </a:t>
            </a:r>
            <a:r>
              <a:rPr lang="en-US" sz="1800" dirty="0">
                <a:solidFill>
                  <a:srgbClr val="231F20"/>
                </a:solidFill>
                <a:effectLst/>
                <a:ea typeface="Calibri" panose="020F0502020204030204" pitchFamily="34" charset="0"/>
              </a:rPr>
              <a:t>planning, designing, and overseeing construction and maintenance of building structures and facilities such as rigs, pipelines, </a:t>
            </a:r>
            <a:r>
              <a:rPr lang="en-US" sz="1800" spc="-20" dirty="0">
                <a:solidFill>
                  <a:srgbClr val="231F20"/>
                </a:solidFill>
                <a:effectLst/>
                <a:ea typeface="Calibri" panose="020F0502020204030204" pitchFamily="34" charset="0"/>
              </a:rPr>
              <a:t>towers, </a:t>
            </a:r>
            <a:r>
              <a:rPr lang="en-US" sz="1800" spc="-15" dirty="0">
                <a:solidFill>
                  <a:srgbClr val="231F20"/>
                </a:solidFill>
                <a:effectLst/>
                <a:ea typeface="Calibri" panose="020F0502020204030204" pitchFamily="34" charset="0"/>
              </a:rPr>
              <a:t>water </a:t>
            </a:r>
            <a:r>
              <a:rPr lang="en-US" sz="1800" dirty="0">
                <a:solidFill>
                  <a:srgbClr val="231F20"/>
                </a:solidFill>
                <a:effectLst/>
                <a:ea typeface="Calibri" panose="020F0502020204030204" pitchFamily="34" charset="0"/>
              </a:rPr>
              <a:t>lines,</a:t>
            </a:r>
            <a:r>
              <a:rPr lang="en-US" sz="1800" spc="-100" dirty="0">
                <a:solidFill>
                  <a:srgbClr val="231F20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US" sz="1800" spc="-20" dirty="0">
                <a:solidFill>
                  <a:srgbClr val="231F20"/>
                </a:solidFill>
                <a:effectLst/>
                <a:ea typeface="Calibri" panose="020F0502020204030204" pitchFamily="34" charset="0"/>
              </a:rPr>
              <a:t>etc.</a:t>
            </a:r>
            <a:endParaRPr lang="en-US" sz="800" dirty="0">
              <a:effectLst/>
              <a:ea typeface="Calibri" panose="020F050202020403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E928307-5C35-4D68-9F65-CD4CBCA588AA}"/>
              </a:ext>
            </a:extLst>
          </p:cNvPr>
          <p:cNvSpPr txBox="1"/>
          <p:nvPr/>
        </p:nvSpPr>
        <p:spPr>
          <a:xfrm>
            <a:off x="5494412" y="3571259"/>
            <a:ext cx="6094674" cy="6768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457200" lvl="0">
              <a:lnSpc>
                <a:spcPct val="108000"/>
              </a:lnSpc>
              <a:spcBef>
                <a:spcPts val="1350"/>
              </a:spcBef>
              <a:spcAft>
                <a:spcPts val="0"/>
              </a:spcAft>
              <a:buClr>
                <a:srgbClr val="231F20"/>
              </a:buClr>
              <a:buSzPts val="3600"/>
              <a:tabLst>
                <a:tab pos="380365" algn="l"/>
                <a:tab pos="381000" algn="l"/>
              </a:tabLst>
            </a:pPr>
            <a:r>
              <a:rPr lang="en-US" sz="1800" dirty="0">
                <a:solidFill>
                  <a:srgbClr val="231F20"/>
                </a:solidFill>
                <a:effectLst/>
                <a:ea typeface="Calibri" panose="020F0502020204030204" pitchFamily="34" charset="0"/>
              </a:rPr>
              <a:t>I provide technical advice or </a:t>
            </a:r>
            <a:r>
              <a:rPr lang="en-US" sz="1800" spc="-15" dirty="0">
                <a:solidFill>
                  <a:srgbClr val="231F20"/>
                </a:solidFill>
                <a:effectLst/>
                <a:ea typeface="Calibri" panose="020F0502020204030204" pitchFamily="34" charset="0"/>
              </a:rPr>
              <a:t>program </a:t>
            </a:r>
            <a:r>
              <a:rPr lang="en-US" sz="1800" dirty="0">
                <a:solidFill>
                  <a:srgbClr val="231F20"/>
                </a:solidFill>
                <a:effectLst/>
                <a:ea typeface="Calibri" panose="020F0502020204030204" pitchFamily="34" charset="0"/>
              </a:rPr>
              <a:t>modifications </a:t>
            </a:r>
            <a:r>
              <a:rPr lang="en-US" sz="1800" spc="-20" dirty="0">
                <a:solidFill>
                  <a:srgbClr val="231F20"/>
                </a:solidFill>
                <a:effectLst/>
                <a:ea typeface="Calibri" panose="020F0502020204030204" pitchFamily="34" charset="0"/>
              </a:rPr>
              <a:t>for </a:t>
            </a:r>
            <a:r>
              <a:rPr lang="en-US" sz="1800" dirty="0">
                <a:solidFill>
                  <a:srgbClr val="231F20"/>
                </a:solidFill>
                <a:effectLst/>
                <a:ea typeface="Calibri" panose="020F0502020204030204" pitchFamily="34" charset="0"/>
              </a:rPr>
              <a:t>projects and</a:t>
            </a:r>
            <a:r>
              <a:rPr lang="en-US" sz="1800" spc="375" dirty="0">
                <a:solidFill>
                  <a:srgbClr val="231F20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US" sz="1800" spc="-15" dirty="0">
                <a:solidFill>
                  <a:srgbClr val="231F20"/>
                </a:solidFill>
                <a:effectLst/>
                <a:ea typeface="Calibri" panose="020F0502020204030204" pitchFamily="34" charset="0"/>
              </a:rPr>
              <a:t>personnel.</a:t>
            </a:r>
            <a:endParaRPr lang="en-US" sz="800" dirty="0">
              <a:effectLst/>
              <a:ea typeface="Calibri" panose="020F050202020403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0900754-8BF6-4B3C-A752-317E7E47528B}"/>
              </a:ext>
            </a:extLst>
          </p:cNvPr>
          <p:cNvSpPr txBox="1"/>
          <p:nvPr/>
        </p:nvSpPr>
        <p:spPr>
          <a:xfrm>
            <a:off x="5494412" y="4634003"/>
            <a:ext cx="6094674" cy="6768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448310" lvl="0">
              <a:lnSpc>
                <a:spcPct val="108000"/>
              </a:lnSpc>
              <a:spcBef>
                <a:spcPts val="1320"/>
              </a:spcBef>
              <a:spcAft>
                <a:spcPts val="0"/>
              </a:spcAft>
              <a:buClr>
                <a:srgbClr val="231F20"/>
              </a:buClr>
              <a:buSzPts val="3600"/>
              <a:tabLst>
                <a:tab pos="380365" algn="l"/>
                <a:tab pos="381000" algn="l"/>
              </a:tabLst>
            </a:pPr>
            <a:r>
              <a:rPr lang="en-US" sz="1800" dirty="0">
                <a:solidFill>
                  <a:srgbClr val="231F20"/>
                </a:solidFill>
                <a:effectLst/>
                <a:ea typeface="Calibri" panose="020F0502020204030204" pitchFamily="34" charset="0"/>
              </a:rPr>
              <a:t>I inspect </a:t>
            </a:r>
            <a:r>
              <a:rPr lang="en-US" sz="1800" spc="-15" dirty="0">
                <a:solidFill>
                  <a:srgbClr val="231F20"/>
                </a:solidFill>
                <a:effectLst/>
                <a:ea typeface="Calibri" panose="020F0502020204030204" pitchFamily="34" charset="0"/>
              </a:rPr>
              <a:t>sites, </a:t>
            </a:r>
            <a:r>
              <a:rPr lang="en-US" sz="1800" dirty="0">
                <a:solidFill>
                  <a:srgbClr val="231F20"/>
                </a:solidFill>
                <a:effectLst/>
                <a:ea typeface="Calibri" panose="020F0502020204030204" pitchFamily="34" charset="0"/>
              </a:rPr>
              <a:t>manage staff members, and provide estimates </a:t>
            </a:r>
            <a:r>
              <a:rPr lang="en-US" sz="1800" spc="-20" dirty="0">
                <a:solidFill>
                  <a:srgbClr val="231F20"/>
                </a:solidFill>
                <a:effectLst/>
                <a:ea typeface="Calibri" panose="020F0502020204030204" pitchFamily="34" charset="0"/>
              </a:rPr>
              <a:t>for </a:t>
            </a:r>
            <a:r>
              <a:rPr lang="en-US" sz="1800" dirty="0">
                <a:solidFill>
                  <a:srgbClr val="231F20"/>
                </a:solidFill>
                <a:effectLst/>
                <a:ea typeface="Calibri" panose="020F0502020204030204" pitchFamily="34" charset="0"/>
              </a:rPr>
              <a:t>cost, </a:t>
            </a:r>
            <a:r>
              <a:rPr lang="en-US" sz="1800" spc="-35" dirty="0">
                <a:solidFill>
                  <a:srgbClr val="231F20"/>
                </a:solidFill>
                <a:effectLst/>
                <a:ea typeface="Calibri" panose="020F0502020204030204" pitchFamily="34" charset="0"/>
              </a:rPr>
              <a:t>labor, </a:t>
            </a:r>
            <a:r>
              <a:rPr lang="en-US" sz="1800" dirty="0">
                <a:solidFill>
                  <a:srgbClr val="231F20"/>
                </a:solidFill>
                <a:effectLst/>
                <a:ea typeface="Calibri" panose="020F0502020204030204" pitchFamily="34" charset="0"/>
              </a:rPr>
              <a:t>and materials.</a:t>
            </a:r>
            <a:endParaRPr lang="en-US" sz="800" dirty="0">
              <a:effectLst/>
              <a:ea typeface="Calibri" panose="020F0502020204030204" pitchFamily="34" charset="0"/>
            </a:endParaRP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AA267D52-CBB5-431C-BEA8-4CE32A0879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2914" y="1164943"/>
            <a:ext cx="4396902" cy="4812632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D904C411-3084-405C-85AE-7EDD51746253}"/>
              </a:ext>
            </a:extLst>
          </p:cNvPr>
          <p:cNvSpPr txBox="1"/>
          <p:nvPr/>
        </p:nvSpPr>
        <p:spPr>
          <a:xfrm>
            <a:off x="3490838" y="475105"/>
            <a:ext cx="52103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Oil and Gas Career Round Up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B8A1D86-E7F7-409C-94B1-FB996A36885F}"/>
              </a:ext>
            </a:extLst>
          </p:cNvPr>
          <p:cNvSpPr txBox="1"/>
          <p:nvPr/>
        </p:nvSpPr>
        <p:spPr>
          <a:xfrm>
            <a:off x="1351833" y="4485087"/>
            <a:ext cx="32939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Civil Engineer</a:t>
            </a:r>
          </a:p>
        </p:txBody>
      </p:sp>
    </p:spTree>
    <p:extLst>
      <p:ext uri="{BB962C8B-B14F-4D97-AF65-F5344CB8AC3E}">
        <p14:creationId xmlns:p14="http://schemas.microsoft.com/office/powerpoint/2010/main" val="3287160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7" grpId="0"/>
      <p:bldP spid="19" grpId="0"/>
      <p:bldP spid="2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97DC0B8-A11F-43E1-9C98-3311010EA381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dirty="0"/>
              <a:t> ©The NEED Project 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056CB62-B605-4A30-AC7E-353DD8BA95E9}"/>
              </a:ext>
            </a:extLst>
          </p:cNvPr>
          <p:cNvSpPr txBox="1"/>
          <p:nvPr/>
        </p:nvSpPr>
        <p:spPr>
          <a:xfrm>
            <a:off x="5494412" y="1445772"/>
            <a:ext cx="633387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US" dirty="0"/>
              <a:t>My job title requires a bachelor’s degree.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F64DA6B-0E48-45AA-BB1E-49ACE655666B}"/>
              </a:ext>
            </a:extLst>
          </p:cNvPr>
          <p:cNvSpPr txBox="1"/>
          <p:nvPr/>
        </p:nvSpPr>
        <p:spPr>
          <a:xfrm>
            <a:off x="5494412" y="2200996"/>
            <a:ext cx="609467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US" dirty="0"/>
              <a:t>I confer with planners to predict demand for oil and natural gas products or create supply plans that make sure products are available.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E928307-5C35-4D68-9F65-CD4CBCA588AA}"/>
              </a:ext>
            </a:extLst>
          </p:cNvPr>
          <p:cNvSpPr txBox="1"/>
          <p:nvPr/>
        </p:nvSpPr>
        <p:spPr>
          <a:xfrm>
            <a:off x="5494412" y="3508462"/>
            <a:ext cx="609467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US" dirty="0"/>
              <a:t>I monitor and analyze inventories to increase the sale of products, reduce waste, or improve customer service.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0900754-8BF6-4B3C-A752-317E7E47528B}"/>
              </a:ext>
            </a:extLst>
          </p:cNvPr>
          <p:cNvSpPr txBox="1"/>
          <p:nvPr/>
        </p:nvSpPr>
        <p:spPr>
          <a:xfrm>
            <a:off x="5494412" y="4538929"/>
            <a:ext cx="609467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US" dirty="0"/>
              <a:t>I am in charge of making sure oil and natural gas products are moved, stored, and processed in a way that limits costs and maximizes safety.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AA267D52-CBB5-431C-BEA8-4CE32A0879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2914" y="1164943"/>
            <a:ext cx="4396902" cy="4812632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D904C411-3084-405C-85AE-7EDD51746253}"/>
              </a:ext>
            </a:extLst>
          </p:cNvPr>
          <p:cNvSpPr txBox="1"/>
          <p:nvPr/>
        </p:nvSpPr>
        <p:spPr>
          <a:xfrm>
            <a:off x="3490838" y="475105"/>
            <a:ext cx="52103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Oil and Gas Career Round Up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B8A1D86-E7F7-409C-94B1-FB996A36885F}"/>
              </a:ext>
            </a:extLst>
          </p:cNvPr>
          <p:cNvSpPr txBox="1"/>
          <p:nvPr/>
        </p:nvSpPr>
        <p:spPr>
          <a:xfrm>
            <a:off x="1154406" y="4364794"/>
            <a:ext cx="32939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Supply Chain Manager</a:t>
            </a:r>
          </a:p>
        </p:txBody>
      </p:sp>
    </p:spTree>
    <p:extLst>
      <p:ext uri="{BB962C8B-B14F-4D97-AF65-F5344CB8AC3E}">
        <p14:creationId xmlns:p14="http://schemas.microsoft.com/office/powerpoint/2010/main" val="3206424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7" grpId="0"/>
      <p:bldP spid="19" grpId="0"/>
      <p:bldP spid="2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97DC0B8-A11F-43E1-9C98-3311010EA381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dirty="0"/>
              <a:t>©The NEED Project 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056CB62-B605-4A30-AC7E-353DD8BA95E9}"/>
              </a:ext>
            </a:extLst>
          </p:cNvPr>
          <p:cNvSpPr txBox="1"/>
          <p:nvPr/>
        </p:nvSpPr>
        <p:spPr>
          <a:xfrm>
            <a:off x="5494412" y="1461019"/>
            <a:ext cx="633387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My job title usually requires a high school diploma.</a:t>
            </a:r>
          </a:p>
          <a:p>
            <a:pPr lvl="0"/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F64DA6B-0E48-45AA-BB1E-49ACE655666B}"/>
              </a:ext>
            </a:extLst>
          </p:cNvPr>
          <p:cNvSpPr txBox="1"/>
          <p:nvPr/>
        </p:nvSpPr>
        <p:spPr>
          <a:xfrm>
            <a:off x="5494412" y="2368490"/>
            <a:ext cx="609467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US" dirty="0"/>
              <a:t>I am responsible for rigging drilling equipment and operating pumps to circulate drilling mud through the well’s drill hole.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E928307-5C35-4D68-9F65-CD4CBCA588AA}"/>
              </a:ext>
            </a:extLst>
          </p:cNvPr>
          <p:cNvSpPr txBox="1"/>
          <p:nvPr/>
        </p:nvSpPr>
        <p:spPr>
          <a:xfrm>
            <a:off x="5494412" y="3223626"/>
            <a:ext cx="609467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US" dirty="0"/>
              <a:t>Often, I must work with others to inspect derricks for flaws and clean the equipment in order to maintain safe and effective work conditions.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0900754-8BF6-4B3C-A752-317E7E47528B}"/>
              </a:ext>
            </a:extLst>
          </p:cNvPr>
          <p:cNvSpPr txBox="1"/>
          <p:nvPr/>
        </p:nvSpPr>
        <p:spPr>
          <a:xfrm>
            <a:off x="5494412" y="4476197"/>
            <a:ext cx="609467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US" dirty="0"/>
              <a:t>I help to control the viscosity and weight of the drilling fluid and repair pumps and equipment that may malfunction.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AA267D52-CBB5-431C-BEA8-4CE32A0879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2914" y="1164943"/>
            <a:ext cx="4396902" cy="4812632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D904C411-3084-405C-85AE-7EDD51746253}"/>
              </a:ext>
            </a:extLst>
          </p:cNvPr>
          <p:cNvSpPr txBox="1"/>
          <p:nvPr/>
        </p:nvSpPr>
        <p:spPr>
          <a:xfrm>
            <a:off x="3490838" y="475105"/>
            <a:ext cx="52103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Oil and Gas Career Round Up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B8A1D86-E7F7-409C-94B1-FB996A36885F}"/>
              </a:ext>
            </a:extLst>
          </p:cNvPr>
          <p:cNvSpPr txBox="1"/>
          <p:nvPr/>
        </p:nvSpPr>
        <p:spPr>
          <a:xfrm>
            <a:off x="955964" y="4364794"/>
            <a:ext cx="3492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Derrick Operator</a:t>
            </a:r>
          </a:p>
        </p:txBody>
      </p:sp>
    </p:spTree>
    <p:extLst>
      <p:ext uri="{BB962C8B-B14F-4D97-AF65-F5344CB8AC3E}">
        <p14:creationId xmlns:p14="http://schemas.microsoft.com/office/powerpoint/2010/main" val="1521942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7" grpId="0"/>
      <p:bldP spid="19" grpId="0"/>
      <p:bldP spid="2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97DC0B8-A11F-43E1-9C98-3311010EA381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1500656" y="6437726"/>
            <a:ext cx="4454524" cy="365125"/>
          </a:xfrm>
        </p:spPr>
        <p:txBody>
          <a:bodyPr/>
          <a:lstStyle/>
          <a:p>
            <a:r>
              <a:rPr lang="en-US" dirty="0"/>
              <a:t>©The NEED Project 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056CB62-B605-4A30-AC7E-353DD8BA95E9}"/>
              </a:ext>
            </a:extLst>
          </p:cNvPr>
          <p:cNvSpPr txBox="1"/>
          <p:nvPr/>
        </p:nvSpPr>
        <p:spPr>
          <a:xfrm>
            <a:off x="5494412" y="1520031"/>
            <a:ext cx="633387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US" dirty="0"/>
              <a:t>My job title requires at least a high school diploma and significant on-the- job training. Bachelor’s degrees are not required but are often preferred.</a:t>
            </a:r>
          </a:p>
          <a:p>
            <a:pPr lvl="0"/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F64DA6B-0E48-45AA-BB1E-49ACE655666B}"/>
              </a:ext>
            </a:extLst>
          </p:cNvPr>
          <p:cNvSpPr txBox="1"/>
          <p:nvPr/>
        </p:nvSpPr>
        <p:spPr>
          <a:xfrm>
            <a:off x="5494412" y="2628436"/>
            <a:ext cx="609467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US" dirty="0"/>
              <a:t>I inspect and verify facilities, machinery, and safety equipment to identify and correct potential hazards.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E928307-5C35-4D68-9F65-CD4CBCA588AA}"/>
              </a:ext>
            </a:extLst>
          </p:cNvPr>
          <p:cNvSpPr txBox="1"/>
          <p:nvPr/>
        </p:nvSpPr>
        <p:spPr>
          <a:xfrm>
            <a:off x="5494412" y="3583233"/>
            <a:ext cx="609467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US" dirty="0"/>
              <a:t>I communicate with employees, promoting worksite or product safety and help to conduct trainings.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0900754-8BF6-4B3C-A752-317E7E47528B}"/>
              </a:ext>
            </a:extLst>
          </p:cNvPr>
          <p:cNvSpPr txBox="1"/>
          <p:nvPr/>
        </p:nvSpPr>
        <p:spPr>
          <a:xfrm>
            <a:off x="5494412" y="4470318"/>
            <a:ext cx="609467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US" dirty="0"/>
              <a:t>I help monitor the use of safety and personal protective equipment and sometimes must evaluate workers for their use of these items.</a:t>
            </a:r>
          </a:p>
          <a:p>
            <a:pPr lvl="0"/>
            <a:endParaRPr lang="en-US" dirty="0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AA267D52-CBB5-431C-BEA8-4CE32A0879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2914" y="1164943"/>
            <a:ext cx="4396902" cy="4812632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D904C411-3084-405C-85AE-7EDD51746253}"/>
              </a:ext>
            </a:extLst>
          </p:cNvPr>
          <p:cNvSpPr txBox="1"/>
          <p:nvPr/>
        </p:nvSpPr>
        <p:spPr>
          <a:xfrm>
            <a:off x="3490838" y="475105"/>
            <a:ext cx="52103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Oil and Gas Career Round Up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B8A1D86-E7F7-409C-94B1-FB996A36885F}"/>
              </a:ext>
            </a:extLst>
          </p:cNvPr>
          <p:cNvSpPr txBox="1"/>
          <p:nvPr/>
        </p:nvSpPr>
        <p:spPr>
          <a:xfrm>
            <a:off x="602914" y="4364794"/>
            <a:ext cx="4311986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Occupational Health &amp; Safety Specialists </a:t>
            </a:r>
          </a:p>
          <a:p>
            <a:pPr algn="ctr"/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744648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7" grpId="0"/>
      <p:bldP spid="19" grpId="0"/>
      <p:bldP spid="23" grpId="0"/>
    </p:bldLst>
  </p:timing>
</p:sld>
</file>

<file path=ppt/theme/theme1.xml><?xml version="1.0" encoding="utf-8"?>
<a:theme xmlns:a="http://schemas.openxmlformats.org/drawingml/2006/main" name="NewTemp2017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ewTemp2017.pptx" id="{8CE685BC-EAD4-4B04-AD34-D12CC5CB9C7E}" vid="{9D789DC2-756E-4482-B117-D6B6D7DBFF8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1111</Words>
  <Application>Microsoft Office PowerPoint</Application>
  <PresentationFormat>Widescreen</PresentationFormat>
  <Paragraphs>87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Calibri</vt:lpstr>
      <vt:lpstr>NewTemp2017</vt:lpstr>
      <vt:lpstr>Who Am I? Oil &amp; Gas Career Round Up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Who Am I? Oil &amp; Gas Career Round Up</dc:title>
  <dc:creator>Wendi Moss</dc:creator>
  <cp:lastModifiedBy>Kimberly Swan</cp:lastModifiedBy>
  <cp:revision>14</cp:revision>
  <cp:lastPrinted>2021-02-25T15:42:03Z</cp:lastPrinted>
  <dcterms:created xsi:type="dcterms:W3CDTF">2021-02-24T21:01:38Z</dcterms:created>
  <dcterms:modified xsi:type="dcterms:W3CDTF">2021-09-11T20:28:24Z</dcterms:modified>
</cp:coreProperties>
</file>