
<file path=[Content_Types].xml><?xml version="1.0" encoding="utf-8"?>
<Types xmlns="http://schemas.openxmlformats.org/package/2006/content-types">
  <Default Extension="emf" ContentType="image/x-emf"/>
  <Default Extension="glb" ContentType="model/gltf.binary"/>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58" r:id="rId3"/>
    <p:sldId id="259" r:id="rId4"/>
    <p:sldId id="260" r:id="rId5"/>
    <p:sldId id="261" r:id="rId6"/>
    <p:sldId id="265" r:id="rId7"/>
    <p:sldId id="267" r:id="rId8"/>
    <p:sldId id="268" r:id="rId9"/>
    <p:sldId id="269" r:id="rId10"/>
    <p:sldId id="270" r:id="rId11"/>
    <p:sldId id="271" r:id="rId12"/>
    <p:sldId id="272" r:id="rId13"/>
    <p:sldId id="277" r:id="rId14"/>
    <p:sldId id="279" r:id="rId15"/>
    <p:sldId id="280" r:id="rId16"/>
    <p:sldId id="281" r:id="rId17"/>
    <p:sldId id="282" r:id="rId18"/>
    <p:sldId id="284" r:id="rId19"/>
    <p:sldId id="287" r:id="rId20"/>
    <p:sldId id="286" r:id="rId21"/>
    <p:sldId id="289" r:id="rId22"/>
    <p:sldId id="290" r:id="rId23"/>
    <p:sldId id="291" r:id="rId24"/>
    <p:sldId id="292" r:id="rId25"/>
    <p:sldId id="293" r:id="rId26"/>
    <p:sldId id="294" r:id="rId2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35B74"/>
    <a:srgbClr val="3277AD"/>
    <a:srgbClr val="A1C8C5"/>
    <a:srgbClr val="62A39F"/>
    <a:srgbClr val="41A3A9"/>
    <a:srgbClr val="2690A9"/>
    <a:srgbClr val="1175A3"/>
    <a:srgbClr val="005699"/>
    <a:srgbClr val="D7DC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78454" autoAdjust="0"/>
  </p:normalViewPr>
  <p:slideViewPr>
    <p:cSldViewPr snapToGrid="0">
      <p:cViewPr varScale="1">
        <p:scale>
          <a:sx n="87" d="100"/>
          <a:sy n="87" d="100"/>
        </p:scale>
        <p:origin x="137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E2BCEF-A8A2-4583-9328-83DAA049E825}" type="doc">
      <dgm:prSet loTypeId="urn:microsoft.com/office/officeart/2005/8/layout/pList2" loCatId="list" qsTypeId="urn:microsoft.com/office/officeart/2005/8/quickstyle/simple1" qsCatId="simple" csTypeId="urn:microsoft.com/office/officeart/2005/8/colors/colorful4" csCatId="colorful" phldr="1"/>
      <dgm:spPr/>
      <dgm:t>
        <a:bodyPr/>
        <a:lstStyle/>
        <a:p>
          <a:endParaRPr lang="en-US"/>
        </a:p>
      </dgm:t>
    </dgm:pt>
    <dgm:pt modelId="{B9A13396-91C3-4EFF-BEB3-564CD5793EEB}">
      <dgm:prSet phldrT="[Text]"/>
      <dgm:spPr/>
      <dgm:t>
        <a:bodyPr anchor="ctr"/>
        <a:lstStyle/>
        <a:p>
          <a:r>
            <a:rPr lang="en-US"/>
            <a:t>Daylight</a:t>
          </a:r>
        </a:p>
      </dgm:t>
    </dgm:pt>
    <dgm:pt modelId="{D0C5800B-0F7F-403B-B099-9843D699AD6E}" type="parTrans" cxnId="{9A792772-730C-4585-AE81-472311D6E501}">
      <dgm:prSet/>
      <dgm:spPr/>
      <dgm:t>
        <a:bodyPr/>
        <a:lstStyle/>
        <a:p>
          <a:endParaRPr lang="en-US"/>
        </a:p>
      </dgm:t>
    </dgm:pt>
    <dgm:pt modelId="{AE7A7939-5ED1-4F6C-8369-3D0DA798FB7B}" type="sibTrans" cxnId="{9A792772-730C-4585-AE81-472311D6E501}">
      <dgm:prSet/>
      <dgm:spPr/>
      <dgm:t>
        <a:bodyPr/>
        <a:lstStyle/>
        <a:p>
          <a:endParaRPr lang="en-US"/>
        </a:p>
      </dgm:t>
    </dgm:pt>
    <dgm:pt modelId="{D29F2A2A-9771-4AD2-8226-06092529CC55}">
      <dgm:prSet/>
      <dgm:spPr/>
      <dgm:t>
        <a:bodyPr anchor="ctr"/>
        <a:lstStyle/>
        <a:p>
          <a:r>
            <a:rPr lang="en-US"/>
            <a:t>Drying Agricultural Products</a:t>
          </a:r>
          <a:endParaRPr lang="en-US" dirty="0"/>
        </a:p>
      </dgm:t>
    </dgm:pt>
    <dgm:pt modelId="{946EA973-E64C-40BA-B842-1AC3EEEDA07A}" type="parTrans" cxnId="{434BC72C-80A6-48FF-93F2-28B1E1923A07}">
      <dgm:prSet/>
      <dgm:spPr/>
      <dgm:t>
        <a:bodyPr/>
        <a:lstStyle/>
        <a:p>
          <a:endParaRPr lang="en-US"/>
        </a:p>
      </dgm:t>
    </dgm:pt>
    <dgm:pt modelId="{93A8D20B-F9D4-46A2-A0EE-0C98826F2525}" type="sibTrans" cxnId="{434BC72C-80A6-48FF-93F2-28B1E1923A07}">
      <dgm:prSet/>
      <dgm:spPr/>
      <dgm:t>
        <a:bodyPr/>
        <a:lstStyle/>
        <a:p>
          <a:endParaRPr lang="en-US"/>
        </a:p>
      </dgm:t>
    </dgm:pt>
    <dgm:pt modelId="{262D2E36-FFB2-4BE2-ABC1-7D984F0F4E95}">
      <dgm:prSet/>
      <dgm:spPr/>
      <dgm:t>
        <a:bodyPr anchor="ctr"/>
        <a:lstStyle/>
        <a:p>
          <a:r>
            <a:rPr lang="en-US"/>
            <a:t>Space Heating</a:t>
          </a:r>
          <a:endParaRPr lang="en-US" dirty="0"/>
        </a:p>
      </dgm:t>
    </dgm:pt>
    <dgm:pt modelId="{B7B59D90-39D4-4752-98CD-CFBB63C7848C}" type="parTrans" cxnId="{F9E518DA-F590-430A-92AB-A173CCA64661}">
      <dgm:prSet/>
      <dgm:spPr/>
      <dgm:t>
        <a:bodyPr/>
        <a:lstStyle/>
        <a:p>
          <a:endParaRPr lang="en-US"/>
        </a:p>
      </dgm:t>
    </dgm:pt>
    <dgm:pt modelId="{0B53FBAE-9520-4326-8AFB-03576455D42F}" type="sibTrans" cxnId="{F9E518DA-F590-430A-92AB-A173CCA64661}">
      <dgm:prSet/>
      <dgm:spPr/>
      <dgm:t>
        <a:bodyPr/>
        <a:lstStyle/>
        <a:p>
          <a:endParaRPr lang="en-US"/>
        </a:p>
      </dgm:t>
    </dgm:pt>
    <dgm:pt modelId="{90A4C426-0087-4106-A1D5-BCBBF79C178C}">
      <dgm:prSet/>
      <dgm:spPr/>
      <dgm:t>
        <a:bodyPr anchor="ctr"/>
        <a:lstStyle/>
        <a:p>
          <a:r>
            <a:rPr lang="en-US"/>
            <a:t>Water Heating</a:t>
          </a:r>
          <a:endParaRPr lang="en-US" dirty="0"/>
        </a:p>
      </dgm:t>
    </dgm:pt>
    <dgm:pt modelId="{47815F67-E2E4-45CE-A651-0A1C5C3C934F}" type="parTrans" cxnId="{1F8BF2E7-14A4-41E8-BBB2-0E2F1B06C0CA}">
      <dgm:prSet/>
      <dgm:spPr/>
      <dgm:t>
        <a:bodyPr/>
        <a:lstStyle/>
        <a:p>
          <a:endParaRPr lang="en-US"/>
        </a:p>
      </dgm:t>
    </dgm:pt>
    <dgm:pt modelId="{79410F93-D964-4E3E-AB1A-27F6E8173426}" type="sibTrans" cxnId="{1F8BF2E7-14A4-41E8-BBB2-0E2F1B06C0CA}">
      <dgm:prSet/>
      <dgm:spPr/>
      <dgm:t>
        <a:bodyPr/>
        <a:lstStyle/>
        <a:p>
          <a:endParaRPr lang="en-US"/>
        </a:p>
      </dgm:t>
    </dgm:pt>
    <dgm:pt modelId="{B048E4CF-B686-44B0-B375-DD965E611427}">
      <dgm:prSet/>
      <dgm:spPr/>
      <dgm:t>
        <a:bodyPr anchor="ctr"/>
        <a:lstStyle/>
        <a:p>
          <a:r>
            <a:rPr lang="en-US"/>
            <a:t>Generating Electrical Power</a:t>
          </a:r>
          <a:endParaRPr lang="en-US" dirty="0"/>
        </a:p>
      </dgm:t>
    </dgm:pt>
    <dgm:pt modelId="{128772B0-C5CB-4859-B7EB-CCF8691F1131}" type="parTrans" cxnId="{0B949D93-2363-4FF4-B6B4-8C5803E23C27}">
      <dgm:prSet/>
      <dgm:spPr/>
      <dgm:t>
        <a:bodyPr/>
        <a:lstStyle/>
        <a:p>
          <a:endParaRPr lang="en-US"/>
        </a:p>
      </dgm:t>
    </dgm:pt>
    <dgm:pt modelId="{510B8082-91FA-42ED-BA32-5CA27C3377F7}" type="sibTrans" cxnId="{0B949D93-2363-4FF4-B6B4-8C5803E23C27}">
      <dgm:prSet/>
      <dgm:spPr/>
      <dgm:t>
        <a:bodyPr/>
        <a:lstStyle/>
        <a:p>
          <a:endParaRPr lang="en-US"/>
        </a:p>
      </dgm:t>
    </dgm:pt>
    <dgm:pt modelId="{12490BC2-0559-4776-9F02-AD1877D7AEFE}">
      <dgm:prSet/>
      <dgm:spPr/>
      <dgm:t>
        <a:bodyPr anchor="ctr"/>
        <a:lstStyle/>
        <a:p>
          <a:r>
            <a:rPr lang="en-US"/>
            <a:t>Concentrating Solar Power (CSP)</a:t>
          </a:r>
          <a:endParaRPr lang="en-US" dirty="0"/>
        </a:p>
      </dgm:t>
    </dgm:pt>
    <dgm:pt modelId="{B5404BF7-ADBC-4160-89A9-7568F1ABC26C}" type="parTrans" cxnId="{10983E04-20AF-48F9-A7F6-128D1D7E2FB9}">
      <dgm:prSet/>
      <dgm:spPr/>
      <dgm:t>
        <a:bodyPr/>
        <a:lstStyle/>
        <a:p>
          <a:endParaRPr lang="en-US"/>
        </a:p>
      </dgm:t>
    </dgm:pt>
    <dgm:pt modelId="{44333C2D-9620-453D-A654-A109F6DB3459}" type="sibTrans" cxnId="{10983E04-20AF-48F9-A7F6-128D1D7E2FB9}">
      <dgm:prSet/>
      <dgm:spPr/>
      <dgm:t>
        <a:bodyPr/>
        <a:lstStyle/>
        <a:p>
          <a:endParaRPr lang="en-US"/>
        </a:p>
      </dgm:t>
    </dgm:pt>
    <dgm:pt modelId="{26A6DDE6-33BC-4DF6-876A-0C7F6EDF80AB}">
      <dgm:prSet/>
      <dgm:spPr/>
      <dgm:t>
        <a:bodyPr anchor="ctr"/>
        <a:lstStyle/>
        <a:p>
          <a:r>
            <a:rPr lang="en-US"/>
            <a:t>Photovoltaics</a:t>
          </a:r>
          <a:endParaRPr lang="en-US" dirty="0"/>
        </a:p>
      </dgm:t>
    </dgm:pt>
    <dgm:pt modelId="{6025CAFA-A3D2-4981-9550-7C1C1086F80D}" type="parTrans" cxnId="{1B9559F3-63AB-4271-8C98-95FBCA5DA20E}">
      <dgm:prSet/>
      <dgm:spPr/>
      <dgm:t>
        <a:bodyPr/>
        <a:lstStyle/>
        <a:p>
          <a:endParaRPr lang="en-US"/>
        </a:p>
      </dgm:t>
    </dgm:pt>
    <dgm:pt modelId="{61A1C338-710F-442A-9429-ED38D1C5ECBB}" type="sibTrans" cxnId="{1B9559F3-63AB-4271-8C98-95FBCA5DA20E}">
      <dgm:prSet/>
      <dgm:spPr/>
      <dgm:t>
        <a:bodyPr/>
        <a:lstStyle/>
        <a:p>
          <a:endParaRPr lang="en-US"/>
        </a:p>
      </dgm:t>
    </dgm:pt>
    <dgm:pt modelId="{65718612-C8AF-4D62-B3B9-60F3EDCE92F4}" type="pres">
      <dgm:prSet presAssocID="{0BE2BCEF-A8A2-4583-9328-83DAA049E825}" presName="Name0" presStyleCnt="0">
        <dgm:presLayoutVars>
          <dgm:dir/>
          <dgm:resizeHandles val="exact"/>
        </dgm:presLayoutVars>
      </dgm:prSet>
      <dgm:spPr/>
    </dgm:pt>
    <dgm:pt modelId="{51B181C8-E0FD-460D-A5F6-334792B43F3D}" type="pres">
      <dgm:prSet presAssocID="{0BE2BCEF-A8A2-4583-9328-83DAA049E825}" presName="bkgdShp" presStyleLbl="alignAccFollowNode1" presStyleIdx="0" presStyleCnt="1"/>
      <dgm:spPr/>
    </dgm:pt>
    <dgm:pt modelId="{CC8DA6D9-E7A7-432D-9528-6C33AD33E5FE}" type="pres">
      <dgm:prSet presAssocID="{0BE2BCEF-A8A2-4583-9328-83DAA049E825}" presName="linComp" presStyleCnt="0"/>
      <dgm:spPr/>
    </dgm:pt>
    <dgm:pt modelId="{793D52AC-3ADE-4336-9782-8ED827094D10}" type="pres">
      <dgm:prSet presAssocID="{B9A13396-91C3-4EFF-BEB3-564CD5793EEB}" presName="compNode" presStyleCnt="0"/>
      <dgm:spPr/>
    </dgm:pt>
    <dgm:pt modelId="{1DE0421D-E81C-4B84-99C0-E712B9643F27}" type="pres">
      <dgm:prSet presAssocID="{B9A13396-91C3-4EFF-BEB3-564CD5793EEB}" presName="node" presStyleLbl="node1" presStyleIdx="0" presStyleCnt="5" custLinFactNeighborX="0">
        <dgm:presLayoutVars>
          <dgm:bulletEnabled val="1"/>
        </dgm:presLayoutVars>
      </dgm:prSet>
      <dgm:spPr/>
    </dgm:pt>
    <dgm:pt modelId="{5F48CB66-D6C4-4C11-98E3-AC789E58832B}" type="pres">
      <dgm:prSet presAssocID="{B9A13396-91C3-4EFF-BEB3-564CD5793EEB}" presName="invisiNode" presStyleLbl="node1" presStyleIdx="0" presStyleCnt="5"/>
      <dgm:spPr/>
    </dgm:pt>
    <dgm:pt modelId="{865ED560-6515-4432-8951-09DA1297CC25}" type="pres">
      <dgm:prSet presAssocID="{B9A13396-91C3-4EFF-BEB3-564CD5793EEB}"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4000" b="-14000"/>
          </a:stretch>
        </a:blipFill>
      </dgm:spPr>
      <dgm:extLst>
        <a:ext uri="{E40237B7-FDA0-4F09-8148-C483321AD2D9}">
          <dgm14:cNvPr xmlns:dgm14="http://schemas.microsoft.com/office/drawing/2010/diagram" id="0" name="" descr="Sun with solid fill"/>
        </a:ext>
      </dgm:extLst>
    </dgm:pt>
    <dgm:pt modelId="{FBA914DC-64E5-427A-B290-ECCBFCA4E61C}" type="pres">
      <dgm:prSet presAssocID="{AE7A7939-5ED1-4F6C-8369-3D0DA798FB7B}" presName="sibTrans" presStyleLbl="sibTrans2D1" presStyleIdx="0" presStyleCnt="0"/>
      <dgm:spPr/>
    </dgm:pt>
    <dgm:pt modelId="{EB25EC93-87A1-4AF9-AAA7-FD4668509FD9}" type="pres">
      <dgm:prSet presAssocID="{D29F2A2A-9771-4AD2-8226-06092529CC55}" presName="compNode" presStyleCnt="0"/>
      <dgm:spPr/>
    </dgm:pt>
    <dgm:pt modelId="{163AE78E-F27F-4755-9B65-F3C5299B6C93}" type="pres">
      <dgm:prSet presAssocID="{D29F2A2A-9771-4AD2-8226-06092529CC55}" presName="node" presStyleLbl="node1" presStyleIdx="1" presStyleCnt="5" custLinFactNeighborX="0">
        <dgm:presLayoutVars>
          <dgm:bulletEnabled val="1"/>
        </dgm:presLayoutVars>
      </dgm:prSet>
      <dgm:spPr/>
    </dgm:pt>
    <dgm:pt modelId="{D2EB9BAC-D7FD-4F2F-B260-638C13D0CC11}" type="pres">
      <dgm:prSet presAssocID="{D29F2A2A-9771-4AD2-8226-06092529CC55}" presName="invisiNode" presStyleLbl="node1" presStyleIdx="1" presStyleCnt="5"/>
      <dgm:spPr/>
    </dgm:pt>
    <dgm:pt modelId="{1B8EFD0D-EA3D-4FB8-936D-AC359F3A65C1}" type="pres">
      <dgm:prSet presAssocID="{D29F2A2A-9771-4AD2-8226-06092529CC55}" presName="imagNode"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4000" b="-14000"/>
          </a:stretch>
        </a:blipFill>
      </dgm:spPr>
      <dgm:extLst>
        <a:ext uri="{E40237B7-FDA0-4F09-8148-C483321AD2D9}">
          <dgm14:cNvPr xmlns:dgm14="http://schemas.microsoft.com/office/drawing/2010/diagram" id="0" name="" descr="Farm scene with solid fill"/>
        </a:ext>
      </dgm:extLst>
    </dgm:pt>
    <dgm:pt modelId="{D8C22550-7691-4C9D-A6BF-E3B7110D6834}" type="pres">
      <dgm:prSet presAssocID="{93A8D20B-F9D4-46A2-A0EE-0C98826F2525}" presName="sibTrans" presStyleLbl="sibTrans2D1" presStyleIdx="0" presStyleCnt="0"/>
      <dgm:spPr/>
    </dgm:pt>
    <dgm:pt modelId="{CF5C389B-7461-40AC-8B9E-6B4E257FFF58}" type="pres">
      <dgm:prSet presAssocID="{262D2E36-FFB2-4BE2-ABC1-7D984F0F4E95}" presName="compNode" presStyleCnt="0"/>
      <dgm:spPr/>
    </dgm:pt>
    <dgm:pt modelId="{56321F8F-0516-427B-AA45-5ACD18C690BD}" type="pres">
      <dgm:prSet presAssocID="{262D2E36-FFB2-4BE2-ABC1-7D984F0F4E95}" presName="node" presStyleLbl="node1" presStyleIdx="2" presStyleCnt="5" custLinFactNeighborX="0">
        <dgm:presLayoutVars>
          <dgm:bulletEnabled val="1"/>
        </dgm:presLayoutVars>
      </dgm:prSet>
      <dgm:spPr/>
    </dgm:pt>
    <dgm:pt modelId="{039BE4A2-DC00-4A32-93F5-E0F30BC82139}" type="pres">
      <dgm:prSet presAssocID="{262D2E36-FFB2-4BE2-ABC1-7D984F0F4E95}" presName="invisiNode" presStyleLbl="node1" presStyleIdx="2" presStyleCnt="5"/>
      <dgm:spPr/>
    </dgm:pt>
    <dgm:pt modelId="{A5C196E0-D3D0-4748-AF0C-E60B0C38DD17}" type="pres">
      <dgm:prSet presAssocID="{262D2E36-FFB2-4BE2-ABC1-7D984F0F4E95}" presName="imagNode"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4000" b="-14000"/>
          </a:stretch>
        </a:blipFill>
      </dgm:spPr>
      <dgm:extLst>
        <a:ext uri="{E40237B7-FDA0-4F09-8148-C483321AD2D9}">
          <dgm14:cNvPr xmlns:dgm14="http://schemas.microsoft.com/office/drawing/2010/diagram" id="0" name="" descr="High temperature with solid fill"/>
        </a:ext>
      </dgm:extLst>
    </dgm:pt>
    <dgm:pt modelId="{9BF4FEC1-97E0-46F6-BEF8-BF465FF63DFF}" type="pres">
      <dgm:prSet presAssocID="{0B53FBAE-9520-4326-8AFB-03576455D42F}" presName="sibTrans" presStyleLbl="sibTrans2D1" presStyleIdx="0" presStyleCnt="0"/>
      <dgm:spPr/>
    </dgm:pt>
    <dgm:pt modelId="{228F36B1-5FC9-4901-91CD-40E0867946C0}" type="pres">
      <dgm:prSet presAssocID="{90A4C426-0087-4106-A1D5-BCBBF79C178C}" presName="compNode" presStyleCnt="0"/>
      <dgm:spPr/>
    </dgm:pt>
    <dgm:pt modelId="{50ECCF7E-86EC-4982-AFF9-16C73DB1DFDB}" type="pres">
      <dgm:prSet presAssocID="{90A4C426-0087-4106-A1D5-BCBBF79C178C}" presName="node" presStyleLbl="node1" presStyleIdx="3" presStyleCnt="5">
        <dgm:presLayoutVars>
          <dgm:bulletEnabled val="1"/>
        </dgm:presLayoutVars>
      </dgm:prSet>
      <dgm:spPr/>
    </dgm:pt>
    <dgm:pt modelId="{DB297885-BABB-4FB9-91FC-F80F27A58832}" type="pres">
      <dgm:prSet presAssocID="{90A4C426-0087-4106-A1D5-BCBBF79C178C}" presName="invisiNode" presStyleLbl="node1" presStyleIdx="3" presStyleCnt="5"/>
      <dgm:spPr/>
    </dgm:pt>
    <dgm:pt modelId="{B14B975D-8304-471C-811B-C0D60A3059D9}" type="pres">
      <dgm:prSet presAssocID="{90A4C426-0087-4106-A1D5-BCBBF79C178C}" presName="imagNode"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4000" b="-14000"/>
          </a:stretch>
        </a:blipFill>
      </dgm:spPr>
      <dgm:extLst>
        <a:ext uri="{E40237B7-FDA0-4F09-8148-C483321AD2D9}">
          <dgm14:cNvPr xmlns:dgm14="http://schemas.microsoft.com/office/drawing/2010/diagram" id="0" name="" descr="Shower with solid fill"/>
        </a:ext>
      </dgm:extLst>
    </dgm:pt>
    <dgm:pt modelId="{6FB56894-FFFF-4F69-98E9-842C5DBD2650}" type="pres">
      <dgm:prSet presAssocID="{79410F93-D964-4E3E-AB1A-27F6E8173426}" presName="sibTrans" presStyleLbl="sibTrans2D1" presStyleIdx="0" presStyleCnt="0"/>
      <dgm:spPr/>
    </dgm:pt>
    <dgm:pt modelId="{9F29E8F1-0F1C-4656-B28E-5DFF7CC7718E}" type="pres">
      <dgm:prSet presAssocID="{B048E4CF-B686-44B0-B375-DD965E611427}" presName="compNode" presStyleCnt="0"/>
      <dgm:spPr/>
    </dgm:pt>
    <dgm:pt modelId="{883E311C-1AA9-464D-AA0E-A3D86335206D}" type="pres">
      <dgm:prSet presAssocID="{B048E4CF-B686-44B0-B375-DD965E611427}" presName="node" presStyleLbl="node1" presStyleIdx="4" presStyleCnt="5">
        <dgm:presLayoutVars>
          <dgm:bulletEnabled val="1"/>
        </dgm:presLayoutVars>
      </dgm:prSet>
      <dgm:spPr/>
    </dgm:pt>
    <dgm:pt modelId="{EA96CE8B-050E-423F-A712-67341E76ABEA}" type="pres">
      <dgm:prSet presAssocID="{B048E4CF-B686-44B0-B375-DD965E611427}" presName="invisiNode" presStyleLbl="node1" presStyleIdx="4" presStyleCnt="5"/>
      <dgm:spPr/>
    </dgm:pt>
    <dgm:pt modelId="{48CBC77B-0BEC-4EA3-BD91-79A7A828D67B}" type="pres">
      <dgm:prSet presAssocID="{B048E4CF-B686-44B0-B375-DD965E611427}" presName="imagNode"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14000" b="-14000"/>
          </a:stretch>
        </a:blipFill>
      </dgm:spPr>
      <dgm:extLst>
        <a:ext uri="{E40237B7-FDA0-4F09-8148-C483321AD2D9}">
          <dgm14:cNvPr xmlns:dgm14="http://schemas.microsoft.com/office/drawing/2010/diagram" id="0" name="" descr="Solar Panels with solid fill"/>
        </a:ext>
      </dgm:extLst>
    </dgm:pt>
  </dgm:ptLst>
  <dgm:cxnLst>
    <dgm:cxn modelId="{10983E04-20AF-48F9-A7F6-128D1D7E2FB9}" srcId="{B048E4CF-B686-44B0-B375-DD965E611427}" destId="{12490BC2-0559-4776-9F02-AD1877D7AEFE}" srcOrd="0" destOrd="0" parTransId="{B5404BF7-ADBC-4160-89A9-7568F1ABC26C}" sibTransId="{44333C2D-9620-453D-A654-A109F6DB3459}"/>
    <dgm:cxn modelId="{92B33018-BB50-47E6-85BC-66DF67AAA932}" type="presOf" srcId="{B048E4CF-B686-44B0-B375-DD965E611427}" destId="{883E311C-1AA9-464D-AA0E-A3D86335206D}" srcOrd="0" destOrd="0" presId="urn:microsoft.com/office/officeart/2005/8/layout/pList2"/>
    <dgm:cxn modelId="{41EC401A-119E-486A-92B2-5CDB021D47E9}" type="presOf" srcId="{262D2E36-FFB2-4BE2-ABC1-7D984F0F4E95}" destId="{56321F8F-0516-427B-AA45-5ACD18C690BD}" srcOrd="0" destOrd="0" presId="urn:microsoft.com/office/officeart/2005/8/layout/pList2"/>
    <dgm:cxn modelId="{89163524-98A5-413C-B4A4-87EB3E2FAFCB}" type="presOf" srcId="{AE7A7939-5ED1-4F6C-8369-3D0DA798FB7B}" destId="{FBA914DC-64E5-427A-B290-ECCBFCA4E61C}" srcOrd="0" destOrd="0" presId="urn:microsoft.com/office/officeart/2005/8/layout/pList2"/>
    <dgm:cxn modelId="{FFEB5626-C5FC-4365-A680-78DB75929385}" type="presOf" srcId="{12490BC2-0559-4776-9F02-AD1877D7AEFE}" destId="{883E311C-1AA9-464D-AA0E-A3D86335206D}" srcOrd="0" destOrd="1" presId="urn:microsoft.com/office/officeart/2005/8/layout/pList2"/>
    <dgm:cxn modelId="{434BC72C-80A6-48FF-93F2-28B1E1923A07}" srcId="{0BE2BCEF-A8A2-4583-9328-83DAA049E825}" destId="{D29F2A2A-9771-4AD2-8226-06092529CC55}" srcOrd="1" destOrd="0" parTransId="{946EA973-E64C-40BA-B842-1AC3EEEDA07A}" sibTransId="{93A8D20B-F9D4-46A2-A0EE-0C98826F2525}"/>
    <dgm:cxn modelId="{F5B46A43-6F63-4532-9197-517C03A2A353}" type="presOf" srcId="{26A6DDE6-33BC-4DF6-876A-0C7F6EDF80AB}" destId="{883E311C-1AA9-464D-AA0E-A3D86335206D}" srcOrd="0" destOrd="2" presId="urn:microsoft.com/office/officeart/2005/8/layout/pList2"/>
    <dgm:cxn modelId="{712D8A43-A766-406A-B6A9-DBE8C00D8107}" type="presOf" srcId="{D29F2A2A-9771-4AD2-8226-06092529CC55}" destId="{163AE78E-F27F-4755-9B65-F3C5299B6C93}" srcOrd="0" destOrd="0" presId="urn:microsoft.com/office/officeart/2005/8/layout/pList2"/>
    <dgm:cxn modelId="{A4116971-D984-49F4-A3C7-BA07315E2FA7}" type="presOf" srcId="{0BE2BCEF-A8A2-4583-9328-83DAA049E825}" destId="{65718612-C8AF-4D62-B3B9-60F3EDCE92F4}" srcOrd="0" destOrd="0" presId="urn:microsoft.com/office/officeart/2005/8/layout/pList2"/>
    <dgm:cxn modelId="{6FEB7671-517F-4D4D-A0E5-7E921A7912BB}" type="presOf" srcId="{93A8D20B-F9D4-46A2-A0EE-0C98826F2525}" destId="{D8C22550-7691-4C9D-A6BF-E3B7110D6834}" srcOrd="0" destOrd="0" presId="urn:microsoft.com/office/officeart/2005/8/layout/pList2"/>
    <dgm:cxn modelId="{9A792772-730C-4585-AE81-472311D6E501}" srcId="{0BE2BCEF-A8A2-4583-9328-83DAA049E825}" destId="{B9A13396-91C3-4EFF-BEB3-564CD5793EEB}" srcOrd="0" destOrd="0" parTransId="{D0C5800B-0F7F-403B-B099-9843D699AD6E}" sibTransId="{AE7A7939-5ED1-4F6C-8369-3D0DA798FB7B}"/>
    <dgm:cxn modelId="{2EF81B91-7D10-4F5C-BB27-AFA6D1D2D8B5}" type="presOf" srcId="{79410F93-D964-4E3E-AB1A-27F6E8173426}" destId="{6FB56894-FFFF-4F69-98E9-842C5DBD2650}" srcOrd="0" destOrd="0" presId="urn:microsoft.com/office/officeart/2005/8/layout/pList2"/>
    <dgm:cxn modelId="{0B949D93-2363-4FF4-B6B4-8C5803E23C27}" srcId="{0BE2BCEF-A8A2-4583-9328-83DAA049E825}" destId="{B048E4CF-B686-44B0-B375-DD965E611427}" srcOrd="4" destOrd="0" parTransId="{128772B0-C5CB-4859-B7EB-CCF8691F1131}" sibTransId="{510B8082-91FA-42ED-BA32-5CA27C3377F7}"/>
    <dgm:cxn modelId="{4F99419B-DD51-406E-8AE7-724FAB772407}" type="presOf" srcId="{B9A13396-91C3-4EFF-BEB3-564CD5793EEB}" destId="{1DE0421D-E81C-4B84-99C0-E712B9643F27}" srcOrd="0" destOrd="0" presId="urn:microsoft.com/office/officeart/2005/8/layout/pList2"/>
    <dgm:cxn modelId="{3B869ED6-B0E4-414E-A723-4C0D2CB389C4}" type="presOf" srcId="{90A4C426-0087-4106-A1D5-BCBBF79C178C}" destId="{50ECCF7E-86EC-4982-AFF9-16C73DB1DFDB}" srcOrd="0" destOrd="0" presId="urn:microsoft.com/office/officeart/2005/8/layout/pList2"/>
    <dgm:cxn modelId="{F9E518DA-F590-430A-92AB-A173CCA64661}" srcId="{0BE2BCEF-A8A2-4583-9328-83DAA049E825}" destId="{262D2E36-FFB2-4BE2-ABC1-7D984F0F4E95}" srcOrd="2" destOrd="0" parTransId="{B7B59D90-39D4-4752-98CD-CFBB63C7848C}" sibTransId="{0B53FBAE-9520-4326-8AFB-03576455D42F}"/>
    <dgm:cxn modelId="{1F8BF2E7-14A4-41E8-BBB2-0E2F1B06C0CA}" srcId="{0BE2BCEF-A8A2-4583-9328-83DAA049E825}" destId="{90A4C426-0087-4106-A1D5-BCBBF79C178C}" srcOrd="3" destOrd="0" parTransId="{47815F67-E2E4-45CE-A651-0A1C5C3C934F}" sibTransId="{79410F93-D964-4E3E-AB1A-27F6E8173426}"/>
    <dgm:cxn modelId="{1B9559F3-63AB-4271-8C98-95FBCA5DA20E}" srcId="{B048E4CF-B686-44B0-B375-DD965E611427}" destId="{26A6DDE6-33BC-4DF6-876A-0C7F6EDF80AB}" srcOrd="1" destOrd="0" parTransId="{6025CAFA-A3D2-4981-9550-7C1C1086F80D}" sibTransId="{61A1C338-710F-442A-9429-ED38D1C5ECBB}"/>
    <dgm:cxn modelId="{5B633AF9-8541-4064-AD3E-C3FA054ED167}" type="presOf" srcId="{0B53FBAE-9520-4326-8AFB-03576455D42F}" destId="{9BF4FEC1-97E0-46F6-BEF8-BF465FF63DFF}" srcOrd="0" destOrd="0" presId="urn:microsoft.com/office/officeart/2005/8/layout/pList2"/>
    <dgm:cxn modelId="{67A9A0F4-3998-45A7-AE68-2E1DDB979A15}" type="presParOf" srcId="{65718612-C8AF-4D62-B3B9-60F3EDCE92F4}" destId="{51B181C8-E0FD-460D-A5F6-334792B43F3D}" srcOrd="0" destOrd="0" presId="urn:microsoft.com/office/officeart/2005/8/layout/pList2"/>
    <dgm:cxn modelId="{D556C710-07B3-4445-B2C4-614E45F1E675}" type="presParOf" srcId="{65718612-C8AF-4D62-B3B9-60F3EDCE92F4}" destId="{CC8DA6D9-E7A7-432D-9528-6C33AD33E5FE}" srcOrd="1" destOrd="0" presId="urn:microsoft.com/office/officeart/2005/8/layout/pList2"/>
    <dgm:cxn modelId="{8DAE653A-8941-4B54-AC37-538AD39D38F9}" type="presParOf" srcId="{CC8DA6D9-E7A7-432D-9528-6C33AD33E5FE}" destId="{793D52AC-3ADE-4336-9782-8ED827094D10}" srcOrd="0" destOrd="0" presId="urn:microsoft.com/office/officeart/2005/8/layout/pList2"/>
    <dgm:cxn modelId="{565E3BE8-EE24-41CF-985A-433A29FE8ECE}" type="presParOf" srcId="{793D52AC-3ADE-4336-9782-8ED827094D10}" destId="{1DE0421D-E81C-4B84-99C0-E712B9643F27}" srcOrd="0" destOrd="0" presId="urn:microsoft.com/office/officeart/2005/8/layout/pList2"/>
    <dgm:cxn modelId="{6E80178C-F713-4793-AB61-924A98C97D8B}" type="presParOf" srcId="{793D52AC-3ADE-4336-9782-8ED827094D10}" destId="{5F48CB66-D6C4-4C11-98E3-AC789E58832B}" srcOrd="1" destOrd="0" presId="urn:microsoft.com/office/officeart/2005/8/layout/pList2"/>
    <dgm:cxn modelId="{DFE0646A-86A0-4527-9C16-6CB87D9D8022}" type="presParOf" srcId="{793D52AC-3ADE-4336-9782-8ED827094D10}" destId="{865ED560-6515-4432-8951-09DA1297CC25}" srcOrd="2" destOrd="0" presId="urn:microsoft.com/office/officeart/2005/8/layout/pList2"/>
    <dgm:cxn modelId="{5AFE9907-8EED-4815-9E2D-7A4EB7DE5030}" type="presParOf" srcId="{CC8DA6D9-E7A7-432D-9528-6C33AD33E5FE}" destId="{FBA914DC-64E5-427A-B290-ECCBFCA4E61C}" srcOrd="1" destOrd="0" presId="urn:microsoft.com/office/officeart/2005/8/layout/pList2"/>
    <dgm:cxn modelId="{7FFFF918-86E1-4A10-9F56-11024219942F}" type="presParOf" srcId="{CC8DA6D9-E7A7-432D-9528-6C33AD33E5FE}" destId="{EB25EC93-87A1-4AF9-AAA7-FD4668509FD9}" srcOrd="2" destOrd="0" presId="urn:microsoft.com/office/officeart/2005/8/layout/pList2"/>
    <dgm:cxn modelId="{CA6BC811-9D2D-43B6-96DE-B08DF8F4D392}" type="presParOf" srcId="{EB25EC93-87A1-4AF9-AAA7-FD4668509FD9}" destId="{163AE78E-F27F-4755-9B65-F3C5299B6C93}" srcOrd="0" destOrd="0" presId="urn:microsoft.com/office/officeart/2005/8/layout/pList2"/>
    <dgm:cxn modelId="{C2D2A7DE-02FA-40A2-8878-EA014D52FC78}" type="presParOf" srcId="{EB25EC93-87A1-4AF9-AAA7-FD4668509FD9}" destId="{D2EB9BAC-D7FD-4F2F-B260-638C13D0CC11}" srcOrd="1" destOrd="0" presId="urn:microsoft.com/office/officeart/2005/8/layout/pList2"/>
    <dgm:cxn modelId="{70C93715-1335-41F2-A1B6-130349F4C7F8}" type="presParOf" srcId="{EB25EC93-87A1-4AF9-AAA7-FD4668509FD9}" destId="{1B8EFD0D-EA3D-4FB8-936D-AC359F3A65C1}" srcOrd="2" destOrd="0" presId="urn:microsoft.com/office/officeart/2005/8/layout/pList2"/>
    <dgm:cxn modelId="{3EB250D5-0447-4CC3-A686-13041E37F78E}" type="presParOf" srcId="{CC8DA6D9-E7A7-432D-9528-6C33AD33E5FE}" destId="{D8C22550-7691-4C9D-A6BF-E3B7110D6834}" srcOrd="3" destOrd="0" presId="urn:microsoft.com/office/officeart/2005/8/layout/pList2"/>
    <dgm:cxn modelId="{611283D4-8BC4-4C9C-A151-4B22B46E92FA}" type="presParOf" srcId="{CC8DA6D9-E7A7-432D-9528-6C33AD33E5FE}" destId="{CF5C389B-7461-40AC-8B9E-6B4E257FFF58}" srcOrd="4" destOrd="0" presId="urn:microsoft.com/office/officeart/2005/8/layout/pList2"/>
    <dgm:cxn modelId="{27DBCA36-26DD-49DC-8606-0BBA70A83CCC}" type="presParOf" srcId="{CF5C389B-7461-40AC-8B9E-6B4E257FFF58}" destId="{56321F8F-0516-427B-AA45-5ACD18C690BD}" srcOrd="0" destOrd="0" presId="urn:microsoft.com/office/officeart/2005/8/layout/pList2"/>
    <dgm:cxn modelId="{015CBE38-77B4-4D66-94F5-07411F7803C7}" type="presParOf" srcId="{CF5C389B-7461-40AC-8B9E-6B4E257FFF58}" destId="{039BE4A2-DC00-4A32-93F5-E0F30BC82139}" srcOrd="1" destOrd="0" presId="urn:microsoft.com/office/officeart/2005/8/layout/pList2"/>
    <dgm:cxn modelId="{D0C03905-6EB0-4B4E-A726-1BB62D043E80}" type="presParOf" srcId="{CF5C389B-7461-40AC-8B9E-6B4E257FFF58}" destId="{A5C196E0-D3D0-4748-AF0C-E60B0C38DD17}" srcOrd="2" destOrd="0" presId="urn:microsoft.com/office/officeart/2005/8/layout/pList2"/>
    <dgm:cxn modelId="{CAD9BBC3-73F9-4EB3-944E-38F184F13D6F}" type="presParOf" srcId="{CC8DA6D9-E7A7-432D-9528-6C33AD33E5FE}" destId="{9BF4FEC1-97E0-46F6-BEF8-BF465FF63DFF}" srcOrd="5" destOrd="0" presId="urn:microsoft.com/office/officeart/2005/8/layout/pList2"/>
    <dgm:cxn modelId="{AD15A005-2FE0-4B46-8BE1-071FFDB20B92}" type="presParOf" srcId="{CC8DA6D9-E7A7-432D-9528-6C33AD33E5FE}" destId="{228F36B1-5FC9-4901-91CD-40E0867946C0}" srcOrd="6" destOrd="0" presId="urn:microsoft.com/office/officeart/2005/8/layout/pList2"/>
    <dgm:cxn modelId="{D7865D12-18F1-488F-9D8A-981D654B00BE}" type="presParOf" srcId="{228F36B1-5FC9-4901-91CD-40E0867946C0}" destId="{50ECCF7E-86EC-4982-AFF9-16C73DB1DFDB}" srcOrd="0" destOrd="0" presId="urn:microsoft.com/office/officeart/2005/8/layout/pList2"/>
    <dgm:cxn modelId="{B67926CC-A4FE-4E4F-95FA-0F977C697515}" type="presParOf" srcId="{228F36B1-5FC9-4901-91CD-40E0867946C0}" destId="{DB297885-BABB-4FB9-91FC-F80F27A58832}" srcOrd="1" destOrd="0" presId="urn:microsoft.com/office/officeart/2005/8/layout/pList2"/>
    <dgm:cxn modelId="{39420E66-448A-4DA8-BFE0-6D9A7D482470}" type="presParOf" srcId="{228F36B1-5FC9-4901-91CD-40E0867946C0}" destId="{B14B975D-8304-471C-811B-C0D60A3059D9}" srcOrd="2" destOrd="0" presId="urn:microsoft.com/office/officeart/2005/8/layout/pList2"/>
    <dgm:cxn modelId="{97413FC1-1817-41ED-8791-CA1A5B03E4BF}" type="presParOf" srcId="{CC8DA6D9-E7A7-432D-9528-6C33AD33E5FE}" destId="{6FB56894-FFFF-4F69-98E9-842C5DBD2650}" srcOrd="7" destOrd="0" presId="urn:microsoft.com/office/officeart/2005/8/layout/pList2"/>
    <dgm:cxn modelId="{CF338ED2-1326-45CD-9750-664918C177FB}" type="presParOf" srcId="{CC8DA6D9-E7A7-432D-9528-6C33AD33E5FE}" destId="{9F29E8F1-0F1C-4656-B28E-5DFF7CC7718E}" srcOrd="8" destOrd="0" presId="urn:microsoft.com/office/officeart/2005/8/layout/pList2"/>
    <dgm:cxn modelId="{EFAE8ABC-6CDA-472B-A70B-6DD5397DC0EC}" type="presParOf" srcId="{9F29E8F1-0F1C-4656-B28E-5DFF7CC7718E}" destId="{883E311C-1AA9-464D-AA0E-A3D86335206D}" srcOrd="0" destOrd="0" presId="urn:microsoft.com/office/officeart/2005/8/layout/pList2"/>
    <dgm:cxn modelId="{C24B9143-15D6-4CB0-8246-5DF5E9D17C23}" type="presParOf" srcId="{9F29E8F1-0F1C-4656-B28E-5DFF7CC7718E}" destId="{EA96CE8B-050E-423F-A712-67341E76ABEA}" srcOrd="1" destOrd="0" presId="urn:microsoft.com/office/officeart/2005/8/layout/pList2"/>
    <dgm:cxn modelId="{DEC9366D-4167-4270-9D6A-DD4173D47D8A}" type="presParOf" srcId="{9F29E8F1-0F1C-4656-B28E-5DFF7CC7718E}" destId="{48CBC77B-0BEC-4EA3-BD91-79A7A828D67B}"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DE6861-B605-41AD-A269-A8C28839EEF0}"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BA79F7D7-40D0-4276-9D45-BF29F620CA59}">
      <dgm:prSet/>
      <dgm:spPr/>
      <dgm:t>
        <a:bodyPr/>
        <a:lstStyle/>
        <a:p>
          <a:r>
            <a:rPr lang="en-US" baseline="0"/>
            <a:t>The United States houses the largest CSP plant in the Mojave Desert</a:t>
          </a:r>
          <a:endParaRPr lang="en-US"/>
        </a:p>
      </dgm:t>
    </dgm:pt>
    <dgm:pt modelId="{FA72EDF8-E514-42CE-843C-E8B7D023EBC3}" type="parTrans" cxnId="{1716B69A-963A-4547-94AF-B64BDED30EFF}">
      <dgm:prSet/>
      <dgm:spPr/>
      <dgm:t>
        <a:bodyPr/>
        <a:lstStyle/>
        <a:p>
          <a:endParaRPr lang="en-US"/>
        </a:p>
      </dgm:t>
    </dgm:pt>
    <dgm:pt modelId="{4686B133-2701-4D43-BB95-975BB4A096E6}" type="sibTrans" cxnId="{1716B69A-963A-4547-94AF-B64BDED30EFF}">
      <dgm:prSet/>
      <dgm:spPr/>
      <dgm:t>
        <a:bodyPr/>
        <a:lstStyle/>
        <a:p>
          <a:endParaRPr lang="en-US"/>
        </a:p>
      </dgm:t>
    </dgm:pt>
    <dgm:pt modelId="{C530D829-3312-4624-BE01-A9946E62A819}">
      <dgm:prSet/>
      <dgm:spPr/>
      <dgm:t>
        <a:bodyPr/>
        <a:lstStyle/>
        <a:p>
          <a:r>
            <a:rPr lang="en-US" baseline="0"/>
            <a:t>It uses 347,000 garage door-sized mirrors and 173,500 heliostats</a:t>
          </a:r>
          <a:endParaRPr lang="en-US"/>
        </a:p>
      </dgm:t>
    </dgm:pt>
    <dgm:pt modelId="{342A1A10-1010-40F5-9EFE-9C6AE22B9594}" type="parTrans" cxnId="{9D5E9DF0-387C-4C61-87A7-75044904D34B}">
      <dgm:prSet/>
      <dgm:spPr/>
      <dgm:t>
        <a:bodyPr/>
        <a:lstStyle/>
        <a:p>
          <a:endParaRPr lang="en-US"/>
        </a:p>
      </dgm:t>
    </dgm:pt>
    <dgm:pt modelId="{B6D81233-9CDE-4A65-8DA7-FFEBCE983D55}" type="sibTrans" cxnId="{9D5E9DF0-387C-4C61-87A7-75044904D34B}">
      <dgm:prSet/>
      <dgm:spPr/>
      <dgm:t>
        <a:bodyPr/>
        <a:lstStyle/>
        <a:p>
          <a:endParaRPr lang="en-US"/>
        </a:p>
      </dgm:t>
    </dgm:pt>
    <dgm:pt modelId="{04F5D1C9-64CC-4E7E-B74E-D262930E8D9D}">
      <dgm:prSet/>
      <dgm:spPr/>
      <dgm:t>
        <a:bodyPr/>
        <a:lstStyle/>
        <a:p>
          <a:r>
            <a:rPr lang="en-US" baseline="0"/>
            <a:t>Ivanpah is operated by NRG</a:t>
          </a:r>
          <a:endParaRPr lang="en-US"/>
        </a:p>
      </dgm:t>
    </dgm:pt>
    <dgm:pt modelId="{B8041689-9974-463A-B376-D6F686CBD761}" type="parTrans" cxnId="{EC553928-4FCA-4FBE-B21B-CF74DE1E79E0}">
      <dgm:prSet/>
      <dgm:spPr/>
      <dgm:t>
        <a:bodyPr/>
        <a:lstStyle/>
        <a:p>
          <a:endParaRPr lang="en-US"/>
        </a:p>
      </dgm:t>
    </dgm:pt>
    <dgm:pt modelId="{E35FC282-5136-451B-90E3-3D37C8EE7FE0}" type="sibTrans" cxnId="{EC553928-4FCA-4FBE-B21B-CF74DE1E79E0}">
      <dgm:prSet/>
      <dgm:spPr/>
      <dgm:t>
        <a:bodyPr/>
        <a:lstStyle/>
        <a:p>
          <a:endParaRPr lang="en-US"/>
        </a:p>
      </dgm:t>
    </dgm:pt>
    <dgm:pt modelId="{D4AFF919-B8F3-4305-A8B5-3CF79D6DCCA3}" type="pres">
      <dgm:prSet presAssocID="{B5DE6861-B605-41AD-A269-A8C28839EEF0}" presName="diagram" presStyleCnt="0">
        <dgm:presLayoutVars>
          <dgm:dir/>
          <dgm:resizeHandles val="exact"/>
        </dgm:presLayoutVars>
      </dgm:prSet>
      <dgm:spPr/>
    </dgm:pt>
    <dgm:pt modelId="{2ECE005D-9323-4A8F-B0CA-7D585B18AF8C}" type="pres">
      <dgm:prSet presAssocID="{BA79F7D7-40D0-4276-9D45-BF29F620CA59}" presName="node" presStyleLbl="node1" presStyleIdx="0" presStyleCnt="3">
        <dgm:presLayoutVars>
          <dgm:bulletEnabled val="1"/>
        </dgm:presLayoutVars>
      </dgm:prSet>
      <dgm:spPr/>
    </dgm:pt>
    <dgm:pt modelId="{85578737-1E1A-41F7-9D9B-988D7530A252}" type="pres">
      <dgm:prSet presAssocID="{4686B133-2701-4D43-BB95-975BB4A096E6}" presName="sibTrans" presStyleCnt="0"/>
      <dgm:spPr/>
    </dgm:pt>
    <dgm:pt modelId="{F83AA6D8-F9FD-4ADB-8FE7-0765F63140E3}" type="pres">
      <dgm:prSet presAssocID="{C530D829-3312-4624-BE01-A9946E62A819}" presName="node" presStyleLbl="node1" presStyleIdx="1" presStyleCnt="3">
        <dgm:presLayoutVars>
          <dgm:bulletEnabled val="1"/>
        </dgm:presLayoutVars>
      </dgm:prSet>
      <dgm:spPr/>
    </dgm:pt>
    <dgm:pt modelId="{4D8AF29C-3CA9-4005-B063-E9BECBF105E4}" type="pres">
      <dgm:prSet presAssocID="{B6D81233-9CDE-4A65-8DA7-FFEBCE983D55}" presName="sibTrans" presStyleCnt="0"/>
      <dgm:spPr/>
    </dgm:pt>
    <dgm:pt modelId="{85AAB890-860F-400C-81F5-31AF7EB52F5C}" type="pres">
      <dgm:prSet presAssocID="{04F5D1C9-64CC-4E7E-B74E-D262930E8D9D}" presName="node" presStyleLbl="node1" presStyleIdx="2" presStyleCnt="3">
        <dgm:presLayoutVars>
          <dgm:bulletEnabled val="1"/>
        </dgm:presLayoutVars>
      </dgm:prSet>
      <dgm:spPr/>
    </dgm:pt>
  </dgm:ptLst>
  <dgm:cxnLst>
    <dgm:cxn modelId="{EC553928-4FCA-4FBE-B21B-CF74DE1E79E0}" srcId="{B5DE6861-B605-41AD-A269-A8C28839EEF0}" destId="{04F5D1C9-64CC-4E7E-B74E-D262930E8D9D}" srcOrd="2" destOrd="0" parTransId="{B8041689-9974-463A-B376-D6F686CBD761}" sibTransId="{E35FC282-5136-451B-90E3-3D37C8EE7FE0}"/>
    <dgm:cxn modelId="{FAC6F16F-6FF6-4545-B069-5FD87C45CBB2}" type="presOf" srcId="{B5DE6861-B605-41AD-A269-A8C28839EEF0}" destId="{D4AFF919-B8F3-4305-A8B5-3CF79D6DCCA3}" srcOrd="0" destOrd="0" presId="urn:microsoft.com/office/officeart/2005/8/layout/default"/>
    <dgm:cxn modelId="{E637B77E-8F58-4F13-8ECB-ACE361B26B93}" type="presOf" srcId="{BA79F7D7-40D0-4276-9D45-BF29F620CA59}" destId="{2ECE005D-9323-4A8F-B0CA-7D585B18AF8C}" srcOrd="0" destOrd="0" presId="urn:microsoft.com/office/officeart/2005/8/layout/default"/>
    <dgm:cxn modelId="{1716B69A-963A-4547-94AF-B64BDED30EFF}" srcId="{B5DE6861-B605-41AD-A269-A8C28839EEF0}" destId="{BA79F7D7-40D0-4276-9D45-BF29F620CA59}" srcOrd="0" destOrd="0" parTransId="{FA72EDF8-E514-42CE-843C-E8B7D023EBC3}" sibTransId="{4686B133-2701-4D43-BB95-975BB4A096E6}"/>
    <dgm:cxn modelId="{199B7ED8-C133-4A82-875D-840EAED15C87}" type="presOf" srcId="{04F5D1C9-64CC-4E7E-B74E-D262930E8D9D}" destId="{85AAB890-860F-400C-81F5-31AF7EB52F5C}" srcOrd="0" destOrd="0" presId="urn:microsoft.com/office/officeart/2005/8/layout/default"/>
    <dgm:cxn modelId="{800ED4DC-5090-4AC5-B08C-6E0C89F7285D}" type="presOf" srcId="{C530D829-3312-4624-BE01-A9946E62A819}" destId="{F83AA6D8-F9FD-4ADB-8FE7-0765F63140E3}" srcOrd="0" destOrd="0" presId="urn:microsoft.com/office/officeart/2005/8/layout/default"/>
    <dgm:cxn modelId="{9D5E9DF0-387C-4C61-87A7-75044904D34B}" srcId="{B5DE6861-B605-41AD-A269-A8C28839EEF0}" destId="{C530D829-3312-4624-BE01-A9946E62A819}" srcOrd="1" destOrd="0" parTransId="{342A1A10-1010-40F5-9EFE-9C6AE22B9594}" sibTransId="{B6D81233-9CDE-4A65-8DA7-FFEBCE983D55}"/>
    <dgm:cxn modelId="{C43F42FB-754C-4A0F-8D9C-E35390DD4033}" type="presParOf" srcId="{D4AFF919-B8F3-4305-A8B5-3CF79D6DCCA3}" destId="{2ECE005D-9323-4A8F-B0CA-7D585B18AF8C}" srcOrd="0" destOrd="0" presId="urn:microsoft.com/office/officeart/2005/8/layout/default"/>
    <dgm:cxn modelId="{30DA7BEA-0422-4474-A0F6-9494F57FF8F6}" type="presParOf" srcId="{D4AFF919-B8F3-4305-A8B5-3CF79D6DCCA3}" destId="{85578737-1E1A-41F7-9D9B-988D7530A252}" srcOrd="1" destOrd="0" presId="urn:microsoft.com/office/officeart/2005/8/layout/default"/>
    <dgm:cxn modelId="{BC3C03A1-6448-4CD2-95AD-A778958FA7D7}" type="presParOf" srcId="{D4AFF919-B8F3-4305-A8B5-3CF79D6DCCA3}" destId="{F83AA6D8-F9FD-4ADB-8FE7-0765F63140E3}" srcOrd="2" destOrd="0" presId="urn:microsoft.com/office/officeart/2005/8/layout/default"/>
    <dgm:cxn modelId="{6D47AA9D-2C30-4087-B532-7B02B393ABFD}" type="presParOf" srcId="{D4AFF919-B8F3-4305-A8B5-3CF79D6DCCA3}" destId="{4D8AF29C-3CA9-4005-B063-E9BECBF105E4}" srcOrd="3" destOrd="0" presId="urn:microsoft.com/office/officeart/2005/8/layout/default"/>
    <dgm:cxn modelId="{B872F232-0129-42F2-9EAB-BB22B75CF0DB}" type="presParOf" srcId="{D4AFF919-B8F3-4305-A8B5-3CF79D6DCCA3}" destId="{85AAB890-860F-400C-81F5-31AF7EB52F5C}"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84FB99-F946-4F8D-99CA-85478061A269}"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3EE6EA64-08D9-4AC3-8418-CBE061A424FA}">
      <dgm:prSet/>
      <dgm:spPr/>
      <dgm:t>
        <a:bodyPr/>
        <a:lstStyle/>
        <a:p>
          <a:r>
            <a:rPr lang="en-US" baseline="0" dirty="0"/>
            <a:t>One cell produces about 0.5 V; larger cells produce more current</a:t>
          </a:r>
          <a:endParaRPr lang="en-US" dirty="0"/>
        </a:p>
      </dgm:t>
    </dgm:pt>
    <dgm:pt modelId="{1F780A39-7C46-4617-93F2-35172FEF87FD}" type="parTrans" cxnId="{5CBB09A2-1036-403E-A74E-33A56DFB2450}">
      <dgm:prSet/>
      <dgm:spPr/>
      <dgm:t>
        <a:bodyPr/>
        <a:lstStyle/>
        <a:p>
          <a:endParaRPr lang="en-US"/>
        </a:p>
      </dgm:t>
    </dgm:pt>
    <dgm:pt modelId="{D18D4AB3-2A70-4A5D-91B1-255CF7683C17}" type="sibTrans" cxnId="{5CBB09A2-1036-403E-A74E-33A56DFB2450}">
      <dgm:prSet/>
      <dgm:spPr/>
      <dgm:t>
        <a:bodyPr/>
        <a:lstStyle/>
        <a:p>
          <a:endParaRPr lang="en-US"/>
        </a:p>
      </dgm:t>
    </dgm:pt>
    <dgm:pt modelId="{3D777B69-58B9-4127-BCCA-ED048E10F183}">
      <dgm:prSet/>
      <dgm:spPr/>
      <dgm:t>
        <a:bodyPr/>
        <a:lstStyle/>
        <a:p>
          <a:r>
            <a:rPr lang="en-US" baseline="0" dirty="0"/>
            <a:t>Cells are connected in series to create modules (increases voltage)</a:t>
          </a:r>
          <a:endParaRPr lang="en-US" dirty="0"/>
        </a:p>
      </dgm:t>
    </dgm:pt>
    <dgm:pt modelId="{37FAAE02-91FC-4170-B09D-525468E613BD}" type="parTrans" cxnId="{7DB42EFC-1860-4048-8F4D-BA70266D18BA}">
      <dgm:prSet/>
      <dgm:spPr/>
      <dgm:t>
        <a:bodyPr/>
        <a:lstStyle/>
        <a:p>
          <a:endParaRPr lang="en-US"/>
        </a:p>
      </dgm:t>
    </dgm:pt>
    <dgm:pt modelId="{47C111E5-7AD1-42B6-AD9B-929621F52203}" type="sibTrans" cxnId="{7DB42EFC-1860-4048-8F4D-BA70266D18BA}">
      <dgm:prSet/>
      <dgm:spPr/>
      <dgm:t>
        <a:bodyPr/>
        <a:lstStyle/>
        <a:p>
          <a:endParaRPr lang="en-US"/>
        </a:p>
      </dgm:t>
    </dgm:pt>
    <dgm:pt modelId="{2E761239-E520-4475-AAB4-710BF11DDF4A}">
      <dgm:prSet/>
      <dgm:spPr/>
      <dgm:t>
        <a:bodyPr/>
        <a:lstStyle/>
        <a:p>
          <a:r>
            <a:rPr lang="en-US" baseline="0" dirty="0"/>
            <a:t>Modules are connected in parallel to create arrays (increases current)</a:t>
          </a:r>
          <a:endParaRPr lang="en-US" dirty="0"/>
        </a:p>
      </dgm:t>
    </dgm:pt>
    <dgm:pt modelId="{E4A83E5B-5333-4272-B4CA-29CB71BC616A}" type="parTrans" cxnId="{EAA9880B-EC1D-44E9-BCA2-D9400699DF3D}">
      <dgm:prSet/>
      <dgm:spPr/>
      <dgm:t>
        <a:bodyPr/>
        <a:lstStyle/>
        <a:p>
          <a:endParaRPr lang="en-US"/>
        </a:p>
      </dgm:t>
    </dgm:pt>
    <dgm:pt modelId="{6DA3F8F5-5C65-47F3-A2CA-393292729A9A}" type="sibTrans" cxnId="{EAA9880B-EC1D-44E9-BCA2-D9400699DF3D}">
      <dgm:prSet/>
      <dgm:spPr/>
      <dgm:t>
        <a:bodyPr/>
        <a:lstStyle/>
        <a:p>
          <a:endParaRPr lang="en-US"/>
        </a:p>
      </dgm:t>
    </dgm:pt>
    <dgm:pt modelId="{8448C2C0-34D1-471C-A802-B40E4A53B191}">
      <dgm:prSet/>
      <dgm:spPr/>
      <dgm:t>
        <a:bodyPr/>
        <a:lstStyle/>
        <a:p>
          <a:r>
            <a:rPr lang="en-US" baseline="0"/>
            <a:t>A “solar panel” is an array</a:t>
          </a:r>
          <a:endParaRPr lang="en-US"/>
        </a:p>
      </dgm:t>
    </dgm:pt>
    <dgm:pt modelId="{F2A9458C-BE66-44C4-B6C0-B1E8A903C964}" type="parTrans" cxnId="{D5A63785-B05F-4C5F-BA90-461EC0E90A02}">
      <dgm:prSet/>
      <dgm:spPr/>
      <dgm:t>
        <a:bodyPr/>
        <a:lstStyle/>
        <a:p>
          <a:endParaRPr lang="en-US"/>
        </a:p>
      </dgm:t>
    </dgm:pt>
    <dgm:pt modelId="{EF5CB56D-4528-4DF9-B37B-ABD12560B6E8}" type="sibTrans" cxnId="{D5A63785-B05F-4C5F-BA90-461EC0E90A02}">
      <dgm:prSet/>
      <dgm:spPr/>
      <dgm:t>
        <a:bodyPr/>
        <a:lstStyle/>
        <a:p>
          <a:endParaRPr lang="en-US"/>
        </a:p>
      </dgm:t>
    </dgm:pt>
    <dgm:pt modelId="{88147A68-A3D7-4250-B877-341C11EDD3D8}">
      <dgm:prSet/>
      <dgm:spPr/>
      <dgm:t>
        <a:bodyPr/>
        <a:lstStyle/>
        <a:p>
          <a:r>
            <a:rPr lang="en-US" baseline="0"/>
            <a:t>Solar farms are often also called arrays – technically an array of arrays </a:t>
          </a:r>
          <a:endParaRPr lang="en-US"/>
        </a:p>
      </dgm:t>
    </dgm:pt>
    <dgm:pt modelId="{DD34577C-1F87-46ED-8BEE-0CFD376B0790}" type="parTrans" cxnId="{A5711FC7-B006-436C-8591-37A63332B1C3}">
      <dgm:prSet/>
      <dgm:spPr/>
      <dgm:t>
        <a:bodyPr/>
        <a:lstStyle/>
        <a:p>
          <a:endParaRPr lang="en-US"/>
        </a:p>
      </dgm:t>
    </dgm:pt>
    <dgm:pt modelId="{CAA1966B-FE81-4235-9832-84FB593BE65F}" type="sibTrans" cxnId="{A5711FC7-B006-436C-8591-37A63332B1C3}">
      <dgm:prSet/>
      <dgm:spPr/>
      <dgm:t>
        <a:bodyPr/>
        <a:lstStyle/>
        <a:p>
          <a:endParaRPr lang="en-US"/>
        </a:p>
      </dgm:t>
    </dgm:pt>
    <dgm:pt modelId="{BC96519C-E945-448A-9312-8BCF94C2B55F}" type="pres">
      <dgm:prSet presAssocID="{9684FB99-F946-4F8D-99CA-85478061A269}" presName="linear" presStyleCnt="0">
        <dgm:presLayoutVars>
          <dgm:animLvl val="lvl"/>
          <dgm:resizeHandles val="exact"/>
        </dgm:presLayoutVars>
      </dgm:prSet>
      <dgm:spPr/>
    </dgm:pt>
    <dgm:pt modelId="{09E44572-C69F-41C7-9C2D-07CF6A7E7F82}" type="pres">
      <dgm:prSet presAssocID="{3EE6EA64-08D9-4AC3-8418-CBE061A424FA}" presName="parentText" presStyleLbl="node1" presStyleIdx="0" presStyleCnt="5">
        <dgm:presLayoutVars>
          <dgm:chMax val="0"/>
          <dgm:bulletEnabled val="1"/>
        </dgm:presLayoutVars>
      </dgm:prSet>
      <dgm:spPr/>
    </dgm:pt>
    <dgm:pt modelId="{26688516-AFFB-4CD6-A926-33F17E6D326B}" type="pres">
      <dgm:prSet presAssocID="{D18D4AB3-2A70-4A5D-91B1-255CF7683C17}" presName="spacer" presStyleCnt="0"/>
      <dgm:spPr/>
    </dgm:pt>
    <dgm:pt modelId="{F5506AF0-CC35-4B21-940F-067B1AC8D536}" type="pres">
      <dgm:prSet presAssocID="{3D777B69-58B9-4127-BCCA-ED048E10F183}" presName="parentText" presStyleLbl="node1" presStyleIdx="1" presStyleCnt="5">
        <dgm:presLayoutVars>
          <dgm:chMax val="0"/>
          <dgm:bulletEnabled val="1"/>
        </dgm:presLayoutVars>
      </dgm:prSet>
      <dgm:spPr/>
    </dgm:pt>
    <dgm:pt modelId="{432E3BDD-4B7D-4C4A-9721-D04060AE6919}" type="pres">
      <dgm:prSet presAssocID="{47C111E5-7AD1-42B6-AD9B-929621F52203}" presName="spacer" presStyleCnt="0"/>
      <dgm:spPr/>
    </dgm:pt>
    <dgm:pt modelId="{829EA173-1DCE-48FE-A97F-D1A5AD66299A}" type="pres">
      <dgm:prSet presAssocID="{2E761239-E520-4475-AAB4-710BF11DDF4A}" presName="parentText" presStyleLbl="node1" presStyleIdx="2" presStyleCnt="5">
        <dgm:presLayoutVars>
          <dgm:chMax val="0"/>
          <dgm:bulletEnabled val="1"/>
        </dgm:presLayoutVars>
      </dgm:prSet>
      <dgm:spPr/>
    </dgm:pt>
    <dgm:pt modelId="{E62E3468-54DE-4F72-863F-82950A7E6B04}" type="pres">
      <dgm:prSet presAssocID="{6DA3F8F5-5C65-47F3-A2CA-393292729A9A}" presName="spacer" presStyleCnt="0"/>
      <dgm:spPr/>
    </dgm:pt>
    <dgm:pt modelId="{F815DCA1-04D5-4FDF-82C3-B5571874C1C7}" type="pres">
      <dgm:prSet presAssocID="{8448C2C0-34D1-471C-A802-B40E4A53B191}" presName="parentText" presStyleLbl="node1" presStyleIdx="3" presStyleCnt="5">
        <dgm:presLayoutVars>
          <dgm:chMax val="0"/>
          <dgm:bulletEnabled val="1"/>
        </dgm:presLayoutVars>
      </dgm:prSet>
      <dgm:spPr/>
    </dgm:pt>
    <dgm:pt modelId="{9D45FF52-9456-4C71-BFED-2895F5C26E48}" type="pres">
      <dgm:prSet presAssocID="{EF5CB56D-4528-4DF9-B37B-ABD12560B6E8}" presName="spacer" presStyleCnt="0"/>
      <dgm:spPr/>
    </dgm:pt>
    <dgm:pt modelId="{3BC272EC-EA50-402E-A4D4-F8923904A2AB}" type="pres">
      <dgm:prSet presAssocID="{88147A68-A3D7-4250-B877-341C11EDD3D8}" presName="parentText" presStyleLbl="node1" presStyleIdx="4" presStyleCnt="5">
        <dgm:presLayoutVars>
          <dgm:chMax val="0"/>
          <dgm:bulletEnabled val="1"/>
        </dgm:presLayoutVars>
      </dgm:prSet>
      <dgm:spPr/>
    </dgm:pt>
  </dgm:ptLst>
  <dgm:cxnLst>
    <dgm:cxn modelId="{EAA9880B-EC1D-44E9-BCA2-D9400699DF3D}" srcId="{9684FB99-F946-4F8D-99CA-85478061A269}" destId="{2E761239-E520-4475-AAB4-710BF11DDF4A}" srcOrd="2" destOrd="0" parTransId="{E4A83E5B-5333-4272-B4CA-29CB71BC616A}" sibTransId="{6DA3F8F5-5C65-47F3-A2CA-393292729A9A}"/>
    <dgm:cxn modelId="{B8FD101D-8EAC-4180-9E5D-3A806A841BDA}" type="presOf" srcId="{3D777B69-58B9-4127-BCCA-ED048E10F183}" destId="{F5506AF0-CC35-4B21-940F-067B1AC8D536}" srcOrd="0" destOrd="0" presId="urn:microsoft.com/office/officeart/2005/8/layout/vList2"/>
    <dgm:cxn modelId="{0D5AEC42-1F5E-405D-8B8E-A21212116947}" type="presOf" srcId="{9684FB99-F946-4F8D-99CA-85478061A269}" destId="{BC96519C-E945-448A-9312-8BCF94C2B55F}" srcOrd="0" destOrd="0" presId="urn:microsoft.com/office/officeart/2005/8/layout/vList2"/>
    <dgm:cxn modelId="{545B1982-0157-442B-B0E5-2DB26B9D0425}" type="presOf" srcId="{3EE6EA64-08D9-4AC3-8418-CBE061A424FA}" destId="{09E44572-C69F-41C7-9C2D-07CF6A7E7F82}" srcOrd="0" destOrd="0" presId="urn:microsoft.com/office/officeart/2005/8/layout/vList2"/>
    <dgm:cxn modelId="{D5A63785-B05F-4C5F-BA90-461EC0E90A02}" srcId="{9684FB99-F946-4F8D-99CA-85478061A269}" destId="{8448C2C0-34D1-471C-A802-B40E4A53B191}" srcOrd="3" destOrd="0" parTransId="{F2A9458C-BE66-44C4-B6C0-B1E8A903C964}" sibTransId="{EF5CB56D-4528-4DF9-B37B-ABD12560B6E8}"/>
    <dgm:cxn modelId="{5CBB09A2-1036-403E-A74E-33A56DFB2450}" srcId="{9684FB99-F946-4F8D-99CA-85478061A269}" destId="{3EE6EA64-08D9-4AC3-8418-CBE061A424FA}" srcOrd="0" destOrd="0" parTransId="{1F780A39-7C46-4617-93F2-35172FEF87FD}" sibTransId="{D18D4AB3-2A70-4A5D-91B1-255CF7683C17}"/>
    <dgm:cxn modelId="{EB1DA2C3-116F-4016-AC8D-0872C2CEBD81}" type="presOf" srcId="{8448C2C0-34D1-471C-A802-B40E4A53B191}" destId="{F815DCA1-04D5-4FDF-82C3-B5571874C1C7}" srcOrd="0" destOrd="0" presId="urn:microsoft.com/office/officeart/2005/8/layout/vList2"/>
    <dgm:cxn modelId="{A5711FC7-B006-436C-8591-37A63332B1C3}" srcId="{9684FB99-F946-4F8D-99CA-85478061A269}" destId="{88147A68-A3D7-4250-B877-341C11EDD3D8}" srcOrd="4" destOrd="0" parTransId="{DD34577C-1F87-46ED-8BEE-0CFD376B0790}" sibTransId="{CAA1966B-FE81-4235-9832-84FB593BE65F}"/>
    <dgm:cxn modelId="{1F8627F5-DC4D-43B0-B2A8-53224F3EF053}" type="presOf" srcId="{88147A68-A3D7-4250-B877-341C11EDD3D8}" destId="{3BC272EC-EA50-402E-A4D4-F8923904A2AB}" srcOrd="0" destOrd="0" presId="urn:microsoft.com/office/officeart/2005/8/layout/vList2"/>
    <dgm:cxn modelId="{B5E359F7-D664-44A6-A308-F3DA19986AA4}" type="presOf" srcId="{2E761239-E520-4475-AAB4-710BF11DDF4A}" destId="{829EA173-1DCE-48FE-A97F-D1A5AD66299A}" srcOrd="0" destOrd="0" presId="urn:microsoft.com/office/officeart/2005/8/layout/vList2"/>
    <dgm:cxn modelId="{7DB42EFC-1860-4048-8F4D-BA70266D18BA}" srcId="{9684FB99-F946-4F8D-99CA-85478061A269}" destId="{3D777B69-58B9-4127-BCCA-ED048E10F183}" srcOrd="1" destOrd="0" parTransId="{37FAAE02-91FC-4170-B09D-525468E613BD}" sibTransId="{47C111E5-7AD1-42B6-AD9B-929621F52203}"/>
    <dgm:cxn modelId="{C558AF3E-FAAE-41A6-80F8-D62EBE02871A}" type="presParOf" srcId="{BC96519C-E945-448A-9312-8BCF94C2B55F}" destId="{09E44572-C69F-41C7-9C2D-07CF6A7E7F82}" srcOrd="0" destOrd="0" presId="urn:microsoft.com/office/officeart/2005/8/layout/vList2"/>
    <dgm:cxn modelId="{11D7C14A-B76F-4548-A58C-5301059CE6CB}" type="presParOf" srcId="{BC96519C-E945-448A-9312-8BCF94C2B55F}" destId="{26688516-AFFB-4CD6-A926-33F17E6D326B}" srcOrd="1" destOrd="0" presId="urn:microsoft.com/office/officeart/2005/8/layout/vList2"/>
    <dgm:cxn modelId="{A34B1884-BAA9-4AE7-9B3B-1CFBA29867E8}" type="presParOf" srcId="{BC96519C-E945-448A-9312-8BCF94C2B55F}" destId="{F5506AF0-CC35-4B21-940F-067B1AC8D536}" srcOrd="2" destOrd="0" presId="urn:microsoft.com/office/officeart/2005/8/layout/vList2"/>
    <dgm:cxn modelId="{304518FA-4FCF-4B05-B42E-361F1694129B}" type="presParOf" srcId="{BC96519C-E945-448A-9312-8BCF94C2B55F}" destId="{432E3BDD-4B7D-4C4A-9721-D04060AE6919}" srcOrd="3" destOrd="0" presId="urn:microsoft.com/office/officeart/2005/8/layout/vList2"/>
    <dgm:cxn modelId="{AC7CC89D-C5B6-4ADB-88A4-1025C820D5C6}" type="presParOf" srcId="{BC96519C-E945-448A-9312-8BCF94C2B55F}" destId="{829EA173-1DCE-48FE-A97F-D1A5AD66299A}" srcOrd="4" destOrd="0" presId="urn:microsoft.com/office/officeart/2005/8/layout/vList2"/>
    <dgm:cxn modelId="{7ABD2A83-D450-4AAF-8F2C-FC33E1731DD9}" type="presParOf" srcId="{BC96519C-E945-448A-9312-8BCF94C2B55F}" destId="{E62E3468-54DE-4F72-863F-82950A7E6B04}" srcOrd="5" destOrd="0" presId="urn:microsoft.com/office/officeart/2005/8/layout/vList2"/>
    <dgm:cxn modelId="{80008FAD-324C-463D-9BE3-B0CAD685A130}" type="presParOf" srcId="{BC96519C-E945-448A-9312-8BCF94C2B55F}" destId="{F815DCA1-04D5-4FDF-82C3-B5571874C1C7}" srcOrd="6" destOrd="0" presId="urn:microsoft.com/office/officeart/2005/8/layout/vList2"/>
    <dgm:cxn modelId="{448CE515-762A-4602-91B9-FFC283428DE0}" type="presParOf" srcId="{BC96519C-E945-448A-9312-8BCF94C2B55F}" destId="{9D45FF52-9456-4C71-BFED-2895F5C26E48}" srcOrd="7" destOrd="0" presId="urn:microsoft.com/office/officeart/2005/8/layout/vList2"/>
    <dgm:cxn modelId="{FF28604F-A878-43C6-B809-A5DF9B99E67D}" type="presParOf" srcId="{BC96519C-E945-448A-9312-8BCF94C2B55F}" destId="{3BC272EC-EA50-402E-A4D4-F8923904A2A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5D966F-1926-4C70-A702-BE4DFFDF5B5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AB398A9-9ABF-4F36-A8B4-B80ECFF06E23}">
      <dgm:prSet/>
      <dgm:spPr/>
      <dgm:t>
        <a:bodyPr/>
        <a:lstStyle/>
        <a:p>
          <a:r>
            <a:rPr lang="en-US" dirty="0"/>
            <a:t>No emissions from generation</a:t>
          </a:r>
        </a:p>
      </dgm:t>
    </dgm:pt>
    <dgm:pt modelId="{7821E10B-C4C3-4C7B-A869-762749415249}" type="parTrans" cxnId="{4F79AE30-507E-4EA4-B47F-8E70BAA074F2}">
      <dgm:prSet/>
      <dgm:spPr/>
      <dgm:t>
        <a:bodyPr/>
        <a:lstStyle/>
        <a:p>
          <a:endParaRPr lang="en-US"/>
        </a:p>
      </dgm:t>
    </dgm:pt>
    <dgm:pt modelId="{D451B60B-31AE-4B2F-95CE-540289FB0860}" type="sibTrans" cxnId="{4F79AE30-507E-4EA4-B47F-8E70BAA074F2}">
      <dgm:prSet/>
      <dgm:spPr/>
      <dgm:t>
        <a:bodyPr/>
        <a:lstStyle/>
        <a:p>
          <a:endParaRPr lang="en-US"/>
        </a:p>
      </dgm:t>
    </dgm:pt>
    <dgm:pt modelId="{9BF41BA8-5B46-4DC9-B9AE-7817EF60BA3C}">
      <dgm:prSet/>
      <dgm:spPr/>
      <dgm:t>
        <a:bodyPr/>
        <a:lstStyle/>
        <a:p>
          <a:r>
            <a:rPr lang="en-US" baseline="0" dirty="0"/>
            <a:t>Sunlight is a free energy source</a:t>
          </a:r>
          <a:endParaRPr lang="en-US" dirty="0"/>
        </a:p>
      </dgm:t>
    </dgm:pt>
    <dgm:pt modelId="{816BC5A7-2BC1-4FF9-8B3D-F1DA14AA877B}" type="parTrans" cxnId="{381232A6-F5DB-45F4-B65D-A2CCB032BFC0}">
      <dgm:prSet/>
      <dgm:spPr/>
      <dgm:t>
        <a:bodyPr/>
        <a:lstStyle/>
        <a:p>
          <a:endParaRPr lang="en-US"/>
        </a:p>
      </dgm:t>
    </dgm:pt>
    <dgm:pt modelId="{C45D22FF-AD2F-4C48-82D9-A1564237C14B}" type="sibTrans" cxnId="{381232A6-F5DB-45F4-B65D-A2CCB032BFC0}">
      <dgm:prSet/>
      <dgm:spPr/>
      <dgm:t>
        <a:bodyPr/>
        <a:lstStyle/>
        <a:p>
          <a:endParaRPr lang="en-US"/>
        </a:p>
      </dgm:t>
    </dgm:pt>
    <dgm:pt modelId="{03080D6D-495D-4C43-BDA7-FFFEEBB1834D}">
      <dgm:prSet/>
      <dgm:spPr/>
      <dgm:t>
        <a:bodyPr/>
        <a:lstStyle/>
        <a:p>
          <a:r>
            <a:rPr lang="en-US" baseline="0"/>
            <a:t>Sustainable</a:t>
          </a:r>
          <a:endParaRPr lang="en-US"/>
        </a:p>
      </dgm:t>
    </dgm:pt>
    <dgm:pt modelId="{E3E1A3E7-C652-4DAD-B0E4-675145E91C2B}" type="parTrans" cxnId="{33E7F8F7-992E-4298-9C85-B951D1517850}">
      <dgm:prSet/>
      <dgm:spPr/>
      <dgm:t>
        <a:bodyPr/>
        <a:lstStyle/>
        <a:p>
          <a:endParaRPr lang="en-US"/>
        </a:p>
      </dgm:t>
    </dgm:pt>
    <dgm:pt modelId="{0BBCC1A0-50B4-4BD9-8178-0734AFF14504}" type="sibTrans" cxnId="{33E7F8F7-992E-4298-9C85-B951D1517850}">
      <dgm:prSet/>
      <dgm:spPr/>
      <dgm:t>
        <a:bodyPr/>
        <a:lstStyle/>
        <a:p>
          <a:endParaRPr lang="en-US"/>
        </a:p>
      </dgm:t>
    </dgm:pt>
    <dgm:pt modelId="{C930B241-0089-4D8E-B2FF-40614AAF08A3}">
      <dgm:prSet/>
      <dgm:spPr/>
      <dgm:t>
        <a:bodyPr/>
        <a:lstStyle/>
        <a:p>
          <a:r>
            <a:rPr lang="en-US" baseline="0"/>
            <a:t>Provide electricity to remote locations</a:t>
          </a:r>
          <a:endParaRPr lang="en-US"/>
        </a:p>
      </dgm:t>
    </dgm:pt>
    <dgm:pt modelId="{2418ECC6-7148-4597-8928-7C41396BA09C}" type="parTrans" cxnId="{16DEE146-1C67-48EE-A39C-4B1DD5A5FED1}">
      <dgm:prSet/>
      <dgm:spPr/>
      <dgm:t>
        <a:bodyPr/>
        <a:lstStyle/>
        <a:p>
          <a:endParaRPr lang="en-US"/>
        </a:p>
      </dgm:t>
    </dgm:pt>
    <dgm:pt modelId="{13D129CF-BB47-4C68-A325-5E948E70088D}" type="sibTrans" cxnId="{16DEE146-1C67-48EE-A39C-4B1DD5A5FED1}">
      <dgm:prSet/>
      <dgm:spPr/>
      <dgm:t>
        <a:bodyPr/>
        <a:lstStyle/>
        <a:p>
          <a:endParaRPr lang="en-US"/>
        </a:p>
      </dgm:t>
    </dgm:pt>
    <dgm:pt modelId="{5ECA4174-7A7F-4A0B-808A-C9FA0FE9BB9F}" type="pres">
      <dgm:prSet presAssocID="{675D966F-1926-4C70-A702-BE4DFFDF5B53}" presName="diagram" presStyleCnt="0">
        <dgm:presLayoutVars>
          <dgm:dir/>
          <dgm:resizeHandles val="exact"/>
        </dgm:presLayoutVars>
      </dgm:prSet>
      <dgm:spPr/>
    </dgm:pt>
    <dgm:pt modelId="{E253A0D0-01E7-48ED-88B6-0EE0F42ADCF7}" type="pres">
      <dgm:prSet presAssocID="{EAB398A9-9ABF-4F36-A8B4-B80ECFF06E23}" presName="node" presStyleLbl="node1" presStyleIdx="0" presStyleCnt="4">
        <dgm:presLayoutVars>
          <dgm:bulletEnabled val="1"/>
        </dgm:presLayoutVars>
      </dgm:prSet>
      <dgm:spPr/>
    </dgm:pt>
    <dgm:pt modelId="{2881D24E-2C58-4C1C-B987-EA3F0C733CC1}" type="pres">
      <dgm:prSet presAssocID="{D451B60B-31AE-4B2F-95CE-540289FB0860}" presName="sibTrans" presStyleCnt="0"/>
      <dgm:spPr/>
    </dgm:pt>
    <dgm:pt modelId="{6BDF7104-D573-4B70-B387-5940B182D133}" type="pres">
      <dgm:prSet presAssocID="{9BF41BA8-5B46-4DC9-B9AE-7817EF60BA3C}" presName="node" presStyleLbl="node1" presStyleIdx="1" presStyleCnt="4">
        <dgm:presLayoutVars>
          <dgm:bulletEnabled val="1"/>
        </dgm:presLayoutVars>
      </dgm:prSet>
      <dgm:spPr/>
    </dgm:pt>
    <dgm:pt modelId="{77EBE5C9-5442-4454-B9F4-A7146F92E4E2}" type="pres">
      <dgm:prSet presAssocID="{C45D22FF-AD2F-4C48-82D9-A1564237C14B}" presName="sibTrans" presStyleCnt="0"/>
      <dgm:spPr/>
    </dgm:pt>
    <dgm:pt modelId="{E8246C25-E094-4923-806F-01F1244EE305}" type="pres">
      <dgm:prSet presAssocID="{03080D6D-495D-4C43-BDA7-FFFEEBB1834D}" presName="node" presStyleLbl="node1" presStyleIdx="2" presStyleCnt="4">
        <dgm:presLayoutVars>
          <dgm:bulletEnabled val="1"/>
        </dgm:presLayoutVars>
      </dgm:prSet>
      <dgm:spPr/>
    </dgm:pt>
    <dgm:pt modelId="{E041A1C8-4BC7-4E9B-998D-1FBEEBE25FB8}" type="pres">
      <dgm:prSet presAssocID="{0BBCC1A0-50B4-4BD9-8178-0734AFF14504}" presName="sibTrans" presStyleCnt="0"/>
      <dgm:spPr/>
    </dgm:pt>
    <dgm:pt modelId="{DD55D5CE-175E-4D7D-A2CF-F6774EDAAD32}" type="pres">
      <dgm:prSet presAssocID="{C930B241-0089-4D8E-B2FF-40614AAF08A3}" presName="node" presStyleLbl="node1" presStyleIdx="3" presStyleCnt="4">
        <dgm:presLayoutVars>
          <dgm:bulletEnabled val="1"/>
        </dgm:presLayoutVars>
      </dgm:prSet>
      <dgm:spPr/>
    </dgm:pt>
  </dgm:ptLst>
  <dgm:cxnLst>
    <dgm:cxn modelId="{4F79AE30-507E-4EA4-B47F-8E70BAA074F2}" srcId="{675D966F-1926-4C70-A702-BE4DFFDF5B53}" destId="{EAB398A9-9ABF-4F36-A8B4-B80ECFF06E23}" srcOrd="0" destOrd="0" parTransId="{7821E10B-C4C3-4C7B-A869-762749415249}" sibTransId="{D451B60B-31AE-4B2F-95CE-540289FB0860}"/>
    <dgm:cxn modelId="{52237B65-C456-416B-A4F5-DEA0B1EC374C}" type="presOf" srcId="{03080D6D-495D-4C43-BDA7-FFFEEBB1834D}" destId="{E8246C25-E094-4923-806F-01F1244EE305}" srcOrd="0" destOrd="0" presId="urn:microsoft.com/office/officeart/2005/8/layout/default"/>
    <dgm:cxn modelId="{16DEE146-1C67-48EE-A39C-4B1DD5A5FED1}" srcId="{675D966F-1926-4C70-A702-BE4DFFDF5B53}" destId="{C930B241-0089-4D8E-B2FF-40614AAF08A3}" srcOrd="3" destOrd="0" parTransId="{2418ECC6-7148-4597-8928-7C41396BA09C}" sibTransId="{13D129CF-BB47-4C68-A325-5E948E70088D}"/>
    <dgm:cxn modelId="{DB46D26F-4D3B-4EC8-92E9-692B038A9EE1}" type="presOf" srcId="{9BF41BA8-5B46-4DC9-B9AE-7817EF60BA3C}" destId="{6BDF7104-D573-4B70-B387-5940B182D133}" srcOrd="0" destOrd="0" presId="urn:microsoft.com/office/officeart/2005/8/layout/default"/>
    <dgm:cxn modelId="{381232A6-F5DB-45F4-B65D-A2CCB032BFC0}" srcId="{675D966F-1926-4C70-A702-BE4DFFDF5B53}" destId="{9BF41BA8-5B46-4DC9-B9AE-7817EF60BA3C}" srcOrd="1" destOrd="0" parTransId="{816BC5A7-2BC1-4FF9-8B3D-F1DA14AA877B}" sibTransId="{C45D22FF-AD2F-4C48-82D9-A1564237C14B}"/>
    <dgm:cxn modelId="{D898D7CD-5C72-4913-9FF0-7D387B8DCADC}" type="presOf" srcId="{C930B241-0089-4D8E-B2FF-40614AAF08A3}" destId="{DD55D5CE-175E-4D7D-A2CF-F6774EDAAD32}" srcOrd="0" destOrd="0" presId="urn:microsoft.com/office/officeart/2005/8/layout/default"/>
    <dgm:cxn modelId="{98D7ACD9-5579-40B9-AF7F-02956A280811}" type="presOf" srcId="{675D966F-1926-4C70-A702-BE4DFFDF5B53}" destId="{5ECA4174-7A7F-4A0B-808A-C9FA0FE9BB9F}" srcOrd="0" destOrd="0" presId="urn:microsoft.com/office/officeart/2005/8/layout/default"/>
    <dgm:cxn modelId="{E95DFAE0-AEA9-40C1-AA09-F60935ABA4EF}" type="presOf" srcId="{EAB398A9-9ABF-4F36-A8B4-B80ECFF06E23}" destId="{E253A0D0-01E7-48ED-88B6-0EE0F42ADCF7}" srcOrd="0" destOrd="0" presId="urn:microsoft.com/office/officeart/2005/8/layout/default"/>
    <dgm:cxn modelId="{33E7F8F7-992E-4298-9C85-B951D1517850}" srcId="{675D966F-1926-4C70-A702-BE4DFFDF5B53}" destId="{03080D6D-495D-4C43-BDA7-FFFEEBB1834D}" srcOrd="2" destOrd="0" parTransId="{E3E1A3E7-C652-4DAD-B0E4-675145E91C2B}" sibTransId="{0BBCC1A0-50B4-4BD9-8178-0734AFF14504}"/>
    <dgm:cxn modelId="{AB939879-B0FD-4B8B-A852-7233572B72BC}" type="presParOf" srcId="{5ECA4174-7A7F-4A0B-808A-C9FA0FE9BB9F}" destId="{E253A0D0-01E7-48ED-88B6-0EE0F42ADCF7}" srcOrd="0" destOrd="0" presId="urn:microsoft.com/office/officeart/2005/8/layout/default"/>
    <dgm:cxn modelId="{AB225FF0-65A9-42B6-88C5-BCC152AA17E5}" type="presParOf" srcId="{5ECA4174-7A7F-4A0B-808A-C9FA0FE9BB9F}" destId="{2881D24E-2C58-4C1C-B987-EA3F0C733CC1}" srcOrd="1" destOrd="0" presId="urn:microsoft.com/office/officeart/2005/8/layout/default"/>
    <dgm:cxn modelId="{C84F82B1-E7ED-4EC7-8888-63E3206D4840}" type="presParOf" srcId="{5ECA4174-7A7F-4A0B-808A-C9FA0FE9BB9F}" destId="{6BDF7104-D573-4B70-B387-5940B182D133}" srcOrd="2" destOrd="0" presId="urn:microsoft.com/office/officeart/2005/8/layout/default"/>
    <dgm:cxn modelId="{EB0E1661-0D0D-4766-8505-BADB3B3A3F4D}" type="presParOf" srcId="{5ECA4174-7A7F-4A0B-808A-C9FA0FE9BB9F}" destId="{77EBE5C9-5442-4454-B9F4-A7146F92E4E2}" srcOrd="3" destOrd="0" presId="urn:microsoft.com/office/officeart/2005/8/layout/default"/>
    <dgm:cxn modelId="{780EFB31-FA8B-44EC-947F-32F5C65760B8}" type="presParOf" srcId="{5ECA4174-7A7F-4A0B-808A-C9FA0FE9BB9F}" destId="{E8246C25-E094-4923-806F-01F1244EE305}" srcOrd="4" destOrd="0" presId="urn:microsoft.com/office/officeart/2005/8/layout/default"/>
    <dgm:cxn modelId="{DC775131-C862-4C46-A996-E1BBAAD93A29}" type="presParOf" srcId="{5ECA4174-7A7F-4A0B-808A-C9FA0FE9BB9F}" destId="{E041A1C8-4BC7-4E9B-998D-1FBEEBE25FB8}" srcOrd="5" destOrd="0" presId="urn:microsoft.com/office/officeart/2005/8/layout/default"/>
    <dgm:cxn modelId="{5252E484-7D29-4BE0-B85D-6E56C5890042}" type="presParOf" srcId="{5ECA4174-7A7F-4A0B-808A-C9FA0FE9BB9F}" destId="{DD55D5CE-175E-4D7D-A2CF-F6774EDAAD32}"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7A029D-14AB-423F-A977-1EA2F64D27D8}" type="doc">
      <dgm:prSet loTypeId="urn:microsoft.com/office/officeart/2005/8/layout/vList2" loCatId="list" qsTypeId="urn:microsoft.com/office/officeart/2005/8/quickstyle/simple1" qsCatId="simple" csTypeId="urn:microsoft.com/office/officeart/2005/8/colors/accent4_3" csCatId="accent4" phldr="1"/>
      <dgm:spPr/>
      <dgm:t>
        <a:bodyPr/>
        <a:lstStyle/>
        <a:p>
          <a:endParaRPr lang="en-US"/>
        </a:p>
      </dgm:t>
    </dgm:pt>
    <dgm:pt modelId="{2C0A8208-7D41-43AB-B5BF-A03AB3E45A06}">
      <dgm:prSet/>
      <dgm:spPr/>
      <dgm:t>
        <a:bodyPr/>
        <a:lstStyle/>
        <a:p>
          <a:r>
            <a:rPr lang="en-US" baseline="0"/>
            <a:t>Less efficient and costly equipment</a:t>
          </a:r>
          <a:endParaRPr lang="en-US"/>
        </a:p>
      </dgm:t>
    </dgm:pt>
    <dgm:pt modelId="{8DF379B8-B427-4E45-BD8B-69F212D456FB}" type="parTrans" cxnId="{93DFDD81-362B-45A0-B57E-8713B9E74EFC}">
      <dgm:prSet/>
      <dgm:spPr/>
      <dgm:t>
        <a:bodyPr/>
        <a:lstStyle/>
        <a:p>
          <a:endParaRPr lang="en-US"/>
        </a:p>
      </dgm:t>
    </dgm:pt>
    <dgm:pt modelId="{A60EFC0B-5BEB-434D-B141-D80987B285AC}" type="sibTrans" cxnId="{93DFDD81-362B-45A0-B57E-8713B9E74EFC}">
      <dgm:prSet/>
      <dgm:spPr/>
      <dgm:t>
        <a:bodyPr/>
        <a:lstStyle/>
        <a:p>
          <a:endParaRPr lang="en-US"/>
        </a:p>
      </dgm:t>
    </dgm:pt>
    <dgm:pt modelId="{901B12E4-D32F-4C3C-985C-D351024D1810}">
      <dgm:prSet/>
      <dgm:spPr/>
      <dgm:t>
        <a:bodyPr/>
        <a:lstStyle/>
        <a:p>
          <a:r>
            <a:rPr lang="en-US"/>
            <a:t>25% vs 35% of thermal power plant; ignores transmission losses</a:t>
          </a:r>
        </a:p>
      </dgm:t>
    </dgm:pt>
    <dgm:pt modelId="{C8D998B8-0188-4B19-8C31-C27A0DD8A6B8}" type="parTrans" cxnId="{74D0E07D-3431-44FB-8672-6DEE8171B811}">
      <dgm:prSet/>
      <dgm:spPr/>
      <dgm:t>
        <a:bodyPr/>
        <a:lstStyle/>
        <a:p>
          <a:endParaRPr lang="en-US"/>
        </a:p>
      </dgm:t>
    </dgm:pt>
    <dgm:pt modelId="{6A6B187A-6E01-481A-93FA-CCD0D1BCD244}" type="sibTrans" cxnId="{74D0E07D-3431-44FB-8672-6DEE8171B811}">
      <dgm:prSet/>
      <dgm:spPr/>
      <dgm:t>
        <a:bodyPr/>
        <a:lstStyle/>
        <a:p>
          <a:endParaRPr lang="en-US"/>
        </a:p>
      </dgm:t>
    </dgm:pt>
    <dgm:pt modelId="{9EBD7759-495E-4908-B62D-E48615E041E3}">
      <dgm:prSet/>
      <dgm:spPr/>
      <dgm:t>
        <a:bodyPr/>
        <a:lstStyle/>
        <a:p>
          <a:r>
            <a:rPr lang="en-US"/>
            <a:t>Residential systems about $3.50/watt installed</a:t>
          </a:r>
        </a:p>
      </dgm:t>
    </dgm:pt>
    <dgm:pt modelId="{CC5B1E21-99F2-4468-A041-5594FAD6C52C}" type="parTrans" cxnId="{28B2CEC7-2BF2-4987-A861-3123D065BE6E}">
      <dgm:prSet/>
      <dgm:spPr/>
      <dgm:t>
        <a:bodyPr/>
        <a:lstStyle/>
        <a:p>
          <a:endParaRPr lang="en-US"/>
        </a:p>
      </dgm:t>
    </dgm:pt>
    <dgm:pt modelId="{B2050960-30F8-4D99-B7EB-080B4DCFF30B}" type="sibTrans" cxnId="{28B2CEC7-2BF2-4987-A861-3123D065BE6E}">
      <dgm:prSet/>
      <dgm:spPr/>
      <dgm:t>
        <a:bodyPr/>
        <a:lstStyle/>
        <a:p>
          <a:endParaRPr lang="en-US"/>
        </a:p>
      </dgm:t>
    </dgm:pt>
    <dgm:pt modelId="{1498A81A-AC3D-470C-9994-E9CA69EFC1EE}">
      <dgm:prSet/>
      <dgm:spPr/>
      <dgm:t>
        <a:bodyPr/>
        <a:lstStyle/>
        <a:p>
          <a:r>
            <a:rPr lang="en-US" baseline="0" dirty="0"/>
            <a:t>Peak production does not coincide with peak demand for electricity</a:t>
          </a:r>
          <a:endParaRPr lang="en-US" dirty="0"/>
        </a:p>
      </dgm:t>
    </dgm:pt>
    <dgm:pt modelId="{653A285C-6B86-40D9-9DF2-19AA37FB26FE}" type="parTrans" cxnId="{D3DDE20F-0032-47CF-8BC7-D2B548022EE7}">
      <dgm:prSet/>
      <dgm:spPr/>
      <dgm:t>
        <a:bodyPr/>
        <a:lstStyle/>
        <a:p>
          <a:endParaRPr lang="en-US"/>
        </a:p>
      </dgm:t>
    </dgm:pt>
    <dgm:pt modelId="{87B6DC05-8476-49F2-A7C1-9C64B0B041CE}" type="sibTrans" cxnId="{D3DDE20F-0032-47CF-8BC7-D2B548022EE7}">
      <dgm:prSet/>
      <dgm:spPr/>
      <dgm:t>
        <a:bodyPr/>
        <a:lstStyle/>
        <a:p>
          <a:endParaRPr lang="en-US"/>
        </a:p>
      </dgm:t>
    </dgm:pt>
    <dgm:pt modelId="{CD1DE29D-829A-44D7-860C-27E9875E17E6}">
      <dgm:prSet/>
      <dgm:spPr/>
      <dgm:t>
        <a:bodyPr/>
        <a:lstStyle/>
        <a:p>
          <a:r>
            <a:rPr lang="en-US" baseline="0" dirty="0"/>
            <a:t>Amount of power available depends on location and season</a:t>
          </a:r>
          <a:endParaRPr lang="en-US" dirty="0"/>
        </a:p>
      </dgm:t>
    </dgm:pt>
    <dgm:pt modelId="{207651EA-522F-48CB-AE5E-75652673C215}" type="parTrans" cxnId="{FDBB3856-EE6D-4EC4-82E4-5EC230274FB1}">
      <dgm:prSet/>
      <dgm:spPr/>
      <dgm:t>
        <a:bodyPr/>
        <a:lstStyle/>
        <a:p>
          <a:endParaRPr lang="en-US"/>
        </a:p>
      </dgm:t>
    </dgm:pt>
    <dgm:pt modelId="{DB09FECD-02F5-459A-AC10-C4D5B77F7E16}" type="sibTrans" cxnId="{FDBB3856-EE6D-4EC4-82E4-5EC230274FB1}">
      <dgm:prSet/>
      <dgm:spPr/>
      <dgm:t>
        <a:bodyPr/>
        <a:lstStyle/>
        <a:p>
          <a:endParaRPr lang="en-US"/>
        </a:p>
      </dgm:t>
    </dgm:pt>
    <dgm:pt modelId="{E53AB38A-3D62-4F0A-8BC0-4930B657D278}">
      <dgm:prSet/>
      <dgm:spPr/>
      <dgm:t>
        <a:bodyPr/>
        <a:lstStyle/>
        <a:p>
          <a:r>
            <a:rPr lang="en-US" baseline="0" dirty="0"/>
            <a:t>Environmental impact of PV cell production</a:t>
          </a:r>
          <a:endParaRPr lang="en-US" dirty="0"/>
        </a:p>
      </dgm:t>
    </dgm:pt>
    <dgm:pt modelId="{445533F4-39B7-43D7-927C-2F91C7AF4B12}" type="parTrans" cxnId="{345388B1-23F2-40D5-A1D4-A7E5938CB814}">
      <dgm:prSet/>
      <dgm:spPr/>
      <dgm:t>
        <a:bodyPr/>
        <a:lstStyle/>
        <a:p>
          <a:endParaRPr lang="en-US"/>
        </a:p>
      </dgm:t>
    </dgm:pt>
    <dgm:pt modelId="{69C8F433-D78F-4F94-9D45-7AE8BCE1F8F5}" type="sibTrans" cxnId="{345388B1-23F2-40D5-A1D4-A7E5938CB814}">
      <dgm:prSet/>
      <dgm:spPr/>
      <dgm:t>
        <a:bodyPr/>
        <a:lstStyle/>
        <a:p>
          <a:endParaRPr lang="en-US"/>
        </a:p>
      </dgm:t>
    </dgm:pt>
    <dgm:pt modelId="{9A3A1698-18FF-46E9-ADFC-50CEA7447D15}" type="pres">
      <dgm:prSet presAssocID="{0A7A029D-14AB-423F-A977-1EA2F64D27D8}" presName="linear" presStyleCnt="0">
        <dgm:presLayoutVars>
          <dgm:animLvl val="lvl"/>
          <dgm:resizeHandles val="exact"/>
        </dgm:presLayoutVars>
      </dgm:prSet>
      <dgm:spPr/>
    </dgm:pt>
    <dgm:pt modelId="{8A73DC99-FE46-450D-A405-D3616103F051}" type="pres">
      <dgm:prSet presAssocID="{2C0A8208-7D41-43AB-B5BF-A03AB3E45A06}" presName="parentText" presStyleLbl="node1" presStyleIdx="0" presStyleCnt="4">
        <dgm:presLayoutVars>
          <dgm:chMax val="0"/>
          <dgm:bulletEnabled val="1"/>
        </dgm:presLayoutVars>
      </dgm:prSet>
      <dgm:spPr/>
    </dgm:pt>
    <dgm:pt modelId="{7ED7C927-84CD-439D-979C-93AB4D06FF9E}" type="pres">
      <dgm:prSet presAssocID="{2C0A8208-7D41-43AB-B5BF-A03AB3E45A06}" presName="childText" presStyleLbl="revTx" presStyleIdx="0" presStyleCnt="1">
        <dgm:presLayoutVars>
          <dgm:bulletEnabled val="1"/>
        </dgm:presLayoutVars>
      </dgm:prSet>
      <dgm:spPr/>
    </dgm:pt>
    <dgm:pt modelId="{EFE6FC1B-E7FF-4AF1-A2CF-B332BEB57523}" type="pres">
      <dgm:prSet presAssocID="{1498A81A-AC3D-470C-9994-E9CA69EFC1EE}" presName="parentText" presStyleLbl="node1" presStyleIdx="1" presStyleCnt="4">
        <dgm:presLayoutVars>
          <dgm:chMax val="0"/>
          <dgm:bulletEnabled val="1"/>
        </dgm:presLayoutVars>
      </dgm:prSet>
      <dgm:spPr/>
    </dgm:pt>
    <dgm:pt modelId="{9F93DE6E-CC09-4A88-97FA-2C7929CD8E32}" type="pres">
      <dgm:prSet presAssocID="{87B6DC05-8476-49F2-A7C1-9C64B0B041CE}" presName="spacer" presStyleCnt="0"/>
      <dgm:spPr/>
    </dgm:pt>
    <dgm:pt modelId="{AD3BB66C-2C80-461D-BF70-7CE8CF4AD068}" type="pres">
      <dgm:prSet presAssocID="{CD1DE29D-829A-44D7-860C-27E9875E17E6}" presName="parentText" presStyleLbl="node1" presStyleIdx="2" presStyleCnt="4">
        <dgm:presLayoutVars>
          <dgm:chMax val="0"/>
          <dgm:bulletEnabled val="1"/>
        </dgm:presLayoutVars>
      </dgm:prSet>
      <dgm:spPr/>
    </dgm:pt>
    <dgm:pt modelId="{83AAB41D-1729-4EF1-B879-28B52597E9B5}" type="pres">
      <dgm:prSet presAssocID="{DB09FECD-02F5-459A-AC10-C4D5B77F7E16}" presName="spacer" presStyleCnt="0"/>
      <dgm:spPr/>
    </dgm:pt>
    <dgm:pt modelId="{1C195BED-D904-4F88-B5F2-5567168E5D33}" type="pres">
      <dgm:prSet presAssocID="{E53AB38A-3D62-4F0A-8BC0-4930B657D278}" presName="parentText" presStyleLbl="node1" presStyleIdx="3" presStyleCnt="4">
        <dgm:presLayoutVars>
          <dgm:chMax val="0"/>
          <dgm:bulletEnabled val="1"/>
        </dgm:presLayoutVars>
      </dgm:prSet>
      <dgm:spPr/>
    </dgm:pt>
  </dgm:ptLst>
  <dgm:cxnLst>
    <dgm:cxn modelId="{22844A07-0CCC-4B4E-9229-660B00D413F3}" type="presOf" srcId="{E53AB38A-3D62-4F0A-8BC0-4930B657D278}" destId="{1C195BED-D904-4F88-B5F2-5567168E5D33}" srcOrd="0" destOrd="0" presId="urn:microsoft.com/office/officeart/2005/8/layout/vList2"/>
    <dgm:cxn modelId="{D3DDE20F-0032-47CF-8BC7-D2B548022EE7}" srcId="{0A7A029D-14AB-423F-A977-1EA2F64D27D8}" destId="{1498A81A-AC3D-470C-9994-E9CA69EFC1EE}" srcOrd="1" destOrd="0" parTransId="{653A285C-6B86-40D9-9DF2-19AA37FB26FE}" sibTransId="{87B6DC05-8476-49F2-A7C1-9C64B0B041CE}"/>
    <dgm:cxn modelId="{15C71018-ECC7-4A7C-AAC4-FFD70FFC62D0}" type="presOf" srcId="{0A7A029D-14AB-423F-A977-1EA2F64D27D8}" destId="{9A3A1698-18FF-46E9-ADFC-50CEA7447D15}" srcOrd="0" destOrd="0" presId="urn:microsoft.com/office/officeart/2005/8/layout/vList2"/>
    <dgm:cxn modelId="{978C4B22-B824-49AB-B51F-9E12EAEFA77B}" type="presOf" srcId="{2C0A8208-7D41-43AB-B5BF-A03AB3E45A06}" destId="{8A73DC99-FE46-450D-A405-D3616103F051}" srcOrd="0" destOrd="0" presId="urn:microsoft.com/office/officeart/2005/8/layout/vList2"/>
    <dgm:cxn modelId="{5B75B229-E0EA-431C-A1FA-F8D847308127}" type="presOf" srcId="{CD1DE29D-829A-44D7-860C-27E9875E17E6}" destId="{AD3BB66C-2C80-461D-BF70-7CE8CF4AD068}" srcOrd="0" destOrd="0" presId="urn:microsoft.com/office/officeart/2005/8/layout/vList2"/>
    <dgm:cxn modelId="{FDBB3856-EE6D-4EC4-82E4-5EC230274FB1}" srcId="{0A7A029D-14AB-423F-A977-1EA2F64D27D8}" destId="{CD1DE29D-829A-44D7-860C-27E9875E17E6}" srcOrd="2" destOrd="0" parTransId="{207651EA-522F-48CB-AE5E-75652673C215}" sibTransId="{DB09FECD-02F5-459A-AC10-C4D5B77F7E16}"/>
    <dgm:cxn modelId="{74D0E07D-3431-44FB-8672-6DEE8171B811}" srcId="{2C0A8208-7D41-43AB-B5BF-A03AB3E45A06}" destId="{901B12E4-D32F-4C3C-985C-D351024D1810}" srcOrd="0" destOrd="0" parTransId="{C8D998B8-0188-4B19-8C31-C27A0DD8A6B8}" sibTransId="{6A6B187A-6E01-481A-93FA-CCD0D1BCD244}"/>
    <dgm:cxn modelId="{93DFDD81-362B-45A0-B57E-8713B9E74EFC}" srcId="{0A7A029D-14AB-423F-A977-1EA2F64D27D8}" destId="{2C0A8208-7D41-43AB-B5BF-A03AB3E45A06}" srcOrd="0" destOrd="0" parTransId="{8DF379B8-B427-4E45-BD8B-69F212D456FB}" sibTransId="{A60EFC0B-5BEB-434D-B141-D80987B285AC}"/>
    <dgm:cxn modelId="{345388B1-23F2-40D5-A1D4-A7E5938CB814}" srcId="{0A7A029D-14AB-423F-A977-1EA2F64D27D8}" destId="{E53AB38A-3D62-4F0A-8BC0-4930B657D278}" srcOrd="3" destOrd="0" parTransId="{445533F4-39B7-43D7-927C-2F91C7AF4B12}" sibTransId="{69C8F433-D78F-4F94-9D45-7AE8BCE1F8F5}"/>
    <dgm:cxn modelId="{28B2CEC7-2BF2-4987-A861-3123D065BE6E}" srcId="{2C0A8208-7D41-43AB-B5BF-A03AB3E45A06}" destId="{9EBD7759-495E-4908-B62D-E48615E041E3}" srcOrd="1" destOrd="0" parTransId="{CC5B1E21-99F2-4468-A041-5594FAD6C52C}" sibTransId="{B2050960-30F8-4D99-B7EB-080B4DCFF30B}"/>
    <dgm:cxn modelId="{A4AEF0CA-AEF5-4BB4-9938-BC85163B7E59}" type="presOf" srcId="{1498A81A-AC3D-470C-9994-E9CA69EFC1EE}" destId="{EFE6FC1B-E7FF-4AF1-A2CF-B332BEB57523}" srcOrd="0" destOrd="0" presId="urn:microsoft.com/office/officeart/2005/8/layout/vList2"/>
    <dgm:cxn modelId="{ADE519CB-71CE-4A45-BAFE-F24FBDB8116E}" type="presOf" srcId="{9EBD7759-495E-4908-B62D-E48615E041E3}" destId="{7ED7C927-84CD-439D-979C-93AB4D06FF9E}" srcOrd="0" destOrd="1" presId="urn:microsoft.com/office/officeart/2005/8/layout/vList2"/>
    <dgm:cxn modelId="{BB513AEA-FAC0-4949-AEF6-ECC0D23A694D}" type="presOf" srcId="{901B12E4-D32F-4C3C-985C-D351024D1810}" destId="{7ED7C927-84CD-439D-979C-93AB4D06FF9E}" srcOrd="0" destOrd="0" presId="urn:microsoft.com/office/officeart/2005/8/layout/vList2"/>
    <dgm:cxn modelId="{B2E4AFF0-264F-491B-B499-E7F01AE48FA1}" type="presParOf" srcId="{9A3A1698-18FF-46E9-ADFC-50CEA7447D15}" destId="{8A73DC99-FE46-450D-A405-D3616103F051}" srcOrd="0" destOrd="0" presId="urn:microsoft.com/office/officeart/2005/8/layout/vList2"/>
    <dgm:cxn modelId="{FAF40AA5-C62B-4C4F-8344-6096F23289A7}" type="presParOf" srcId="{9A3A1698-18FF-46E9-ADFC-50CEA7447D15}" destId="{7ED7C927-84CD-439D-979C-93AB4D06FF9E}" srcOrd="1" destOrd="0" presId="urn:microsoft.com/office/officeart/2005/8/layout/vList2"/>
    <dgm:cxn modelId="{F089AC6F-7132-47EB-ABEE-0DC32D69FBF9}" type="presParOf" srcId="{9A3A1698-18FF-46E9-ADFC-50CEA7447D15}" destId="{EFE6FC1B-E7FF-4AF1-A2CF-B332BEB57523}" srcOrd="2" destOrd="0" presId="urn:microsoft.com/office/officeart/2005/8/layout/vList2"/>
    <dgm:cxn modelId="{480D646D-3F18-4477-8BE2-89A5C6B2BAF7}" type="presParOf" srcId="{9A3A1698-18FF-46E9-ADFC-50CEA7447D15}" destId="{9F93DE6E-CC09-4A88-97FA-2C7929CD8E32}" srcOrd="3" destOrd="0" presId="urn:microsoft.com/office/officeart/2005/8/layout/vList2"/>
    <dgm:cxn modelId="{1DF9746D-2BAC-4E5F-B675-866591D1F4EB}" type="presParOf" srcId="{9A3A1698-18FF-46E9-ADFC-50CEA7447D15}" destId="{AD3BB66C-2C80-461D-BF70-7CE8CF4AD068}" srcOrd="4" destOrd="0" presId="urn:microsoft.com/office/officeart/2005/8/layout/vList2"/>
    <dgm:cxn modelId="{A7D6C962-490F-4865-88D8-0BEEAD24AD8C}" type="presParOf" srcId="{9A3A1698-18FF-46E9-ADFC-50CEA7447D15}" destId="{83AAB41D-1729-4EF1-B879-28B52597E9B5}" srcOrd="5" destOrd="0" presId="urn:microsoft.com/office/officeart/2005/8/layout/vList2"/>
    <dgm:cxn modelId="{72FADD55-54B4-4FBC-9C50-282A69368114}" type="presParOf" srcId="{9A3A1698-18FF-46E9-ADFC-50CEA7447D15}" destId="{1C195BED-D904-4F88-B5F2-5567168E5D3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181C8-E0FD-460D-A5F6-334792B43F3D}">
      <dsp:nvSpPr>
        <dsp:cNvPr id="0" name=""/>
        <dsp:cNvSpPr/>
      </dsp:nvSpPr>
      <dsp:spPr>
        <a:xfrm>
          <a:off x="0" y="0"/>
          <a:ext cx="10515600" cy="1958102"/>
        </a:xfrm>
        <a:prstGeom prst="roundRect">
          <a:avLst>
            <a:gd name="adj" fmla="val 1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5ED560-6515-4432-8951-09DA1297CC25}">
      <dsp:nvSpPr>
        <dsp:cNvPr id="0" name=""/>
        <dsp:cNvSpPr/>
      </dsp:nvSpPr>
      <dsp:spPr>
        <a:xfrm>
          <a:off x="318846" y="261080"/>
          <a:ext cx="1829242" cy="14359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E0421D-E81C-4B84-99C0-E712B9643F27}">
      <dsp:nvSpPr>
        <dsp:cNvPr id="0" name=""/>
        <dsp:cNvSpPr/>
      </dsp:nvSpPr>
      <dsp:spPr>
        <a:xfrm rot="10800000">
          <a:off x="318846" y="1958102"/>
          <a:ext cx="1829242" cy="2393235"/>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Daylight</a:t>
          </a:r>
        </a:p>
      </dsp:txBody>
      <dsp:txXfrm rot="10800000">
        <a:off x="375102" y="1958102"/>
        <a:ext cx="1716730" cy="2336979"/>
      </dsp:txXfrm>
    </dsp:sp>
    <dsp:sp modelId="{1B8EFD0D-EA3D-4FB8-936D-AC359F3A65C1}">
      <dsp:nvSpPr>
        <dsp:cNvPr id="0" name=""/>
        <dsp:cNvSpPr/>
      </dsp:nvSpPr>
      <dsp:spPr>
        <a:xfrm>
          <a:off x="2331012" y="261080"/>
          <a:ext cx="1829242" cy="143594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3AE78E-F27F-4755-9B65-F3C5299B6C93}">
      <dsp:nvSpPr>
        <dsp:cNvPr id="0" name=""/>
        <dsp:cNvSpPr/>
      </dsp:nvSpPr>
      <dsp:spPr>
        <a:xfrm rot="10800000">
          <a:off x="2331012" y="1958102"/>
          <a:ext cx="1829242" cy="2393235"/>
        </a:xfrm>
        <a:prstGeom prst="round2SameRect">
          <a:avLst>
            <a:gd name="adj1" fmla="val 10500"/>
            <a:gd name="adj2" fmla="val 0"/>
          </a:avLst>
        </a:prstGeom>
        <a:solidFill>
          <a:schemeClr val="accent4">
            <a:hueOff val="-449507"/>
            <a:satOff val="-18474"/>
            <a:lumOff val="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Drying Agricultural Products</a:t>
          </a:r>
          <a:endParaRPr lang="en-US" sz="2100" kern="1200" dirty="0"/>
        </a:p>
      </dsp:txBody>
      <dsp:txXfrm rot="10800000">
        <a:off x="2387268" y="1958102"/>
        <a:ext cx="1716730" cy="2336979"/>
      </dsp:txXfrm>
    </dsp:sp>
    <dsp:sp modelId="{A5C196E0-D3D0-4748-AF0C-E60B0C38DD17}">
      <dsp:nvSpPr>
        <dsp:cNvPr id="0" name=""/>
        <dsp:cNvSpPr/>
      </dsp:nvSpPr>
      <dsp:spPr>
        <a:xfrm>
          <a:off x="4343178" y="261080"/>
          <a:ext cx="1829242" cy="1435941"/>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321F8F-0516-427B-AA45-5ACD18C690BD}">
      <dsp:nvSpPr>
        <dsp:cNvPr id="0" name=""/>
        <dsp:cNvSpPr/>
      </dsp:nvSpPr>
      <dsp:spPr>
        <a:xfrm rot="10800000">
          <a:off x="4343178" y="1958102"/>
          <a:ext cx="1829242" cy="2393235"/>
        </a:xfrm>
        <a:prstGeom prst="round2SameRect">
          <a:avLst>
            <a:gd name="adj1" fmla="val 10500"/>
            <a:gd name="adj2" fmla="val 0"/>
          </a:avLst>
        </a:prstGeom>
        <a:solidFill>
          <a:schemeClr val="accent4">
            <a:hueOff val="-899014"/>
            <a:satOff val="-36948"/>
            <a:lumOff val="10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Space Heating</a:t>
          </a:r>
          <a:endParaRPr lang="en-US" sz="2100" kern="1200" dirty="0"/>
        </a:p>
      </dsp:txBody>
      <dsp:txXfrm rot="10800000">
        <a:off x="4399434" y="1958102"/>
        <a:ext cx="1716730" cy="2336979"/>
      </dsp:txXfrm>
    </dsp:sp>
    <dsp:sp modelId="{B14B975D-8304-471C-811B-C0D60A3059D9}">
      <dsp:nvSpPr>
        <dsp:cNvPr id="0" name=""/>
        <dsp:cNvSpPr/>
      </dsp:nvSpPr>
      <dsp:spPr>
        <a:xfrm>
          <a:off x="6355345" y="261080"/>
          <a:ext cx="1829242" cy="1435941"/>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ECCF7E-86EC-4982-AFF9-16C73DB1DFDB}">
      <dsp:nvSpPr>
        <dsp:cNvPr id="0" name=""/>
        <dsp:cNvSpPr/>
      </dsp:nvSpPr>
      <dsp:spPr>
        <a:xfrm rot="10800000">
          <a:off x="6355345" y="1958102"/>
          <a:ext cx="1829242" cy="2393235"/>
        </a:xfrm>
        <a:prstGeom prst="round2SameRect">
          <a:avLst>
            <a:gd name="adj1" fmla="val 10500"/>
            <a:gd name="adj2" fmla="val 0"/>
          </a:avLst>
        </a:prstGeom>
        <a:solidFill>
          <a:schemeClr val="accent4">
            <a:hueOff val="-1348522"/>
            <a:satOff val="-55422"/>
            <a:lumOff val="1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Water Heating</a:t>
          </a:r>
          <a:endParaRPr lang="en-US" sz="2100" kern="1200" dirty="0"/>
        </a:p>
      </dsp:txBody>
      <dsp:txXfrm rot="10800000">
        <a:off x="6411601" y="1958102"/>
        <a:ext cx="1716730" cy="2336979"/>
      </dsp:txXfrm>
    </dsp:sp>
    <dsp:sp modelId="{48CBC77B-0BEC-4EA3-BD91-79A7A828D67B}">
      <dsp:nvSpPr>
        <dsp:cNvPr id="0" name=""/>
        <dsp:cNvSpPr/>
      </dsp:nvSpPr>
      <dsp:spPr>
        <a:xfrm>
          <a:off x="8367511" y="261080"/>
          <a:ext cx="1829242" cy="1435941"/>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3E311C-1AA9-464D-AA0E-A3D86335206D}">
      <dsp:nvSpPr>
        <dsp:cNvPr id="0" name=""/>
        <dsp:cNvSpPr/>
      </dsp:nvSpPr>
      <dsp:spPr>
        <a:xfrm rot="10800000">
          <a:off x="8367511" y="1958102"/>
          <a:ext cx="1829242" cy="2393235"/>
        </a:xfrm>
        <a:prstGeom prst="round2SameRect">
          <a:avLst>
            <a:gd name="adj1" fmla="val 10500"/>
            <a:gd name="adj2" fmla="val 0"/>
          </a:avLst>
        </a:prstGeom>
        <a:solidFill>
          <a:schemeClr val="accent4">
            <a:hueOff val="-1798029"/>
            <a:satOff val="-73896"/>
            <a:lumOff val="2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l" defTabSz="933450">
            <a:lnSpc>
              <a:spcPct val="90000"/>
            </a:lnSpc>
            <a:spcBef>
              <a:spcPct val="0"/>
            </a:spcBef>
            <a:spcAft>
              <a:spcPct val="35000"/>
            </a:spcAft>
            <a:buNone/>
          </a:pPr>
          <a:r>
            <a:rPr lang="en-US" sz="2100" kern="1200"/>
            <a:t>Generating Electrical Power</a:t>
          </a:r>
          <a:endParaRPr lang="en-US" sz="2100" kern="1200" dirty="0"/>
        </a:p>
        <a:p>
          <a:pPr marL="171450" lvl="1" indent="-171450" algn="l" defTabSz="711200">
            <a:lnSpc>
              <a:spcPct val="90000"/>
            </a:lnSpc>
            <a:spcBef>
              <a:spcPct val="0"/>
            </a:spcBef>
            <a:spcAft>
              <a:spcPct val="15000"/>
            </a:spcAft>
            <a:buChar char="•"/>
          </a:pPr>
          <a:r>
            <a:rPr lang="en-US" sz="1600" kern="1200"/>
            <a:t>Concentrating Solar Power (CSP)</a:t>
          </a:r>
          <a:endParaRPr lang="en-US" sz="1600" kern="1200" dirty="0"/>
        </a:p>
        <a:p>
          <a:pPr marL="171450" lvl="1" indent="-171450" algn="l" defTabSz="711200">
            <a:lnSpc>
              <a:spcPct val="90000"/>
            </a:lnSpc>
            <a:spcBef>
              <a:spcPct val="0"/>
            </a:spcBef>
            <a:spcAft>
              <a:spcPct val="15000"/>
            </a:spcAft>
            <a:buChar char="•"/>
          </a:pPr>
          <a:r>
            <a:rPr lang="en-US" sz="1600" kern="1200"/>
            <a:t>Photovoltaics</a:t>
          </a:r>
          <a:endParaRPr lang="en-US" sz="1600" kern="1200" dirty="0"/>
        </a:p>
      </dsp:txBody>
      <dsp:txXfrm rot="10800000">
        <a:off x="8423767" y="1958102"/>
        <a:ext cx="1716730" cy="23369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E005D-9323-4A8F-B0CA-7D585B18AF8C}">
      <dsp:nvSpPr>
        <dsp:cNvPr id="0" name=""/>
        <dsp:cNvSpPr/>
      </dsp:nvSpPr>
      <dsp:spPr>
        <a:xfrm>
          <a:off x="506152" y="1291"/>
          <a:ext cx="2466219" cy="14797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a:t>The United States houses the largest CSP plant in the Mojave Desert</a:t>
          </a:r>
          <a:endParaRPr lang="en-US" sz="2300" kern="1200"/>
        </a:p>
      </dsp:txBody>
      <dsp:txXfrm>
        <a:off x="506152" y="1291"/>
        <a:ext cx="2466219" cy="1479731"/>
      </dsp:txXfrm>
    </dsp:sp>
    <dsp:sp modelId="{F83AA6D8-F9FD-4ADB-8FE7-0765F63140E3}">
      <dsp:nvSpPr>
        <dsp:cNvPr id="0" name=""/>
        <dsp:cNvSpPr/>
      </dsp:nvSpPr>
      <dsp:spPr>
        <a:xfrm>
          <a:off x="506152" y="1727645"/>
          <a:ext cx="2466219" cy="14797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a:t>It uses 347,000 garage door-sized mirrors and 173,500 heliostats</a:t>
          </a:r>
          <a:endParaRPr lang="en-US" sz="2300" kern="1200"/>
        </a:p>
      </dsp:txBody>
      <dsp:txXfrm>
        <a:off x="506152" y="1727645"/>
        <a:ext cx="2466219" cy="1479731"/>
      </dsp:txXfrm>
    </dsp:sp>
    <dsp:sp modelId="{85AAB890-860F-400C-81F5-31AF7EB52F5C}">
      <dsp:nvSpPr>
        <dsp:cNvPr id="0" name=""/>
        <dsp:cNvSpPr/>
      </dsp:nvSpPr>
      <dsp:spPr>
        <a:xfrm>
          <a:off x="506152" y="3453999"/>
          <a:ext cx="2466219" cy="14797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a:t>Ivanpah is operated by NRG</a:t>
          </a:r>
          <a:endParaRPr lang="en-US" sz="2300" kern="1200"/>
        </a:p>
      </dsp:txBody>
      <dsp:txXfrm>
        <a:off x="506152" y="3453999"/>
        <a:ext cx="2466219" cy="14797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44572-C69F-41C7-9C2D-07CF6A7E7F82}">
      <dsp:nvSpPr>
        <dsp:cNvPr id="0" name=""/>
        <dsp:cNvSpPr/>
      </dsp:nvSpPr>
      <dsp:spPr>
        <a:xfrm>
          <a:off x="0" y="74211"/>
          <a:ext cx="5181600" cy="794503"/>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t>One cell produces about 0.5 V; larger cells produce more current</a:t>
          </a:r>
          <a:endParaRPr lang="en-US" sz="2000" kern="1200" dirty="0"/>
        </a:p>
      </dsp:txBody>
      <dsp:txXfrm>
        <a:off x="38784" y="112995"/>
        <a:ext cx="5104032" cy="716935"/>
      </dsp:txXfrm>
    </dsp:sp>
    <dsp:sp modelId="{F5506AF0-CC35-4B21-940F-067B1AC8D536}">
      <dsp:nvSpPr>
        <dsp:cNvPr id="0" name=""/>
        <dsp:cNvSpPr/>
      </dsp:nvSpPr>
      <dsp:spPr>
        <a:xfrm>
          <a:off x="0" y="926314"/>
          <a:ext cx="5181600" cy="794503"/>
        </a:xfrm>
        <a:prstGeom prst="roundRect">
          <a:avLst/>
        </a:prstGeom>
        <a:solidFill>
          <a:schemeClr val="accent2">
            <a:shade val="80000"/>
            <a:hueOff val="-186281"/>
            <a:satOff val="-18555"/>
            <a:lumOff val="98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t>Cells are connected in series to create modules (increases voltage)</a:t>
          </a:r>
          <a:endParaRPr lang="en-US" sz="2000" kern="1200" dirty="0"/>
        </a:p>
      </dsp:txBody>
      <dsp:txXfrm>
        <a:off x="38784" y="965098"/>
        <a:ext cx="5104032" cy="716935"/>
      </dsp:txXfrm>
    </dsp:sp>
    <dsp:sp modelId="{829EA173-1DCE-48FE-A97F-D1A5AD66299A}">
      <dsp:nvSpPr>
        <dsp:cNvPr id="0" name=""/>
        <dsp:cNvSpPr/>
      </dsp:nvSpPr>
      <dsp:spPr>
        <a:xfrm>
          <a:off x="0" y="1778417"/>
          <a:ext cx="5181600" cy="794503"/>
        </a:xfrm>
        <a:prstGeom prst="roundRect">
          <a:avLst/>
        </a:prstGeom>
        <a:solidFill>
          <a:schemeClr val="accent2">
            <a:shade val="80000"/>
            <a:hueOff val="-372561"/>
            <a:satOff val="-37110"/>
            <a:lumOff val="197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t>Modules are connected in parallel to create arrays (increases current)</a:t>
          </a:r>
          <a:endParaRPr lang="en-US" sz="2000" kern="1200" dirty="0"/>
        </a:p>
      </dsp:txBody>
      <dsp:txXfrm>
        <a:off x="38784" y="1817201"/>
        <a:ext cx="5104032" cy="716935"/>
      </dsp:txXfrm>
    </dsp:sp>
    <dsp:sp modelId="{F815DCA1-04D5-4FDF-82C3-B5571874C1C7}">
      <dsp:nvSpPr>
        <dsp:cNvPr id="0" name=""/>
        <dsp:cNvSpPr/>
      </dsp:nvSpPr>
      <dsp:spPr>
        <a:xfrm>
          <a:off x="0" y="2630520"/>
          <a:ext cx="5181600" cy="794503"/>
        </a:xfrm>
        <a:prstGeom prst="roundRect">
          <a:avLst/>
        </a:prstGeom>
        <a:solidFill>
          <a:schemeClr val="accent2">
            <a:shade val="80000"/>
            <a:hueOff val="-558842"/>
            <a:satOff val="-55665"/>
            <a:lumOff val="29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a:t>A “solar panel” is an array</a:t>
          </a:r>
          <a:endParaRPr lang="en-US" sz="2000" kern="1200"/>
        </a:p>
      </dsp:txBody>
      <dsp:txXfrm>
        <a:off x="38784" y="2669304"/>
        <a:ext cx="5104032" cy="716935"/>
      </dsp:txXfrm>
    </dsp:sp>
    <dsp:sp modelId="{3BC272EC-EA50-402E-A4D4-F8923904A2AB}">
      <dsp:nvSpPr>
        <dsp:cNvPr id="0" name=""/>
        <dsp:cNvSpPr/>
      </dsp:nvSpPr>
      <dsp:spPr>
        <a:xfrm>
          <a:off x="0" y="3482623"/>
          <a:ext cx="5181600" cy="794503"/>
        </a:xfrm>
        <a:prstGeom prst="roundRect">
          <a:avLst/>
        </a:prstGeom>
        <a:solidFill>
          <a:schemeClr val="accent2">
            <a:shade val="80000"/>
            <a:hueOff val="-745122"/>
            <a:satOff val="-74220"/>
            <a:lumOff val="394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a:t>Solar farms are often also called arrays – technically an array of arrays </a:t>
          </a:r>
          <a:endParaRPr lang="en-US" sz="2000" kern="1200"/>
        </a:p>
      </dsp:txBody>
      <dsp:txXfrm>
        <a:off x="38784" y="3521407"/>
        <a:ext cx="5104032" cy="716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3A0D0-01E7-48ED-88B6-0EE0F42ADCF7}">
      <dsp:nvSpPr>
        <dsp:cNvPr id="0" name=""/>
        <dsp:cNvSpPr/>
      </dsp:nvSpPr>
      <dsp:spPr>
        <a:xfrm>
          <a:off x="641" y="548652"/>
          <a:ext cx="2503103" cy="150186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No emissions from generation</a:t>
          </a:r>
        </a:p>
      </dsp:txBody>
      <dsp:txXfrm>
        <a:off x="641" y="548652"/>
        <a:ext cx="2503103" cy="1501861"/>
      </dsp:txXfrm>
    </dsp:sp>
    <dsp:sp modelId="{6BDF7104-D573-4B70-B387-5940B182D133}">
      <dsp:nvSpPr>
        <dsp:cNvPr id="0" name=""/>
        <dsp:cNvSpPr/>
      </dsp:nvSpPr>
      <dsp:spPr>
        <a:xfrm>
          <a:off x="2754055" y="548652"/>
          <a:ext cx="2503103" cy="150186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baseline="0" dirty="0"/>
            <a:t>Sunlight is a free energy source</a:t>
          </a:r>
          <a:endParaRPr lang="en-US" sz="2500" kern="1200" dirty="0"/>
        </a:p>
      </dsp:txBody>
      <dsp:txXfrm>
        <a:off x="2754055" y="548652"/>
        <a:ext cx="2503103" cy="1501861"/>
      </dsp:txXfrm>
    </dsp:sp>
    <dsp:sp modelId="{E8246C25-E094-4923-806F-01F1244EE305}">
      <dsp:nvSpPr>
        <dsp:cNvPr id="0" name=""/>
        <dsp:cNvSpPr/>
      </dsp:nvSpPr>
      <dsp:spPr>
        <a:xfrm>
          <a:off x="641" y="2300824"/>
          <a:ext cx="2503103" cy="150186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baseline="0"/>
            <a:t>Sustainable</a:t>
          </a:r>
          <a:endParaRPr lang="en-US" sz="2500" kern="1200"/>
        </a:p>
      </dsp:txBody>
      <dsp:txXfrm>
        <a:off x="641" y="2300824"/>
        <a:ext cx="2503103" cy="1501861"/>
      </dsp:txXfrm>
    </dsp:sp>
    <dsp:sp modelId="{DD55D5CE-175E-4D7D-A2CF-F6774EDAAD32}">
      <dsp:nvSpPr>
        <dsp:cNvPr id="0" name=""/>
        <dsp:cNvSpPr/>
      </dsp:nvSpPr>
      <dsp:spPr>
        <a:xfrm>
          <a:off x="2754055" y="2300824"/>
          <a:ext cx="2503103" cy="150186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baseline="0"/>
            <a:t>Provide electricity to remote locations</a:t>
          </a:r>
          <a:endParaRPr lang="en-US" sz="2500" kern="1200"/>
        </a:p>
      </dsp:txBody>
      <dsp:txXfrm>
        <a:off x="2754055" y="2300824"/>
        <a:ext cx="2503103" cy="15018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3DC99-FE46-450D-A405-D3616103F051}">
      <dsp:nvSpPr>
        <dsp:cNvPr id="0" name=""/>
        <dsp:cNvSpPr/>
      </dsp:nvSpPr>
      <dsp:spPr>
        <a:xfrm>
          <a:off x="0" y="25035"/>
          <a:ext cx="5613400" cy="913678"/>
        </a:xfrm>
        <a:prstGeom prst="round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a:t>Less efficient and costly equipment</a:t>
          </a:r>
          <a:endParaRPr lang="en-US" sz="2300" kern="1200"/>
        </a:p>
      </dsp:txBody>
      <dsp:txXfrm>
        <a:off x="44602" y="69637"/>
        <a:ext cx="5524196" cy="824474"/>
      </dsp:txXfrm>
    </dsp:sp>
    <dsp:sp modelId="{7ED7C927-84CD-439D-979C-93AB4D06FF9E}">
      <dsp:nvSpPr>
        <dsp:cNvPr id="0" name=""/>
        <dsp:cNvSpPr/>
      </dsp:nvSpPr>
      <dsp:spPr>
        <a:xfrm>
          <a:off x="0" y="938714"/>
          <a:ext cx="5613400" cy="88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25"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25% vs 35% of thermal power plant; ignores transmission losses</a:t>
          </a:r>
        </a:p>
        <a:p>
          <a:pPr marL="171450" lvl="1" indent="-171450" algn="l" defTabSz="800100">
            <a:lnSpc>
              <a:spcPct val="90000"/>
            </a:lnSpc>
            <a:spcBef>
              <a:spcPct val="0"/>
            </a:spcBef>
            <a:spcAft>
              <a:spcPct val="20000"/>
            </a:spcAft>
            <a:buChar char="•"/>
          </a:pPr>
          <a:r>
            <a:rPr lang="en-US" sz="1800" kern="1200"/>
            <a:t>Residential systems about $3.50/watt installed</a:t>
          </a:r>
        </a:p>
      </dsp:txBody>
      <dsp:txXfrm>
        <a:off x="0" y="938714"/>
        <a:ext cx="5613400" cy="880785"/>
      </dsp:txXfrm>
    </dsp:sp>
    <dsp:sp modelId="{EFE6FC1B-E7FF-4AF1-A2CF-B332BEB57523}">
      <dsp:nvSpPr>
        <dsp:cNvPr id="0" name=""/>
        <dsp:cNvSpPr/>
      </dsp:nvSpPr>
      <dsp:spPr>
        <a:xfrm>
          <a:off x="0" y="1819499"/>
          <a:ext cx="5613400" cy="913678"/>
        </a:xfrm>
        <a:prstGeom prst="roundRect">
          <a:avLst/>
        </a:prstGeom>
        <a:solidFill>
          <a:schemeClr val="accent4">
            <a:shade val="80000"/>
            <a:hueOff val="276869"/>
            <a:satOff val="-25000"/>
            <a:lumOff val="132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dirty="0"/>
            <a:t>Peak production does not coincide with peak demand for electricity</a:t>
          </a:r>
          <a:endParaRPr lang="en-US" sz="2300" kern="1200" dirty="0"/>
        </a:p>
      </dsp:txBody>
      <dsp:txXfrm>
        <a:off x="44602" y="1864101"/>
        <a:ext cx="5524196" cy="824474"/>
      </dsp:txXfrm>
    </dsp:sp>
    <dsp:sp modelId="{AD3BB66C-2C80-461D-BF70-7CE8CF4AD068}">
      <dsp:nvSpPr>
        <dsp:cNvPr id="0" name=""/>
        <dsp:cNvSpPr/>
      </dsp:nvSpPr>
      <dsp:spPr>
        <a:xfrm>
          <a:off x="0" y="2799418"/>
          <a:ext cx="5613400" cy="913678"/>
        </a:xfrm>
        <a:prstGeom prst="roundRect">
          <a:avLst/>
        </a:prstGeom>
        <a:solidFill>
          <a:schemeClr val="accent4">
            <a:shade val="80000"/>
            <a:hueOff val="553738"/>
            <a:satOff val="-50001"/>
            <a:lumOff val="264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dirty="0"/>
            <a:t>Amount of power available depends on location and season</a:t>
          </a:r>
          <a:endParaRPr lang="en-US" sz="2300" kern="1200" dirty="0"/>
        </a:p>
      </dsp:txBody>
      <dsp:txXfrm>
        <a:off x="44602" y="2844020"/>
        <a:ext cx="5524196" cy="824474"/>
      </dsp:txXfrm>
    </dsp:sp>
    <dsp:sp modelId="{1C195BED-D904-4F88-B5F2-5567168E5D33}">
      <dsp:nvSpPr>
        <dsp:cNvPr id="0" name=""/>
        <dsp:cNvSpPr/>
      </dsp:nvSpPr>
      <dsp:spPr>
        <a:xfrm>
          <a:off x="0" y="3779336"/>
          <a:ext cx="5613400" cy="913678"/>
        </a:xfrm>
        <a:prstGeom prst="roundRect">
          <a:avLst/>
        </a:prstGeom>
        <a:solidFill>
          <a:schemeClr val="accent4">
            <a:shade val="80000"/>
            <a:hueOff val="830607"/>
            <a:satOff val="-75001"/>
            <a:lumOff val="39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dirty="0"/>
            <a:t>Environmental impact of PV cell production</a:t>
          </a:r>
          <a:endParaRPr lang="en-US" sz="2300" kern="1200" dirty="0"/>
        </a:p>
      </dsp:txBody>
      <dsp:txXfrm>
        <a:off x="44602" y="3823938"/>
        <a:ext cx="5524196" cy="824474"/>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E208DB70-B3BC-4AE7-B886-45DE6C415CDA}" type="datetimeFigureOut">
              <a:rPr lang="en-US" smtClean="0"/>
              <a:t>7/10/2023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36D821A-AA79-4B10-9048-EB3AB899B80C}" type="slidenum">
              <a:rPr lang="en-US" smtClean="0"/>
              <a:t>‹#›</a:t>
            </a:fld>
            <a:endParaRPr lang="en-US"/>
          </a:p>
        </p:txBody>
      </p:sp>
    </p:spTree>
    <p:extLst>
      <p:ext uri="{BB962C8B-B14F-4D97-AF65-F5344CB8AC3E}">
        <p14:creationId xmlns:p14="http://schemas.microsoft.com/office/powerpoint/2010/main" val="54795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sun is so massive and has so much gravity that the atoms are pulled together with enough energy to create plasma – a state of matter even more energetic than gases. At this state, the electrons’ motion overcomes electrostatic force and they are able to move around independently of the nuclei with which they would ordinarily be associated. Because of this exceptionally high energy and gravitational force, small nuclei can be forced together in a process called nuclear fusion.</a:t>
            </a:r>
          </a:p>
          <a:p>
            <a:endParaRPr lang="en-US" dirty="0"/>
          </a:p>
          <a:p>
            <a:r>
              <a:rPr lang="en-US" dirty="0"/>
              <a:t>The diagram shows two isotopes of hydrogen. An isotope is a nucleus with the same number of protons but varying numbers of neutrons. Run-of-the-mill hydrogen is one proton and one electron. Deuterium has an atomic mass of 2 amu and tritium has an atomic mass of 3, but because each has only one proton they are isotopes of hydrogen.</a:t>
            </a:r>
          </a:p>
          <a:p>
            <a:endParaRPr lang="en-US" dirty="0"/>
          </a:p>
          <a:p>
            <a:r>
              <a:rPr lang="en-US" dirty="0"/>
              <a:t>If deuterium and tritium are fused, they form a helium nucleus and a free neutron, and release TREMENDOUS amounts of energy. This is just one of the fusion reactions taking place in the core of the sun and many other stars. The energy released by a fusion reaction will be an extremely high energy photon that we call gamma radiation. That photon can travel straight from the core of the sun to its surface and leave, or it can be absorbed and released multiple times by other atoms in the sun. Every time the energy is absorbed and released, the wavelength changes. The absorption / release process can occur for thousands of years before that photon leaves the sun; this is why sunlight is a broad spectrum of wavelengths, from gamma radiation down through long-wave radio waves. Each photon is a specific wavelength of electromagnetic radiation, or an electromagnetic wave.</a:t>
            </a:r>
          </a:p>
          <a:p>
            <a:endParaRPr lang="en-US" dirty="0"/>
          </a:p>
          <a:p>
            <a:r>
              <a:rPr lang="en-US" dirty="0"/>
              <a:t>Once a photon leaves the surface of the sun, it travels at 300,000 km/s and reaches Earth in about 8 minutes.</a:t>
            </a:r>
          </a:p>
        </p:txBody>
      </p:sp>
      <p:sp>
        <p:nvSpPr>
          <p:cNvPr id="4" name="Slide Number Placeholder 3"/>
          <p:cNvSpPr>
            <a:spLocks noGrp="1"/>
          </p:cNvSpPr>
          <p:nvPr>
            <p:ph type="sldNum" sz="quarter" idx="5"/>
          </p:nvPr>
        </p:nvSpPr>
        <p:spPr/>
        <p:txBody>
          <a:bodyPr/>
          <a:lstStyle/>
          <a:p>
            <a:fld id="{B36D821A-AA79-4B10-9048-EB3AB899B80C}" type="slidenum">
              <a:rPr lang="en-US" smtClean="0"/>
              <a:t>2</a:t>
            </a:fld>
            <a:endParaRPr lang="en-US"/>
          </a:p>
        </p:txBody>
      </p:sp>
    </p:spTree>
    <p:extLst>
      <p:ext uri="{BB962C8B-B14F-4D97-AF65-F5344CB8AC3E}">
        <p14:creationId xmlns:p14="http://schemas.microsoft.com/office/powerpoint/2010/main" val="3975857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Photovoltaic systems are DC systems, meaning they produce electric current that moves in one direction only, like a battery. The diagram shows the direction of the current through a load, such as an LED.</a:t>
            </a:r>
          </a:p>
        </p:txBody>
      </p:sp>
      <p:sp>
        <p:nvSpPr>
          <p:cNvPr id="4" name="Slide Number Placeholder 3"/>
          <p:cNvSpPr>
            <a:spLocks noGrp="1"/>
          </p:cNvSpPr>
          <p:nvPr>
            <p:ph type="sldNum" sz="quarter" idx="5"/>
          </p:nvPr>
        </p:nvSpPr>
        <p:spPr/>
        <p:txBody>
          <a:bodyPr/>
          <a:lstStyle/>
          <a:p>
            <a:fld id="{B36D821A-AA79-4B10-9048-EB3AB899B80C}" type="slidenum">
              <a:rPr lang="en-US" smtClean="0"/>
              <a:t>13</a:t>
            </a:fld>
            <a:endParaRPr lang="en-US"/>
          </a:p>
        </p:txBody>
      </p:sp>
    </p:spTree>
    <p:extLst>
      <p:ext uri="{BB962C8B-B14F-4D97-AF65-F5344CB8AC3E}">
        <p14:creationId xmlns:p14="http://schemas.microsoft.com/office/powerpoint/2010/main" val="1847812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Cell, module, and array have specific meanings when discussing PV systems. However, as is often the case, colloquial usage blurs the meaning of “array”. Sometimes photovoltaic arrays are called “solar farms”.</a:t>
            </a:r>
          </a:p>
        </p:txBody>
      </p:sp>
      <p:sp>
        <p:nvSpPr>
          <p:cNvPr id="4" name="Slide Number Placeholder 3"/>
          <p:cNvSpPr>
            <a:spLocks noGrp="1"/>
          </p:cNvSpPr>
          <p:nvPr>
            <p:ph type="sldNum" sz="quarter" idx="5"/>
          </p:nvPr>
        </p:nvSpPr>
        <p:spPr/>
        <p:txBody>
          <a:bodyPr/>
          <a:lstStyle/>
          <a:p>
            <a:fld id="{B36D821A-AA79-4B10-9048-EB3AB899B80C}" type="slidenum">
              <a:rPr lang="en-US" smtClean="0"/>
              <a:t>14</a:t>
            </a:fld>
            <a:endParaRPr lang="en-US"/>
          </a:p>
        </p:txBody>
      </p:sp>
    </p:spTree>
    <p:extLst>
      <p:ext uri="{BB962C8B-B14F-4D97-AF65-F5344CB8AC3E}">
        <p14:creationId xmlns:p14="http://schemas.microsoft.com/office/powerpoint/2010/main" val="301333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PV systems generate DC power, using it in a building wired for AC power requires modification. The device that changes DC power to AC power is called an inverter.</a:t>
            </a:r>
          </a:p>
          <a:p>
            <a:endParaRPr lang="en-US" dirty="0"/>
          </a:p>
          <a:p>
            <a:r>
              <a:rPr lang="en-US" dirty="0"/>
              <a:t>Systems that are built with battery storage or that directly power DC loads, such as on an RV or a house with a battery storage system, need charge controllers. These devices prevent the batteries from being overcharged, thus overheating them and causing a rupture or fire. They also prevent the batteries from being drained completely. Cell phones have built-in charge controllers that stop recharging of the battery when it is completely charged, and shut off the phone when the battery reaches less than 3%.</a:t>
            </a:r>
          </a:p>
        </p:txBody>
      </p:sp>
      <p:sp>
        <p:nvSpPr>
          <p:cNvPr id="4" name="Slide Number Placeholder 3"/>
          <p:cNvSpPr>
            <a:spLocks noGrp="1"/>
          </p:cNvSpPr>
          <p:nvPr>
            <p:ph type="sldNum" sz="quarter" idx="5"/>
          </p:nvPr>
        </p:nvSpPr>
        <p:spPr/>
        <p:txBody>
          <a:bodyPr/>
          <a:lstStyle/>
          <a:p>
            <a:fld id="{B36D821A-AA79-4B10-9048-EB3AB899B80C}" type="slidenum">
              <a:rPr lang="en-US" smtClean="0"/>
              <a:t>15</a:t>
            </a:fld>
            <a:endParaRPr lang="en-US"/>
          </a:p>
        </p:txBody>
      </p:sp>
    </p:spTree>
    <p:extLst>
      <p:ext uri="{BB962C8B-B14F-4D97-AF65-F5344CB8AC3E}">
        <p14:creationId xmlns:p14="http://schemas.microsoft.com/office/powerpoint/2010/main" val="2563795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a home with solar panels can be connected to the grid. Most municipalities require homes to be grid-tied even if they have solar installed sufficient to meet the needs of the occupants. If the system produces more power than the building occupants are using, the meter will “run backward” and the excess power will be added to the grid. Owners of the system can be paid at the wholesale rate for this excess power in a system called net metering. If the building never pulls any power from the grid, the occupants will still receive a nominal bill from the utility to cover the cost of being grid-tied. Net metering reduces a building’s utility costs, but does not provide a source of income for the building because credits are given at wholesale rates while bills are generated at retail rates.</a:t>
            </a:r>
          </a:p>
        </p:txBody>
      </p:sp>
      <p:sp>
        <p:nvSpPr>
          <p:cNvPr id="4" name="Slide Number Placeholder 3"/>
          <p:cNvSpPr>
            <a:spLocks noGrp="1"/>
          </p:cNvSpPr>
          <p:nvPr>
            <p:ph type="sldNum" sz="quarter" idx="5"/>
          </p:nvPr>
        </p:nvSpPr>
        <p:spPr/>
        <p:txBody>
          <a:bodyPr/>
          <a:lstStyle/>
          <a:p>
            <a:fld id="{B36D821A-AA79-4B10-9048-EB3AB899B80C}" type="slidenum">
              <a:rPr lang="en-US" smtClean="0"/>
              <a:t>16</a:t>
            </a:fld>
            <a:endParaRPr lang="en-US"/>
          </a:p>
        </p:txBody>
      </p:sp>
    </p:spTree>
    <p:extLst>
      <p:ext uri="{BB962C8B-B14F-4D97-AF65-F5344CB8AC3E}">
        <p14:creationId xmlns:p14="http://schemas.microsoft.com/office/powerpoint/2010/main" val="1928863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sourced: https://www.eia.gov/energyexplained/solar/where-solar-is-found.php</a:t>
            </a:r>
          </a:p>
          <a:p>
            <a:endParaRPr lang="en-US" dirty="0"/>
          </a:p>
          <a:p>
            <a:r>
              <a:rPr lang="en-US" dirty="0"/>
              <a:t>In some states, utility scale installations have outpaced residential installations. In others, the reverse is true, especially in states with legislation that is not favorable to installing utility-scale systems.</a:t>
            </a:r>
          </a:p>
        </p:txBody>
      </p:sp>
      <p:sp>
        <p:nvSpPr>
          <p:cNvPr id="4" name="Slide Number Placeholder 3"/>
          <p:cNvSpPr>
            <a:spLocks noGrp="1"/>
          </p:cNvSpPr>
          <p:nvPr>
            <p:ph type="sldNum" sz="quarter" idx="5"/>
          </p:nvPr>
        </p:nvSpPr>
        <p:spPr/>
        <p:txBody>
          <a:bodyPr/>
          <a:lstStyle/>
          <a:p>
            <a:fld id="{B36D821A-AA79-4B10-9048-EB3AB899B80C}" type="slidenum">
              <a:rPr lang="en-US" smtClean="0"/>
              <a:t>17</a:t>
            </a:fld>
            <a:endParaRPr lang="en-US"/>
          </a:p>
        </p:txBody>
      </p:sp>
    </p:spTree>
    <p:extLst>
      <p:ext uri="{BB962C8B-B14F-4D97-AF65-F5344CB8AC3E}">
        <p14:creationId xmlns:p14="http://schemas.microsoft.com/office/powerpoint/2010/main" val="3730078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solar systems are installed, they run clean, meaning no air pollution or byproducts, and have no moving parts so are easy to maintain.</a:t>
            </a:r>
          </a:p>
        </p:txBody>
      </p:sp>
      <p:sp>
        <p:nvSpPr>
          <p:cNvPr id="4" name="Slide Number Placeholder 3"/>
          <p:cNvSpPr>
            <a:spLocks noGrp="1"/>
          </p:cNvSpPr>
          <p:nvPr>
            <p:ph type="sldNum" sz="quarter" idx="5"/>
          </p:nvPr>
        </p:nvSpPr>
        <p:spPr/>
        <p:txBody>
          <a:bodyPr/>
          <a:lstStyle/>
          <a:p>
            <a:fld id="{B36D821A-AA79-4B10-9048-EB3AB899B80C}" type="slidenum">
              <a:rPr lang="en-US" smtClean="0"/>
              <a:t>19</a:t>
            </a:fld>
            <a:endParaRPr lang="en-US"/>
          </a:p>
        </p:txBody>
      </p:sp>
    </p:spTree>
    <p:extLst>
      <p:ext uri="{BB962C8B-B14F-4D97-AF65-F5344CB8AC3E}">
        <p14:creationId xmlns:p14="http://schemas.microsoft.com/office/powerpoint/2010/main" val="3876421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point is becoming less of an issue because the cost of solar systems has decreased dramatically in the last 5 years. Because many PV systems are installed on the buildings where they will be used (called distributed generation), they are not subject to transmission losses. Utility-scale systems, of course, are.</a:t>
            </a:r>
          </a:p>
        </p:txBody>
      </p:sp>
      <p:sp>
        <p:nvSpPr>
          <p:cNvPr id="4" name="Slide Number Placeholder 3"/>
          <p:cNvSpPr>
            <a:spLocks noGrp="1"/>
          </p:cNvSpPr>
          <p:nvPr>
            <p:ph type="sldNum" sz="quarter" idx="5"/>
          </p:nvPr>
        </p:nvSpPr>
        <p:spPr/>
        <p:txBody>
          <a:bodyPr/>
          <a:lstStyle/>
          <a:p>
            <a:fld id="{B36D821A-AA79-4B10-9048-EB3AB899B80C}" type="slidenum">
              <a:rPr lang="en-US" smtClean="0"/>
              <a:t>20</a:t>
            </a:fld>
            <a:endParaRPr lang="en-US"/>
          </a:p>
        </p:txBody>
      </p:sp>
    </p:spTree>
    <p:extLst>
      <p:ext uri="{BB962C8B-B14F-4D97-AF65-F5344CB8AC3E}">
        <p14:creationId xmlns:p14="http://schemas.microsoft.com/office/powerpoint/2010/main" val="2297788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multimeter models have different arrangements of the controls, but the same symbols and markings are found on all of them. For the solar experiments NEED uses at workshops, AC voltage and resistance are not used.</a:t>
            </a:r>
          </a:p>
          <a:p>
            <a:endParaRPr lang="en-US" dirty="0"/>
          </a:p>
          <a:p>
            <a:r>
              <a:rPr lang="en-US" dirty="0"/>
              <a:t>Connect the red lead to the “</a:t>
            </a:r>
            <a:r>
              <a:rPr lang="en-US" dirty="0" err="1"/>
              <a:t>V</a:t>
            </a:r>
            <a:r>
              <a:rPr lang="en-US" dirty="0" err="1">
                <a:latin typeface="Calibri" panose="020F0502020204030204" pitchFamily="34" charset="0"/>
                <a:cs typeface="Calibri" panose="020F0502020204030204" pitchFamily="34" charset="0"/>
              </a:rPr>
              <a:t>ΩmA</a:t>
            </a:r>
            <a:r>
              <a:rPr lang="en-US" dirty="0">
                <a:latin typeface="Calibri" panose="020F0502020204030204" pitchFamily="34" charset="0"/>
                <a:cs typeface="Calibri" panose="020F0502020204030204" pitchFamily="34" charset="0"/>
              </a:rPr>
              <a:t>” terminal, and the black lead into the “COM” terminal.</a:t>
            </a:r>
            <a:endParaRPr lang="en-US" dirty="0"/>
          </a:p>
        </p:txBody>
      </p:sp>
      <p:sp>
        <p:nvSpPr>
          <p:cNvPr id="4" name="Slide Number Placeholder 3"/>
          <p:cNvSpPr>
            <a:spLocks noGrp="1"/>
          </p:cNvSpPr>
          <p:nvPr>
            <p:ph type="sldNum" sz="quarter" idx="5"/>
          </p:nvPr>
        </p:nvSpPr>
        <p:spPr/>
        <p:txBody>
          <a:bodyPr/>
          <a:lstStyle/>
          <a:p>
            <a:fld id="{B36D821A-AA79-4B10-9048-EB3AB899B80C}" type="slidenum">
              <a:rPr lang="en-US" smtClean="0"/>
              <a:t>22</a:t>
            </a:fld>
            <a:endParaRPr lang="en-US"/>
          </a:p>
        </p:txBody>
      </p:sp>
    </p:spTree>
    <p:extLst>
      <p:ext uri="{BB962C8B-B14F-4D97-AF65-F5344CB8AC3E}">
        <p14:creationId xmlns:p14="http://schemas.microsoft.com/office/powerpoint/2010/main" val="2741451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how to connect the modules for series and parallel work.</a:t>
            </a:r>
          </a:p>
        </p:txBody>
      </p:sp>
      <p:sp>
        <p:nvSpPr>
          <p:cNvPr id="4" name="Slide Number Placeholder 3"/>
          <p:cNvSpPr>
            <a:spLocks noGrp="1"/>
          </p:cNvSpPr>
          <p:nvPr>
            <p:ph type="sldNum" sz="quarter" idx="5"/>
          </p:nvPr>
        </p:nvSpPr>
        <p:spPr/>
        <p:txBody>
          <a:bodyPr/>
          <a:lstStyle/>
          <a:p>
            <a:fld id="{B36D821A-AA79-4B10-9048-EB3AB899B80C}" type="slidenum">
              <a:rPr lang="en-US" smtClean="0"/>
              <a:t>23</a:t>
            </a:fld>
            <a:endParaRPr lang="en-US"/>
          </a:p>
        </p:txBody>
      </p:sp>
    </p:spTree>
    <p:extLst>
      <p:ext uri="{BB962C8B-B14F-4D97-AF65-F5344CB8AC3E}">
        <p14:creationId xmlns:p14="http://schemas.microsoft.com/office/powerpoint/2010/main" val="1713894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insert your own email address here if you don’t teachers contacting you.</a:t>
            </a:r>
          </a:p>
        </p:txBody>
      </p:sp>
      <p:sp>
        <p:nvSpPr>
          <p:cNvPr id="4" name="Slide Number Placeholder 3"/>
          <p:cNvSpPr>
            <a:spLocks noGrp="1"/>
          </p:cNvSpPr>
          <p:nvPr>
            <p:ph type="sldNum" sz="quarter" idx="5"/>
          </p:nvPr>
        </p:nvSpPr>
        <p:spPr/>
        <p:txBody>
          <a:bodyPr/>
          <a:lstStyle/>
          <a:p>
            <a:fld id="{B36D821A-AA79-4B10-9048-EB3AB899B80C}" type="slidenum">
              <a:rPr lang="en-US" smtClean="0"/>
              <a:t>24</a:t>
            </a:fld>
            <a:endParaRPr lang="en-US"/>
          </a:p>
        </p:txBody>
      </p:sp>
    </p:spTree>
    <p:extLst>
      <p:ext uri="{BB962C8B-B14F-4D97-AF65-F5344CB8AC3E}">
        <p14:creationId xmlns:p14="http://schemas.microsoft.com/office/powerpoint/2010/main" val="3587683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produced by NREL, shows where sunlight has the most power every day. The units are kWh per square meter per day. As one would expect, the arid southwestern states receive the most intense sunlight while northern states receive the lowest intensity. Parts of Hawaii where humidity is high and therefore cloud cover is frequent receive much less humidity than parts of the islands where humidity is lower.</a:t>
            </a:r>
          </a:p>
        </p:txBody>
      </p:sp>
      <p:sp>
        <p:nvSpPr>
          <p:cNvPr id="4" name="Slide Number Placeholder 3"/>
          <p:cNvSpPr>
            <a:spLocks noGrp="1"/>
          </p:cNvSpPr>
          <p:nvPr>
            <p:ph type="sldNum" sz="quarter" idx="5"/>
          </p:nvPr>
        </p:nvSpPr>
        <p:spPr/>
        <p:txBody>
          <a:bodyPr/>
          <a:lstStyle/>
          <a:p>
            <a:fld id="{B36D821A-AA79-4B10-9048-EB3AB899B80C}" type="slidenum">
              <a:rPr lang="en-US" smtClean="0"/>
              <a:t>4</a:t>
            </a:fld>
            <a:endParaRPr lang="en-US"/>
          </a:p>
        </p:txBody>
      </p:sp>
    </p:spTree>
    <p:extLst>
      <p:ext uri="{BB962C8B-B14F-4D97-AF65-F5344CB8AC3E}">
        <p14:creationId xmlns:p14="http://schemas.microsoft.com/office/powerpoint/2010/main" val="3560572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major uses of solar energy. Most recent technological developments have been in heating interior spaces and water, and generating electricity.</a:t>
            </a:r>
          </a:p>
        </p:txBody>
      </p:sp>
      <p:sp>
        <p:nvSpPr>
          <p:cNvPr id="4" name="Slide Number Placeholder 3"/>
          <p:cNvSpPr>
            <a:spLocks noGrp="1"/>
          </p:cNvSpPr>
          <p:nvPr>
            <p:ph type="sldNum" sz="quarter" idx="5"/>
          </p:nvPr>
        </p:nvSpPr>
        <p:spPr/>
        <p:txBody>
          <a:bodyPr/>
          <a:lstStyle/>
          <a:p>
            <a:fld id="{B36D821A-AA79-4B10-9048-EB3AB899B80C}" type="slidenum">
              <a:rPr lang="en-US" smtClean="0"/>
              <a:t>5</a:t>
            </a:fld>
            <a:endParaRPr lang="en-US"/>
          </a:p>
        </p:txBody>
      </p:sp>
    </p:spTree>
    <p:extLst>
      <p:ext uri="{BB962C8B-B14F-4D97-AF65-F5344CB8AC3E}">
        <p14:creationId xmlns:p14="http://schemas.microsoft.com/office/powerpoint/2010/main" val="1269951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dirty="0">
                <a:latin typeface="+mn-lt"/>
                <a:ea typeface="ＭＳ Ｐゴシック" pitchFamily="34" charset="-128"/>
              </a:rPr>
              <a:t>“Active solar” means we are using equipment specifically designed for using solar energy.</a:t>
            </a:r>
          </a:p>
          <a:p>
            <a:pPr defTabSz="942289"/>
            <a:endParaRPr lang="en-US" dirty="0">
              <a:latin typeface="+mn-lt"/>
              <a:ea typeface="ＭＳ Ｐゴシック" pitchFamily="34" charset="-128"/>
            </a:endParaRPr>
          </a:p>
          <a:p>
            <a:pPr defTabSz="942289"/>
            <a:r>
              <a:rPr lang="en-US" dirty="0">
                <a:latin typeface="+mn-lt"/>
                <a:ea typeface="ＭＳ Ｐゴシック" pitchFamily="34" charset="-128"/>
              </a:rPr>
              <a:t>Flat plate solar collectors are usually large flat boxes with one or more glass covers. Inside the boxes are dark colored metal plates that absorb heat. Air o</a:t>
            </a:r>
            <a:r>
              <a:rPr lang="en-US" baseline="0" dirty="0">
                <a:latin typeface="+mn-lt"/>
                <a:ea typeface="ＭＳ Ｐゴシック" pitchFamily="34" charset="-128"/>
              </a:rPr>
              <a:t>r liquid</a:t>
            </a:r>
            <a:r>
              <a:rPr lang="en-US" dirty="0">
                <a:latin typeface="+mn-lt"/>
                <a:ea typeface="ＭＳ Ｐゴシック" pitchFamily="34" charset="-128"/>
              </a:rPr>
              <a:t>, such as water, flows through tubes and is warmed by heat stored in the plates. These systems are particularly useful for providing hot water to households.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B36D821A-AA79-4B10-9048-EB3AB899B80C}" type="slidenum">
              <a:rPr lang="en-US" smtClean="0"/>
              <a:t>6</a:t>
            </a:fld>
            <a:endParaRPr lang="en-US"/>
          </a:p>
        </p:txBody>
      </p:sp>
    </p:spTree>
    <p:extLst>
      <p:ext uri="{BB962C8B-B14F-4D97-AF65-F5344CB8AC3E}">
        <p14:creationId xmlns:p14="http://schemas.microsoft.com/office/powerpoint/2010/main" val="1019760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Trough systems use trough-shaped mirrors bent in a parabola with a transparent tube mounted at the focus of the parabola. All sunlight that strikes the mirror is reflected into the tube. A fluid flows through the tube and is heated by the sunlight. That hot fluid than flows through a heat exchanger which boils water into steam, driving a steam-driven turbine just like any other thermal power plant (natural gas, waste-to-energy, nuclear, coal).</a:t>
            </a:r>
          </a:p>
        </p:txBody>
      </p:sp>
      <p:sp>
        <p:nvSpPr>
          <p:cNvPr id="4" name="Slide Number Placeholder 3"/>
          <p:cNvSpPr>
            <a:spLocks noGrp="1"/>
          </p:cNvSpPr>
          <p:nvPr>
            <p:ph type="sldNum" sz="quarter" idx="5"/>
          </p:nvPr>
        </p:nvSpPr>
        <p:spPr/>
        <p:txBody>
          <a:bodyPr/>
          <a:lstStyle/>
          <a:p>
            <a:fld id="{B36D821A-AA79-4B10-9048-EB3AB899B80C}" type="slidenum">
              <a:rPr lang="en-US" smtClean="0"/>
              <a:t>8</a:t>
            </a:fld>
            <a:endParaRPr lang="en-US"/>
          </a:p>
        </p:txBody>
      </p:sp>
    </p:spTree>
    <p:extLst>
      <p:ext uri="{BB962C8B-B14F-4D97-AF65-F5344CB8AC3E}">
        <p14:creationId xmlns:p14="http://schemas.microsoft.com/office/powerpoint/2010/main" val="2905099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towers have one single point of focus for the sunlight, which is a receiver at the top of a tower. Mirrors that track the sun continually reflect sunlight onto the receiver. Power tower systems use molten salt for thermal storage, which is run through a heat exchanger to boil water into steam and drive a turbine.</a:t>
            </a:r>
          </a:p>
          <a:p>
            <a:endParaRPr lang="en-US" dirty="0"/>
          </a:p>
          <a:p>
            <a:r>
              <a:rPr lang="en-US" dirty="0"/>
              <a:t>The photo is of the power tower in Seville, Spain, one of the world’s largest single tower systems.</a:t>
            </a:r>
          </a:p>
        </p:txBody>
      </p:sp>
      <p:sp>
        <p:nvSpPr>
          <p:cNvPr id="4" name="Slide Number Placeholder 3"/>
          <p:cNvSpPr>
            <a:spLocks noGrp="1"/>
          </p:cNvSpPr>
          <p:nvPr>
            <p:ph type="sldNum" sz="quarter" idx="5"/>
          </p:nvPr>
        </p:nvSpPr>
        <p:spPr/>
        <p:txBody>
          <a:bodyPr/>
          <a:lstStyle/>
          <a:p>
            <a:fld id="{B36D821A-AA79-4B10-9048-EB3AB899B80C}" type="slidenum">
              <a:rPr lang="en-US" smtClean="0"/>
              <a:t>9</a:t>
            </a:fld>
            <a:endParaRPr lang="en-US"/>
          </a:p>
        </p:txBody>
      </p:sp>
    </p:spTree>
    <p:extLst>
      <p:ext uri="{BB962C8B-B14F-4D97-AF65-F5344CB8AC3E}">
        <p14:creationId xmlns:p14="http://schemas.microsoft.com/office/powerpoint/2010/main" val="1834189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world’s largest CSP plant is Ivanpah, located in the Mojave desert. It uses a combination of three towers and 347,000 mirrors to generate electricity. Each mirror is about the size of a single-bay garage door. The plant has a generating capacity of about 390 MW.</a:t>
            </a:r>
          </a:p>
          <a:p>
            <a:endParaRPr lang="en-US" dirty="0"/>
          </a:p>
          <a:p>
            <a:r>
              <a:rPr lang="en-US" dirty="0"/>
              <a:t>https://www.energy.gov/lpo/ivanpah</a:t>
            </a:r>
          </a:p>
        </p:txBody>
      </p:sp>
      <p:sp>
        <p:nvSpPr>
          <p:cNvPr id="4" name="Slide Number Placeholder 3"/>
          <p:cNvSpPr>
            <a:spLocks noGrp="1"/>
          </p:cNvSpPr>
          <p:nvPr>
            <p:ph type="sldNum" sz="quarter" idx="5"/>
          </p:nvPr>
        </p:nvSpPr>
        <p:spPr/>
        <p:txBody>
          <a:bodyPr/>
          <a:lstStyle/>
          <a:p>
            <a:fld id="{B36D821A-AA79-4B10-9048-EB3AB899B80C}" type="slidenum">
              <a:rPr lang="en-US" smtClean="0"/>
              <a:t>10</a:t>
            </a:fld>
            <a:endParaRPr lang="en-US"/>
          </a:p>
        </p:txBody>
      </p:sp>
    </p:spTree>
    <p:extLst>
      <p:ext uri="{BB962C8B-B14F-4D97-AF65-F5344CB8AC3E}">
        <p14:creationId xmlns:p14="http://schemas.microsoft.com/office/powerpoint/2010/main" val="3145975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is of Exelon City Solar in the West Pullman neighborhood of Chicago, IL. This 10 MW system was installed over a brownfield that could not be used for recreation or could not be built upon. Each row of panels is a single-axis tracking system, meaning the panels adjust in position to follow the track of the sun from east to west. At night they reset to be ready to face the morning sun the next day. </a:t>
            </a:r>
          </a:p>
          <a:p>
            <a:endParaRPr lang="en-US" dirty="0"/>
          </a:p>
          <a:p>
            <a:r>
              <a:rPr lang="en-US" dirty="0"/>
              <a:t>https://www.envdesigni.com/our-work/environmental-consulting/exelon-city-solar/</a:t>
            </a:r>
          </a:p>
        </p:txBody>
      </p:sp>
      <p:sp>
        <p:nvSpPr>
          <p:cNvPr id="4" name="Slide Number Placeholder 3"/>
          <p:cNvSpPr>
            <a:spLocks noGrp="1"/>
          </p:cNvSpPr>
          <p:nvPr>
            <p:ph type="sldNum" sz="quarter" idx="5"/>
          </p:nvPr>
        </p:nvSpPr>
        <p:spPr/>
        <p:txBody>
          <a:bodyPr/>
          <a:lstStyle/>
          <a:p>
            <a:fld id="{B36D821A-AA79-4B10-9048-EB3AB899B80C}" type="slidenum">
              <a:rPr lang="en-US" smtClean="0"/>
              <a:t>11</a:t>
            </a:fld>
            <a:endParaRPr lang="en-US"/>
          </a:p>
        </p:txBody>
      </p:sp>
    </p:spTree>
    <p:extLst>
      <p:ext uri="{BB962C8B-B14F-4D97-AF65-F5344CB8AC3E}">
        <p14:creationId xmlns:p14="http://schemas.microsoft.com/office/powerpoint/2010/main" val="1890861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The photovoltaic cell is the basic building block of a PV system.  Individual cells can vary in sizes from about 1cm to about 10 cm across.  Most cells are made with silicon today, which must be purified. This is one of the biggest expenses in the production of solar cells. One PV cell, regardless of size, will produce about 0.5V. However, larger cells produce more current and smaller cells produce less current. This is because of the number of electrons available to do work in the circuit to which the cell is attached.</a:t>
            </a:r>
          </a:p>
          <a:p>
            <a:pPr eaLnBrk="1" hangingPunct="1">
              <a:spcBef>
                <a:spcPct val="0"/>
              </a:spcBef>
            </a:pPr>
            <a:endParaRPr lang="en-US" dirty="0"/>
          </a:p>
          <a:p>
            <a:pPr eaLnBrk="1" hangingPunct="1">
              <a:spcBef>
                <a:spcPct val="0"/>
              </a:spcBef>
            </a:pPr>
            <a:r>
              <a:rPr lang="en-US" dirty="0"/>
              <a:t>A slab (or wafer) of pure silicon is used to make a PV cell. The sides of the wafer are painted, or doped, with substances with different numbers of valence electrons as compared to silicon. The one with more electrons is the n-layer while the side doped with a substance with fewer electrons is called the p-layer.</a:t>
            </a:r>
          </a:p>
          <a:p>
            <a:pPr eaLnBrk="1" hangingPunct="1">
              <a:spcBef>
                <a:spcPct val="0"/>
              </a:spcBef>
            </a:pPr>
            <a:endParaRPr lang="en-US" dirty="0"/>
          </a:p>
          <a:p>
            <a:pPr eaLnBrk="1" hangingPunct="1">
              <a:spcBef>
                <a:spcPct val="0"/>
              </a:spcBef>
            </a:pPr>
            <a:r>
              <a:rPr lang="en-US" dirty="0"/>
              <a:t>Where the n-type silicon and p-type silicon meet, free electrons from the n-type flow into the p-type to even out the electron distribution; as a result, an electric field forms, permanently bonding the two layers and preventing further electron movement (at ground state). This point of contact and barrier is called the p-n junction. </a:t>
            </a:r>
          </a:p>
          <a:p>
            <a:pPr eaLnBrk="1" hangingPunct="1">
              <a:spcBef>
                <a:spcPct val="0"/>
              </a:spcBef>
            </a:pPr>
            <a:endParaRPr lang="en-US" dirty="0"/>
          </a:p>
          <a:p>
            <a:pPr defTabSz="924511">
              <a:spcBef>
                <a:spcPct val="0"/>
              </a:spcBef>
              <a:defRPr/>
            </a:pPr>
            <a:r>
              <a:rPr lang="en-US" dirty="0"/>
              <a:t>Placing the cell in sunlight causes radiant energy of the right wavelength to transfer energy to electrons. The electrons are energized, moving back into the n-layer. Energized electrons do not want to stay energized; they look for ways to shed that excess energy and return to ground state. In this case, connecting wires and a load to the cell allows electrons to flow through a circuit and use their excess energy to power the load, and return to ground state.</a:t>
            </a:r>
          </a:p>
          <a:p>
            <a:endParaRPr lang="en-US" dirty="0"/>
          </a:p>
        </p:txBody>
      </p:sp>
      <p:sp>
        <p:nvSpPr>
          <p:cNvPr id="4" name="Slide Number Placeholder 3"/>
          <p:cNvSpPr>
            <a:spLocks noGrp="1"/>
          </p:cNvSpPr>
          <p:nvPr>
            <p:ph type="sldNum" sz="quarter" idx="5"/>
          </p:nvPr>
        </p:nvSpPr>
        <p:spPr/>
        <p:txBody>
          <a:bodyPr/>
          <a:lstStyle/>
          <a:p>
            <a:fld id="{B36D821A-AA79-4B10-9048-EB3AB899B80C}" type="slidenum">
              <a:rPr lang="en-US" smtClean="0"/>
              <a:t>12</a:t>
            </a:fld>
            <a:endParaRPr lang="en-US"/>
          </a:p>
        </p:txBody>
      </p:sp>
    </p:spTree>
    <p:extLst>
      <p:ext uri="{BB962C8B-B14F-4D97-AF65-F5344CB8AC3E}">
        <p14:creationId xmlns:p14="http://schemas.microsoft.com/office/powerpoint/2010/main" val="11953235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fi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B44CD05-5DF7-0221-5EC0-EA75582FE5B4}"/>
              </a:ext>
            </a:extLst>
          </p:cNvPr>
          <p:cNvSpPr>
            <a:spLocks noGrp="1"/>
          </p:cNvSpPr>
          <p:nvPr>
            <p:ph type="pic" sz="quarter" idx="10"/>
          </p:nvPr>
        </p:nvSpPr>
        <p:spPr>
          <a:xfrm>
            <a:off x="214488" y="214489"/>
            <a:ext cx="11734801" cy="4555219"/>
          </a:xfrm>
          <a:ln>
            <a:noFill/>
          </a:ln>
        </p:spPr>
        <p:txBody>
          <a:bodyPr/>
          <a:lstStyle/>
          <a:p>
            <a:r>
              <a:rPr lang="en-US"/>
              <a:t>Click icon to add picture</a:t>
            </a:r>
          </a:p>
        </p:txBody>
      </p:sp>
      <p:sp>
        <p:nvSpPr>
          <p:cNvPr id="2" name="Title 1">
            <a:extLst>
              <a:ext uri="{FF2B5EF4-FFF2-40B4-BE49-F238E27FC236}">
                <a16:creationId xmlns:a16="http://schemas.microsoft.com/office/drawing/2014/main" id="{17815BE6-7C92-DF73-83D4-463AE4340CF2}"/>
              </a:ext>
            </a:extLst>
          </p:cNvPr>
          <p:cNvSpPr>
            <a:spLocks noGrp="1"/>
          </p:cNvSpPr>
          <p:nvPr>
            <p:ph type="ctrTitle"/>
          </p:nvPr>
        </p:nvSpPr>
        <p:spPr>
          <a:xfrm>
            <a:off x="1765738" y="3516204"/>
            <a:ext cx="10089931" cy="2387600"/>
          </a:xfrm>
        </p:spPr>
        <p:txBody>
          <a:bodyPr anchor="b"/>
          <a:lstStyle>
            <a:lvl1pPr algn="r">
              <a:defRPr sz="6000"/>
            </a:lvl1pPr>
          </a:lstStyle>
          <a:p>
            <a:r>
              <a:rPr lang="en-US"/>
              <a:t>Click to edit Master title style</a:t>
            </a:r>
          </a:p>
        </p:txBody>
      </p:sp>
      <p:sp>
        <p:nvSpPr>
          <p:cNvPr id="3" name="Subtitle 2">
            <a:extLst>
              <a:ext uri="{FF2B5EF4-FFF2-40B4-BE49-F238E27FC236}">
                <a16:creationId xmlns:a16="http://schemas.microsoft.com/office/drawing/2014/main" id="{18339DB1-5B2E-6CE0-8BA7-C5EE99BF77E1}"/>
              </a:ext>
            </a:extLst>
          </p:cNvPr>
          <p:cNvSpPr>
            <a:spLocks noGrp="1"/>
          </p:cNvSpPr>
          <p:nvPr>
            <p:ph type="subTitle" idx="1"/>
          </p:nvPr>
        </p:nvSpPr>
        <p:spPr>
          <a:xfrm>
            <a:off x="2711669" y="5903804"/>
            <a:ext cx="9144000" cy="633631"/>
          </a:xfrm>
        </p:spPr>
        <p:txBody>
          <a:bodyPr/>
          <a:lstStyle>
            <a:lvl1pPr marL="0" indent="0" algn="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Logo, company name&#10;&#10;Description automatically generated">
            <a:extLst>
              <a:ext uri="{FF2B5EF4-FFF2-40B4-BE49-F238E27FC236}">
                <a16:creationId xmlns:a16="http://schemas.microsoft.com/office/drawing/2014/main" id="{21F088B3-19FA-BB1F-B0C9-C7B86EB8B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31" y="5283760"/>
            <a:ext cx="1653227" cy="1253675"/>
          </a:xfrm>
          <a:prstGeom prst="rect">
            <a:avLst/>
          </a:prstGeom>
        </p:spPr>
      </p:pic>
    </p:spTree>
    <p:extLst>
      <p:ext uri="{BB962C8B-B14F-4D97-AF65-F5344CB8AC3E}">
        <p14:creationId xmlns:p14="http://schemas.microsoft.com/office/powerpoint/2010/main" val="2427034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02A1-D223-571A-2B22-A3017529691D}"/>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6F5E5D2-490E-DB5C-7FEE-5410A0A9B8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B91EA-5E70-B9DF-09C1-687C6E7FCD8B}"/>
              </a:ext>
            </a:extLst>
          </p:cNvPr>
          <p:cNvSpPr>
            <a:spLocks noGrp="1"/>
          </p:cNvSpPr>
          <p:nvPr>
            <p:ph type="dt" sz="half" idx="10"/>
          </p:nvPr>
        </p:nvSpPr>
        <p:spPr>
          <a:xfrm>
            <a:off x="7046842" y="6368912"/>
            <a:ext cx="1563757" cy="365125"/>
          </a:xfrm>
          <a:prstGeom prst="rect">
            <a:avLst/>
          </a:prstGeom>
        </p:spPr>
        <p:txBody>
          <a:bodyPr/>
          <a:lstStyle/>
          <a:p>
            <a:fld id="{5C61EC15-94F8-48F9-B899-559B81174A00}" type="datetimeFigureOut">
              <a:rPr lang="en-US" smtClean="0"/>
              <a:t>7/10/2023</a:t>
            </a:fld>
            <a:endParaRPr lang="en-US"/>
          </a:p>
        </p:txBody>
      </p:sp>
      <p:sp>
        <p:nvSpPr>
          <p:cNvPr id="5" name="Footer Placeholder 4">
            <a:extLst>
              <a:ext uri="{FF2B5EF4-FFF2-40B4-BE49-F238E27FC236}">
                <a16:creationId xmlns:a16="http://schemas.microsoft.com/office/drawing/2014/main" id="{55FDC110-EB79-F759-3F72-F738D691A3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853D3A-78EB-764F-FBAD-A1DFB0D35D16}"/>
              </a:ext>
            </a:extLst>
          </p:cNvPr>
          <p:cNvSpPr>
            <a:spLocks noGrp="1"/>
          </p:cNvSpPr>
          <p:nvPr>
            <p:ph type="sldNum" sz="quarter" idx="12"/>
          </p:nvPr>
        </p:nvSpPr>
        <p:spPr>
          <a:xfrm>
            <a:off x="10724322" y="6311900"/>
            <a:ext cx="629478" cy="409575"/>
          </a:xfrm>
          <a:prstGeom prst="rect">
            <a:avLst/>
          </a:prstGeom>
        </p:spPr>
        <p:txBody>
          <a:bodyPr/>
          <a:lstStyle/>
          <a:p>
            <a:fld id="{202F6559-5916-40FB-B4FB-0E4B0F66A191}" type="slidenum">
              <a:rPr lang="en-US" smtClean="0"/>
              <a:t>‹#›</a:t>
            </a:fld>
            <a:endParaRPr lang="en-US"/>
          </a:p>
        </p:txBody>
      </p:sp>
    </p:spTree>
    <p:extLst>
      <p:ext uri="{BB962C8B-B14F-4D97-AF65-F5344CB8AC3E}">
        <p14:creationId xmlns:p14="http://schemas.microsoft.com/office/powerpoint/2010/main" val="37309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7A224E-2DFF-3A07-47B0-ADA8156302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572B21-49E5-6528-9012-5BD0B79123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996DE-908D-13A5-B856-4C6CEAE4FC43}"/>
              </a:ext>
            </a:extLst>
          </p:cNvPr>
          <p:cNvSpPr>
            <a:spLocks noGrp="1"/>
          </p:cNvSpPr>
          <p:nvPr>
            <p:ph type="dt" sz="half" idx="10"/>
          </p:nvPr>
        </p:nvSpPr>
        <p:spPr>
          <a:xfrm>
            <a:off x="7046842" y="6368912"/>
            <a:ext cx="1563757" cy="365125"/>
          </a:xfrm>
          <a:prstGeom prst="rect">
            <a:avLst/>
          </a:prstGeom>
        </p:spPr>
        <p:txBody>
          <a:bodyPr/>
          <a:lstStyle/>
          <a:p>
            <a:fld id="{5C61EC15-94F8-48F9-B899-559B81174A00}" type="datetimeFigureOut">
              <a:rPr lang="en-US" smtClean="0"/>
              <a:t>7/10/2023</a:t>
            </a:fld>
            <a:endParaRPr lang="en-US"/>
          </a:p>
        </p:txBody>
      </p:sp>
      <p:sp>
        <p:nvSpPr>
          <p:cNvPr id="5" name="Footer Placeholder 4">
            <a:extLst>
              <a:ext uri="{FF2B5EF4-FFF2-40B4-BE49-F238E27FC236}">
                <a16:creationId xmlns:a16="http://schemas.microsoft.com/office/drawing/2014/main" id="{51C1C65A-9FE3-82FE-0B89-814EDB15DC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6B7A8-FCBC-D227-ECF7-ADCCEE4D95AA}"/>
              </a:ext>
            </a:extLst>
          </p:cNvPr>
          <p:cNvSpPr>
            <a:spLocks noGrp="1"/>
          </p:cNvSpPr>
          <p:nvPr>
            <p:ph type="sldNum" sz="quarter" idx="12"/>
          </p:nvPr>
        </p:nvSpPr>
        <p:spPr>
          <a:xfrm>
            <a:off x="10724322" y="6311900"/>
            <a:ext cx="629478" cy="409575"/>
          </a:xfrm>
          <a:prstGeom prst="rect">
            <a:avLst/>
          </a:prstGeom>
        </p:spPr>
        <p:txBody>
          <a:bodyPr/>
          <a:lstStyle/>
          <a:p>
            <a:fld id="{202F6559-5916-40FB-B4FB-0E4B0F66A191}" type="slidenum">
              <a:rPr lang="en-US" smtClean="0"/>
              <a:t>‹#›</a:t>
            </a:fld>
            <a:endParaRPr lang="en-US"/>
          </a:p>
        </p:txBody>
      </p:sp>
    </p:spTree>
    <p:extLst>
      <p:ext uri="{BB962C8B-B14F-4D97-AF65-F5344CB8AC3E}">
        <p14:creationId xmlns:p14="http://schemas.microsoft.com/office/powerpoint/2010/main" val="2905337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1F44417-761B-5365-FDE0-0965AF8A9944}"/>
              </a:ext>
            </a:extLst>
          </p:cNvPr>
          <p:cNvSpPr>
            <a:spLocks noGrp="1"/>
          </p:cNvSpPr>
          <p:nvPr>
            <p:ph type="ftr" sz="quarter" idx="10"/>
          </p:nvPr>
        </p:nvSpPr>
        <p:spPr/>
        <p:txBody>
          <a:bodyPr/>
          <a:lstStyle/>
          <a:p>
            <a:endParaRPr lang="en-US"/>
          </a:p>
        </p:txBody>
      </p:sp>
      <p:sp>
        <p:nvSpPr>
          <p:cNvPr id="5" name="Picture Placeholder 4">
            <a:extLst>
              <a:ext uri="{FF2B5EF4-FFF2-40B4-BE49-F238E27FC236}">
                <a16:creationId xmlns:a16="http://schemas.microsoft.com/office/drawing/2014/main" id="{0B1DD6AA-9C9A-26E4-2693-0B31C3715EEB}"/>
              </a:ext>
            </a:extLst>
          </p:cNvPr>
          <p:cNvSpPr>
            <a:spLocks noGrp="1"/>
          </p:cNvSpPr>
          <p:nvPr>
            <p:ph type="pic" sz="quarter" idx="11"/>
          </p:nvPr>
        </p:nvSpPr>
        <p:spPr>
          <a:xfrm>
            <a:off x="234672" y="694981"/>
            <a:ext cx="3707848" cy="3638480"/>
          </a:xfrm>
        </p:spPr>
        <p:txBody>
          <a:bodyPr/>
          <a:lstStyle/>
          <a:p>
            <a:r>
              <a:rPr lang="en-US"/>
              <a:t>Click icon to add picture</a:t>
            </a:r>
          </a:p>
        </p:txBody>
      </p:sp>
      <p:sp>
        <p:nvSpPr>
          <p:cNvPr id="10" name="Picture Placeholder 4">
            <a:extLst>
              <a:ext uri="{FF2B5EF4-FFF2-40B4-BE49-F238E27FC236}">
                <a16:creationId xmlns:a16="http://schemas.microsoft.com/office/drawing/2014/main" id="{F9F2C5D1-CE48-B7FB-A530-EEEC025A6247}"/>
              </a:ext>
            </a:extLst>
          </p:cNvPr>
          <p:cNvSpPr>
            <a:spLocks noGrp="1"/>
          </p:cNvSpPr>
          <p:nvPr>
            <p:ph type="pic" sz="quarter" idx="12"/>
          </p:nvPr>
        </p:nvSpPr>
        <p:spPr>
          <a:xfrm>
            <a:off x="4242076" y="694981"/>
            <a:ext cx="3707848" cy="3638480"/>
          </a:xfrm>
        </p:spPr>
        <p:txBody>
          <a:bodyPr/>
          <a:lstStyle/>
          <a:p>
            <a:r>
              <a:rPr lang="en-US"/>
              <a:t>Click icon to add picture</a:t>
            </a:r>
          </a:p>
        </p:txBody>
      </p:sp>
      <p:sp>
        <p:nvSpPr>
          <p:cNvPr id="11" name="Picture Placeholder 4">
            <a:extLst>
              <a:ext uri="{FF2B5EF4-FFF2-40B4-BE49-F238E27FC236}">
                <a16:creationId xmlns:a16="http://schemas.microsoft.com/office/drawing/2014/main" id="{403EAE18-0CA0-037A-FA90-69555E522B41}"/>
              </a:ext>
            </a:extLst>
          </p:cNvPr>
          <p:cNvSpPr>
            <a:spLocks noGrp="1"/>
          </p:cNvSpPr>
          <p:nvPr>
            <p:ph type="pic" sz="quarter" idx="13"/>
          </p:nvPr>
        </p:nvSpPr>
        <p:spPr>
          <a:xfrm>
            <a:off x="8249480" y="694981"/>
            <a:ext cx="3707848" cy="3638480"/>
          </a:xfrm>
        </p:spPr>
        <p:txBody>
          <a:bodyPr/>
          <a:lstStyle/>
          <a:p>
            <a:r>
              <a:rPr lang="en-US"/>
              <a:t>Click icon to add picture</a:t>
            </a:r>
          </a:p>
        </p:txBody>
      </p:sp>
      <p:sp>
        <p:nvSpPr>
          <p:cNvPr id="13" name="Text Placeholder 12">
            <a:extLst>
              <a:ext uri="{FF2B5EF4-FFF2-40B4-BE49-F238E27FC236}">
                <a16:creationId xmlns:a16="http://schemas.microsoft.com/office/drawing/2014/main" id="{1802B438-FC7B-0228-2B5C-0229C677142B}"/>
              </a:ext>
            </a:extLst>
          </p:cNvPr>
          <p:cNvSpPr>
            <a:spLocks noGrp="1"/>
          </p:cNvSpPr>
          <p:nvPr>
            <p:ph type="body" sz="quarter" idx="14"/>
          </p:nvPr>
        </p:nvSpPr>
        <p:spPr>
          <a:xfrm>
            <a:off x="234672" y="4621696"/>
            <a:ext cx="11722378" cy="1540979"/>
          </a:xfrm>
        </p:spPr>
        <p:txBody>
          <a:bodyPr anchor="ctr">
            <a:normAutofit/>
          </a:bodyPr>
          <a:lstStyle>
            <a:lvl1pPr marL="0" indent="0">
              <a:buNone/>
              <a:defRPr sz="1600" i="1">
                <a:solidFill>
                  <a:schemeClr val="tx1">
                    <a:lumMod val="65000"/>
                    <a:lumOff val="35000"/>
                  </a:schemeClr>
                </a:solidFill>
                <a:latin typeface="+mn-lt"/>
              </a:defRPr>
            </a:lvl1pPr>
            <a:lvl2pPr marL="457200" indent="0">
              <a:buNone/>
              <a:defRPr sz="1600" i="1">
                <a:solidFill>
                  <a:schemeClr val="tx1">
                    <a:lumMod val="65000"/>
                    <a:lumOff val="35000"/>
                  </a:schemeClr>
                </a:solidFill>
                <a:latin typeface="+mn-lt"/>
              </a:defRPr>
            </a:lvl2pPr>
            <a:lvl3pPr marL="914400" indent="0">
              <a:buNone/>
              <a:defRPr sz="1600" i="1">
                <a:solidFill>
                  <a:schemeClr val="tx1">
                    <a:lumMod val="65000"/>
                    <a:lumOff val="35000"/>
                  </a:schemeClr>
                </a:solidFill>
                <a:latin typeface="+mn-lt"/>
              </a:defRPr>
            </a:lvl3pPr>
            <a:lvl4pPr marL="1371600" indent="0">
              <a:buNone/>
              <a:defRPr sz="1600" i="1">
                <a:solidFill>
                  <a:schemeClr val="tx1">
                    <a:lumMod val="65000"/>
                    <a:lumOff val="35000"/>
                  </a:schemeClr>
                </a:solidFill>
                <a:latin typeface="+mn-lt"/>
              </a:defRPr>
            </a:lvl4pPr>
            <a:lvl5pPr marL="1828800" indent="0">
              <a:buNone/>
              <a:defRPr sz="1600" i="1">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6885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hoto Withou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555D-D9B9-36E1-DFE5-473F71BCF8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9E5C166-7996-4FFD-C1E2-0C948EBA52D8}"/>
              </a:ext>
            </a:extLst>
          </p:cNvPr>
          <p:cNvSpPr>
            <a:spLocks noGrp="1"/>
          </p:cNvSpPr>
          <p:nvPr>
            <p:ph type="ftr" sz="quarter" idx="10"/>
          </p:nvPr>
        </p:nvSpPr>
        <p:spPr/>
        <p:txBody>
          <a:bodyPr/>
          <a:lstStyle/>
          <a:p>
            <a:endParaRPr lang="en-US"/>
          </a:p>
        </p:txBody>
      </p:sp>
      <p:sp>
        <p:nvSpPr>
          <p:cNvPr id="5" name="Picture Placeholder 4">
            <a:extLst>
              <a:ext uri="{FF2B5EF4-FFF2-40B4-BE49-F238E27FC236}">
                <a16:creationId xmlns:a16="http://schemas.microsoft.com/office/drawing/2014/main" id="{EDDF0CCE-F20F-EC23-0191-D274F25E4522}"/>
              </a:ext>
            </a:extLst>
          </p:cNvPr>
          <p:cNvSpPr>
            <a:spLocks noGrp="1"/>
          </p:cNvSpPr>
          <p:nvPr>
            <p:ph type="pic" sz="quarter" idx="11"/>
          </p:nvPr>
        </p:nvSpPr>
        <p:spPr>
          <a:xfrm>
            <a:off x="838200" y="1843812"/>
            <a:ext cx="10515600" cy="4371975"/>
          </a:xfrm>
        </p:spPr>
        <p:txBody>
          <a:bodyPr/>
          <a:lstStyle/>
          <a:p>
            <a:r>
              <a:rPr lang="en-US"/>
              <a:t>Click icon to add picture</a:t>
            </a:r>
          </a:p>
        </p:txBody>
      </p:sp>
    </p:spTree>
    <p:extLst>
      <p:ext uri="{BB962C8B-B14F-4D97-AF65-F5344CB8AC3E}">
        <p14:creationId xmlns:p14="http://schemas.microsoft.com/office/powerpoint/2010/main" val="4269439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YAPE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8C070D9-D8BF-A095-F239-016CA96DEBE3}"/>
              </a:ext>
            </a:extLst>
          </p:cNvPr>
          <p:cNvSpPr>
            <a:spLocks noGrp="1"/>
          </p:cNvSpPr>
          <p:nvPr>
            <p:ph type="ftr" sz="quarter" idx="10"/>
          </p:nvPr>
        </p:nvSpPr>
        <p:spPr/>
        <p:txBody>
          <a:bodyPr/>
          <a:lstStyle/>
          <a:p>
            <a:endParaRPr lang="en-US"/>
          </a:p>
        </p:txBody>
      </p:sp>
      <p:sp>
        <p:nvSpPr>
          <p:cNvPr id="4" name="Text Placeholder 3">
            <a:extLst>
              <a:ext uri="{FF2B5EF4-FFF2-40B4-BE49-F238E27FC236}">
                <a16:creationId xmlns:a16="http://schemas.microsoft.com/office/drawing/2014/main" id="{D4854FD7-C2B5-B49A-C01A-482CFE894E1F}"/>
              </a:ext>
            </a:extLst>
          </p:cNvPr>
          <p:cNvSpPr>
            <a:spLocks noGrp="1"/>
          </p:cNvSpPr>
          <p:nvPr>
            <p:ph type="body" sz="half" idx="2"/>
          </p:nvPr>
        </p:nvSpPr>
        <p:spPr>
          <a:xfrm>
            <a:off x="423212" y="4344923"/>
            <a:ext cx="3932237" cy="1952197"/>
          </a:xfrm>
        </p:spPr>
        <p:txBody>
          <a:bodyPr>
            <a:noAutofit/>
          </a:bodyPr>
          <a:lstStyle>
            <a:lvl1pPr marL="0" indent="0">
              <a:buNone/>
              <a:defRPr sz="1600" i="1"/>
            </a:lvl1pPr>
          </a:lstStyle>
          <a:p>
            <a:pPr lvl="0"/>
            <a:r>
              <a:rPr lang="en-US">
                <a:solidFill>
                  <a:schemeClr val="tx1">
                    <a:lumMod val="50000"/>
                    <a:lumOff val="50000"/>
                  </a:schemeClr>
                </a:solidFill>
                <a:effectLst/>
              </a:rPr>
              <a:t>Click to edit Master text styles</a:t>
            </a:r>
          </a:p>
        </p:txBody>
      </p:sp>
      <p:pic>
        <p:nvPicPr>
          <p:cNvPr id="5" name="Picture 4" descr="A picture containing text&#10;&#10;Description automatically generated">
            <a:extLst>
              <a:ext uri="{FF2B5EF4-FFF2-40B4-BE49-F238E27FC236}">
                <a16:creationId xmlns:a16="http://schemas.microsoft.com/office/drawing/2014/main" id="{EB29109C-5D27-43CC-6661-FDDEC1F42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12" y="382429"/>
            <a:ext cx="6534481" cy="1231372"/>
          </a:xfrm>
          <a:prstGeom prst="rect">
            <a:avLst/>
          </a:prstGeom>
        </p:spPr>
      </p:pic>
      <p:pic>
        <p:nvPicPr>
          <p:cNvPr id="6" name="Picture 5" descr="A picture containing person, wall, indoor, young&#10;&#10;Description automatically generated">
            <a:extLst>
              <a:ext uri="{FF2B5EF4-FFF2-40B4-BE49-F238E27FC236}">
                <a16:creationId xmlns:a16="http://schemas.microsoft.com/office/drawing/2014/main" id="{040A6ED8-80D7-3670-FDBA-251B5849E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12" y="1722362"/>
            <a:ext cx="3565053" cy="2377440"/>
          </a:xfrm>
          <a:prstGeom prst="rect">
            <a:avLst/>
          </a:prstGeom>
          <a:effectLst>
            <a:outerShdw blurRad="50800" dist="38100" dir="2700000" algn="tl" rotWithShape="0">
              <a:prstClr val="black">
                <a:alpha val="40000"/>
              </a:prstClr>
            </a:outerShdw>
          </a:effectLst>
        </p:spPr>
      </p:pic>
      <p:pic>
        <p:nvPicPr>
          <p:cNvPr id="7" name="Picture 6" descr="A group of people sitting at tables&#10;&#10;Description automatically generated with low confidence">
            <a:extLst>
              <a:ext uri="{FF2B5EF4-FFF2-40B4-BE49-F238E27FC236}">
                <a16:creationId xmlns:a16="http://schemas.microsoft.com/office/drawing/2014/main" id="{27B04CF9-A5C1-9153-5837-0BA0D83347F2}"/>
              </a:ext>
            </a:extLst>
          </p:cNvPr>
          <p:cNvPicPr>
            <a:picLocks noChangeAspect="1"/>
          </p:cNvPicPr>
          <p:nvPr/>
        </p:nvPicPr>
        <p:blipFill rotWithShape="1">
          <a:blip r:embed="rId4">
            <a:extLst>
              <a:ext uri="{28A0092B-C50C-407E-A947-70E740481C1C}">
                <a14:useLocalDpi xmlns:a14="http://schemas.microsoft.com/office/drawing/2010/main" val="0"/>
              </a:ext>
            </a:extLst>
          </a:blip>
          <a:srcRect l="5993" t="16085" r="30402" b="6439"/>
          <a:stretch/>
        </p:blipFill>
        <p:spPr>
          <a:xfrm>
            <a:off x="3805321" y="2440407"/>
            <a:ext cx="2016241" cy="1841958"/>
          </a:xfrm>
          <a:prstGeom prst="rect">
            <a:avLst/>
          </a:prstGeom>
          <a:effectLst>
            <a:outerShdw blurRad="50800" dist="38100" dir="2700000" algn="tl" rotWithShape="0">
              <a:prstClr val="black">
                <a:alpha val="40000"/>
              </a:prstClr>
            </a:outerShdw>
          </a:effectLst>
        </p:spPr>
      </p:pic>
      <p:pic>
        <p:nvPicPr>
          <p:cNvPr id="8" name="Picture 7" descr="A group of people posing for a photo&#10;&#10;Description automatically generated">
            <a:extLst>
              <a:ext uri="{FF2B5EF4-FFF2-40B4-BE49-F238E27FC236}">
                <a16:creationId xmlns:a16="http://schemas.microsoft.com/office/drawing/2014/main" id="{3C85795A-2D2C-B9AC-7B88-2CD83A6CF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378" y="4174034"/>
            <a:ext cx="2838069" cy="2377440"/>
          </a:xfrm>
          <a:prstGeom prst="rect">
            <a:avLst/>
          </a:prstGeom>
          <a:effectLst>
            <a:outerShdw blurRad="50800" dist="38100" dir="2700000" algn="tl" rotWithShape="0">
              <a:prstClr val="black">
                <a:alpha val="40000"/>
              </a:prstClr>
            </a:outerShdw>
          </a:effectLst>
        </p:spPr>
      </p:pic>
      <p:pic>
        <p:nvPicPr>
          <p:cNvPr id="9" name="Picture 8" descr="A group of people posing for a photo in front of a boat&#10;&#10;Description automatically generated">
            <a:extLst>
              <a:ext uri="{FF2B5EF4-FFF2-40B4-BE49-F238E27FC236}">
                <a16:creationId xmlns:a16="http://schemas.microsoft.com/office/drawing/2014/main" id="{23A8D8DF-DE5C-4F86-133A-829729F35B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7957" y="2076111"/>
            <a:ext cx="3016381" cy="2377440"/>
          </a:xfrm>
          <a:prstGeom prst="rect">
            <a:avLst/>
          </a:prstGeom>
          <a:effectLst>
            <a:outerShdw blurRad="50800" dist="38100" dir="2700000" algn="tl" rotWithShape="0">
              <a:prstClr val="black">
                <a:alpha val="40000"/>
              </a:prstClr>
            </a:outerShdw>
          </a:effectLst>
        </p:spPr>
      </p:pic>
      <p:pic>
        <p:nvPicPr>
          <p:cNvPr id="10" name="Picture 9" descr="A group of people posing for a photo&#10;&#10;Description automatically generated">
            <a:extLst>
              <a:ext uri="{FF2B5EF4-FFF2-40B4-BE49-F238E27FC236}">
                <a16:creationId xmlns:a16="http://schemas.microsoft.com/office/drawing/2014/main" id="{4B59CA06-3470-7C61-5F15-9687FFFA6B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8316" y="382429"/>
            <a:ext cx="3169920" cy="2377440"/>
          </a:xfrm>
          <a:prstGeom prst="rect">
            <a:avLst/>
          </a:prstGeom>
          <a:effectLst>
            <a:outerShdw blurRad="50800" dist="38100" dir="2700000" algn="tl" rotWithShape="0">
              <a:prstClr val="black">
                <a:alpha val="40000"/>
              </a:prstClr>
            </a:outerShdw>
          </a:effectLst>
        </p:spPr>
      </p:pic>
      <p:pic>
        <p:nvPicPr>
          <p:cNvPr id="11" name="Picture 10" descr="A group of people posing for a photo in front of a statue&#10;&#10;Description automatically generated">
            <a:extLst>
              <a:ext uri="{FF2B5EF4-FFF2-40B4-BE49-F238E27FC236}">
                <a16:creationId xmlns:a16="http://schemas.microsoft.com/office/drawing/2014/main" id="{4C794E81-6D98-25E5-45F8-F06AA8714FA7}"/>
              </a:ext>
            </a:extLst>
          </p:cNvPr>
          <p:cNvPicPr>
            <a:picLocks noChangeAspect="1"/>
          </p:cNvPicPr>
          <p:nvPr/>
        </p:nvPicPr>
        <p:blipFill rotWithShape="1">
          <a:blip r:embed="rId8">
            <a:extLst>
              <a:ext uri="{28A0092B-C50C-407E-A947-70E740481C1C}">
                <a14:useLocalDpi xmlns:a14="http://schemas.microsoft.com/office/drawing/2010/main" val="0"/>
              </a:ext>
            </a:extLst>
          </a:blip>
          <a:srcRect t="25391" b="7463"/>
          <a:stretch/>
        </p:blipFill>
        <p:spPr>
          <a:xfrm>
            <a:off x="5647486" y="1788638"/>
            <a:ext cx="2743200" cy="1841958"/>
          </a:xfrm>
          <a:prstGeom prst="rect">
            <a:avLst/>
          </a:prstGeom>
          <a:effectLst>
            <a:outerShdw blurRad="50800" dist="38100" dir="2700000" algn="tl" rotWithShape="0">
              <a:prstClr val="black">
                <a:alpha val="40000"/>
              </a:prstClr>
            </a:outerShdw>
          </a:effectLst>
        </p:spPr>
      </p:pic>
      <p:pic>
        <p:nvPicPr>
          <p:cNvPr id="12" name="Picture 11" descr="A group of people wearing masks&#10;&#10;Description automatically generated with low confidence">
            <a:extLst>
              <a:ext uri="{FF2B5EF4-FFF2-40B4-BE49-F238E27FC236}">
                <a16:creationId xmlns:a16="http://schemas.microsoft.com/office/drawing/2014/main" id="{3518F176-23D9-5DCF-2B72-AE6C4B2185DC}"/>
              </a:ext>
            </a:extLst>
          </p:cNvPr>
          <p:cNvPicPr>
            <a:picLocks noChangeAspect="1"/>
          </p:cNvPicPr>
          <p:nvPr/>
        </p:nvPicPr>
        <p:blipFill rotWithShape="1">
          <a:blip r:embed="rId9">
            <a:extLst>
              <a:ext uri="{28A0092B-C50C-407E-A947-70E740481C1C}">
                <a14:useLocalDpi xmlns:a14="http://schemas.microsoft.com/office/drawing/2010/main" val="0"/>
              </a:ext>
            </a:extLst>
          </a:blip>
          <a:srcRect t="6087" r="7499"/>
          <a:stretch/>
        </p:blipFill>
        <p:spPr>
          <a:xfrm>
            <a:off x="4906028" y="3992614"/>
            <a:ext cx="3297709" cy="22327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7086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ocia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CA67466-1E8A-0234-7AE4-141709A544FF}"/>
              </a:ext>
            </a:extLst>
          </p:cNvPr>
          <p:cNvSpPr>
            <a:spLocks noGrp="1"/>
          </p:cNvSpPr>
          <p:nvPr>
            <p:ph type="ftr" sz="quarter" idx="10"/>
          </p:nvPr>
        </p:nvSpPr>
        <p:spPr/>
        <p:txBody>
          <a:bodyPr/>
          <a:lstStyle/>
          <a:p>
            <a:endParaRPr lang="en-US"/>
          </a:p>
        </p:txBody>
      </p:sp>
      <p:sp>
        <p:nvSpPr>
          <p:cNvPr id="4" name="TextBox 3">
            <a:extLst>
              <a:ext uri="{FF2B5EF4-FFF2-40B4-BE49-F238E27FC236}">
                <a16:creationId xmlns:a16="http://schemas.microsoft.com/office/drawing/2014/main" id="{4DF2496D-F833-55E8-B4E5-A8B42F0BA1C3}"/>
              </a:ext>
            </a:extLst>
          </p:cNvPr>
          <p:cNvSpPr txBox="1"/>
          <p:nvPr/>
        </p:nvSpPr>
        <p:spPr>
          <a:xfrm>
            <a:off x="677841" y="299372"/>
            <a:ext cx="3572933" cy="769441"/>
          </a:xfrm>
          <a:prstGeom prst="rect">
            <a:avLst/>
          </a:prstGeom>
          <a:noFill/>
        </p:spPr>
        <p:txBody>
          <a:bodyPr wrap="square" rtlCol="0">
            <a:spAutoFit/>
          </a:bodyPr>
          <a:lstStyle/>
          <a:p>
            <a:r>
              <a:rPr lang="en-US" sz="4400" dirty="0">
                <a:solidFill>
                  <a:schemeClr val="tx2"/>
                </a:solidFill>
              </a:rPr>
              <a:t>NEED is Social</a:t>
            </a:r>
          </a:p>
        </p:txBody>
      </p:sp>
      <p:pic>
        <p:nvPicPr>
          <p:cNvPr id="6" name="Picture 5" descr="A picture containing application&#10;&#10;Description automatically generated">
            <a:extLst>
              <a:ext uri="{FF2B5EF4-FFF2-40B4-BE49-F238E27FC236}">
                <a16:creationId xmlns:a16="http://schemas.microsoft.com/office/drawing/2014/main" id="{A9E9CAB6-3909-F4F0-D1E5-CD8FCEC47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0" y="2011030"/>
            <a:ext cx="4515557" cy="2835939"/>
          </a:xfrm>
          <a:prstGeom prst="rect">
            <a:avLst/>
          </a:prstGeom>
        </p:spPr>
      </p:pic>
      <p:pic>
        <p:nvPicPr>
          <p:cNvPr id="8" name="Picture 7" descr="Icon&#10;&#10;Description automatically generated">
            <a:extLst>
              <a:ext uri="{FF2B5EF4-FFF2-40B4-BE49-F238E27FC236}">
                <a16:creationId xmlns:a16="http://schemas.microsoft.com/office/drawing/2014/main" id="{03EFC37B-0C4B-08BD-47A0-621FC8792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41" y="1418720"/>
            <a:ext cx="920152" cy="914400"/>
          </a:xfrm>
          <a:prstGeom prst="rect">
            <a:avLst/>
          </a:prstGeom>
        </p:spPr>
      </p:pic>
      <p:pic>
        <p:nvPicPr>
          <p:cNvPr id="10" name="Picture 9" descr="Icon&#10;&#10;Description automatically generated">
            <a:extLst>
              <a:ext uri="{FF2B5EF4-FFF2-40B4-BE49-F238E27FC236}">
                <a16:creationId xmlns:a16="http://schemas.microsoft.com/office/drawing/2014/main" id="{BBDF95AC-2769-9D76-7DEC-739204BBB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93" y="2610548"/>
            <a:ext cx="914400" cy="914400"/>
          </a:xfrm>
          <a:prstGeom prst="rect">
            <a:avLst/>
          </a:prstGeom>
        </p:spPr>
      </p:pic>
      <p:pic>
        <p:nvPicPr>
          <p:cNvPr id="12" name="Picture 11" descr="Logo&#10;&#10;Description automatically generated">
            <a:extLst>
              <a:ext uri="{FF2B5EF4-FFF2-40B4-BE49-F238E27FC236}">
                <a16:creationId xmlns:a16="http://schemas.microsoft.com/office/drawing/2014/main" id="{2BB9DAF0-0E99-FC4D-29C2-BBCB47D8B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93" y="3802376"/>
            <a:ext cx="1005840" cy="1005840"/>
          </a:xfrm>
          <a:prstGeom prst="rect">
            <a:avLst/>
          </a:prstGeom>
        </p:spPr>
      </p:pic>
      <p:pic>
        <p:nvPicPr>
          <p:cNvPr id="14" name="Picture 13" descr="Logo&#10;&#10;Description automatically generated">
            <a:extLst>
              <a:ext uri="{FF2B5EF4-FFF2-40B4-BE49-F238E27FC236}">
                <a16:creationId xmlns:a16="http://schemas.microsoft.com/office/drawing/2014/main" id="{D8240199-9AC4-CB8B-859D-EF9B9DA38A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052" y="5085644"/>
            <a:ext cx="2188255" cy="914400"/>
          </a:xfrm>
          <a:prstGeom prst="rect">
            <a:avLst/>
          </a:prstGeom>
        </p:spPr>
      </p:pic>
      <p:sp>
        <p:nvSpPr>
          <p:cNvPr id="5" name="Text Placeholder 4">
            <a:extLst>
              <a:ext uri="{FF2B5EF4-FFF2-40B4-BE49-F238E27FC236}">
                <a16:creationId xmlns:a16="http://schemas.microsoft.com/office/drawing/2014/main" id="{B94B7420-EC85-9EEB-900E-B7D258E642DE}"/>
              </a:ext>
            </a:extLst>
          </p:cNvPr>
          <p:cNvSpPr>
            <a:spLocks noGrp="1"/>
          </p:cNvSpPr>
          <p:nvPr>
            <p:ph type="body" sz="quarter" idx="11"/>
          </p:nvPr>
        </p:nvSpPr>
        <p:spPr>
          <a:xfrm>
            <a:off x="2732088" y="1419225"/>
            <a:ext cx="4210050"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1420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4353B-2F53-07AA-C4BC-5A6E3EFCBD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DFEA86-3260-009F-FA5C-2F9378B1A5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0AE55C-7FA0-3AAD-9F06-6C5ECBA4E9C7}"/>
              </a:ext>
            </a:extLst>
          </p:cNvPr>
          <p:cNvSpPr>
            <a:spLocks noGrp="1"/>
          </p:cNvSpPr>
          <p:nvPr>
            <p:ph type="dt" sz="half" idx="10"/>
          </p:nvPr>
        </p:nvSpPr>
        <p:spPr/>
        <p:txBody>
          <a:bodyPr/>
          <a:lstStyle/>
          <a:p>
            <a:fld id="{5C61EC15-94F8-48F9-B899-559B81174A00}" type="datetimeFigureOut">
              <a:rPr lang="en-US" smtClean="0"/>
              <a:t>7/10/2023</a:t>
            </a:fld>
            <a:endParaRPr lang="en-US"/>
          </a:p>
        </p:txBody>
      </p:sp>
      <p:sp>
        <p:nvSpPr>
          <p:cNvPr id="5" name="Footer Placeholder 4">
            <a:extLst>
              <a:ext uri="{FF2B5EF4-FFF2-40B4-BE49-F238E27FC236}">
                <a16:creationId xmlns:a16="http://schemas.microsoft.com/office/drawing/2014/main" id="{AA788B70-BA85-4DD7-BECF-364113B651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DE26D-34A0-7C2D-8AFF-6517AA09D100}"/>
              </a:ext>
            </a:extLst>
          </p:cNvPr>
          <p:cNvSpPr>
            <a:spLocks noGrp="1"/>
          </p:cNvSpPr>
          <p:nvPr>
            <p:ph type="sldNum" sz="quarter" idx="12"/>
          </p:nvPr>
        </p:nvSpPr>
        <p:spPr/>
        <p:txBody>
          <a:bodyPr/>
          <a:lstStyle/>
          <a:p>
            <a:fld id="{202F6559-5916-40FB-B4FB-0E4B0F66A191}" type="slidenum">
              <a:rPr lang="en-US" smtClean="0"/>
              <a:t>‹#›</a:t>
            </a:fld>
            <a:endParaRPr lang="en-US"/>
          </a:p>
        </p:txBody>
      </p:sp>
    </p:spTree>
    <p:extLst>
      <p:ext uri="{BB962C8B-B14F-4D97-AF65-F5344CB8AC3E}">
        <p14:creationId xmlns:p14="http://schemas.microsoft.com/office/powerpoint/2010/main" val="4118205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A097-7CA1-48B9-2A29-A132E6579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6289AF-77FD-B680-7BFC-8C86CDA715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7DA7A26-9BC5-2D85-9D23-66429AAE02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41980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F0D4-0C78-2F89-5C4B-9601ADED6851}"/>
              </a:ext>
            </a:extLst>
          </p:cNvPr>
          <p:cNvSpPr>
            <a:spLocks noGrp="1"/>
          </p:cNvSpPr>
          <p:nvPr>
            <p:ph type="title"/>
          </p:nvPr>
        </p:nvSpPr>
        <p:spPr>
          <a:xfrm>
            <a:off x="838200" y="576263"/>
            <a:ext cx="10515600" cy="3488841"/>
          </a:xfrm>
        </p:spPr>
        <p:txBody>
          <a:bodyPr anchor="b"/>
          <a:lstStyle>
            <a:lvl1pPr algn="r">
              <a:defRPr sz="6000"/>
            </a:lvl1pPr>
          </a:lstStyle>
          <a:p>
            <a:r>
              <a:rPr lang="en-US"/>
              <a:t>Click to edit Master title style</a:t>
            </a:r>
          </a:p>
        </p:txBody>
      </p:sp>
      <p:sp>
        <p:nvSpPr>
          <p:cNvPr id="3" name="Text Placeholder 2">
            <a:extLst>
              <a:ext uri="{FF2B5EF4-FFF2-40B4-BE49-F238E27FC236}">
                <a16:creationId xmlns:a16="http://schemas.microsoft.com/office/drawing/2014/main" id="{BC8943C5-FBC2-9CE4-5580-3A7909EECA8A}"/>
              </a:ext>
            </a:extLst>
          </p:cNvPr>
          <p:cNvSpPr>
            <a:spLocks noGrp="1"/>
          </p:cNvSpPr>
          <p:nvPr>
            <p:ph type="body" idx="1"/>
          </p:nvPr>
        </p:nvSpPr>
        <p:spPr>
          <a:xfrm>
            <a:off x="838199" y="4278071"/>
            <a:ext cx="10515600"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E67464D-60AA-4E28-466B-D4DEA7B84C7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58484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690C-39B6-7182-862B-49E5D13C5C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20CE3-320B-3ACD-750F-382851F144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15F0C0-5CD8-5F83-BD0B-A3A9027A22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4F9F217-1FD9-2664-1D41-4CBCC1E7CD5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94004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FF96-5995-D6D8-A641-4BA01BE141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CE83B6-3F23-96E0-EB1F-6EB17D5FC8C0}"/>
              </a:ext>
            </a:extLst>
          </p:cNvPr>
          <p:cNvSpPr>
            <a:spLocks noGrp="1"/>
          </p:cNvSpPr>
          <p:nvPr>
            <p:ph type="body" idx="1"/>
          </p:nvPr>
        </p:nvSpPr>
        <p:spPr>
          <a:xfrm>
            <a:off x="839788" y="1681163"/>
            <a:ext cx="5157787"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D0892B-6462-8C75-7DC7-A92C73F9EB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276FF3-8E76-E0AB-F1D6-8C9BA4542AC5}"/>
              </a:ext>
            </a:extLst>
          </p:cNvPr>
          <p:cNvSpPr>
            <a:spLocks noGrp="1"/>
          </p:cNvSpPr>
          <p:nvPr>
            <p:ph type="body" sz="quarter" idx="3"/>
          </p:nvPr>
        </p:nvSpPr>
        <p:spPr>
          <a:xfrm>
            <a:off x="6172200" y="1681163"/>
            <a:ext cx="5183188"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7F98F-CE45-2240-45F6-C700C1317B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2E0DD70-90FB-F9BF-5D69-188FBBED6A9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30742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D58B-E13C-EED1-4DE7-DFDBB6997B5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FAF7205-5F81-736B-EEAF-C864982F743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21692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41DDA5F-D08B-119D-C939-DEFD553E0D3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20820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45FF-482F-03E4-199D-1AF1FF437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412385-EF81-8DD9-DCCD-43930D5BAF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AD2F17-E46E-EB59-A370-1E9ADB8FDA68}"/>
              </a:ext>
            </a:extLst>
          </p:cNvPr>
          <p:cNvSpPr>
            <a:spLocks noGrp="1"/>
          </p:cNvSpPr>
          <p:nvPr>
            <p:ph type="body" sz="half" idx="2"/>
          </p:nvPr>
        </p:nvSpPr>
        <p:spPr>
          <a:xfrm>
            <a:off x="839788" y="2057400"/>
            <a:ext cx="3932237" cy="3811588"/>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16C25-264B-0E50-BCA8-1646FD7E5CD2}"/>
              </a:ext>
            </a:extLst>
          </p:cNvPr>
          <p:cNvSpPr>
            <a:spLocks noGrp="1"/>
          </p:cNvSpPr>
          <p:nvPr>
            <p:ph type="dt" sz="half" idx="10"/>
          </p:nvPr>
        </p:nvSpPr>
        <p:spPr>
          <a:xfrm>
            <a:off x="7046842" y="6368912"/>
            <a:ext cx="1563757" cy="365125"/>
          </a:xfrm>
          <a:prstGeom prst="rect">
            <a:avLst/>
          </a:prstGeom>
        </p:spPr>
        <p:txBody>
          <a:bodyPr/>
          <a:lstStyle/>
          <a:p>
            <a:fld id="{5C61EC15-94F8-48F9-B899-559B81174A00}" type="datetimeFigureOut">
              <a:rPr lang="en-US" smtClean="0"/>
              <a:t>7/10/2023</a:t>
            </a:fld>
            <a:endParaRPr lang="en-US"/>
          </a:p>
        </p:txBody>
      </p:sp>
      <p:sp>
        <p:nvSpPr>
          <p:cNvPr id="6" name="Footer Placeholder 5">
            <a:extLst>
              <a:ext uri="{FF2B5EF4-FFF2-40B4-BE49-F238E27FC236}">
                <a16:creationId xmlns:a16="http://schemas.microsoft.com/office/drawing/2014/main" id="{71D49A0C-6F6A-F107-1A92-E57ECCA5C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04B3A-4979-4585-682B-486ED7F3D56A}"/>
              </a:ext>
            </a:extLst>
          </p:cNvPr>
          <p:cNvSpPr>
            <a:spLocks noGrp="1"/>
          </p:cNvSpPr>
          <p:nvPr>
            <p:ph type="sldNum" sz="quarter" idx="12"/>
          </p:nvPr>
        </p:nvSpPr>
        <p:spPr>
          <a:xfrm>
            <a:off x="10724322" y="6311900"/>
            <a:ext cx="629478" cy="409575"/>
          </a:xfrm>
          <a:prstGeom prst="rect">
            <a:avLst/>
          </a:prstGeom>
        </p:spPr>
        <p:txBody>
          <a:bodyPr/>
          <a:lstStyle/>
          <a:p>
            <a:fld id="{202F6559-5916-40FB-B4FB-0E4B0F66A191}" type="slidenum">
              <a:rPr lang="en-US" smtClean="0"/>
              <a:t>‹#›</a:t>
            </a:fld>
            <a:endParaRPr lang="en-US"/>
          </a:p>
        </p:txBody>
      </p:sp>
    </p:spTree>
    <p:extLst>
      <p:ext uri="{BB962C8B-B14F-4D97-AF65-F5344CB8AC3E}">
        <p14:creationId xmlns:p14="http://schemas.microsoft.com/office/powerpoint/2010/main" val="3218753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0FD65-EDF0-AEFA-0CF7-35704F9FE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AA494-7676-9E23-1A22-334F6F39EF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7EC8BE-BEEE-C98E-8931-651B558766E3}"/>
              </a:ext>
            </a:extLst>
          </p:cNvPr>
          <p:cNvSpPr>
            <a:spLocks noGrp="1"/>
          </p:cNvSpPr>
          <p:nvPr>
            <p:ph type="body" sz="half" idx="2"/>
          </p:nvPr>
        </p:nvSpPr>
        <p:spPr>
          <a:xfrm>
            <a:off x="839788" y="2057400"/>
            <a:ext cx="3932237" cy="3811588"/>
          </a:xfrm>
        </p:spPr>
        <p:txBody>
          <a:bodyPr anchor="ctr"/>
          <a:lstStyle>
            <a:lvl1pPr marL="0" indent="0">
              <a:lnSpc>
                <a:spcPct val="100000"/>
              </a:lnSpc>
              <a:spcBef>
                <a:spcPts val="0"/>
              </a:spcBef>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AB1F16F-3AB7-0DAF-9362-31ED1073762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57612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35000"/>
            <a:lum/>
            <a:extLst>
              <a:ext uri="{BEBA8EAE-BF5A-486C-A8C5-ECC9F3942E4B}">
                <a14:imgProps xmlns:a14="http://schemas.microsoft.com/office/drawing/2010/main">
                  <a14:imgLayer r:embed="rId19">
                    <a14:imgEffect>
                      <a14:brightnessContrast bright="-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79CBE-9DB3-4474-790F-C3298287B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38DE08D-367C-864E-3C66-D7A3C2D302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2D88C99-6AE5-4543-1F2A-0D8E21A16B40}"/>
              </a:ext>
            </a:extLst>
          </p:cNvPr>
          <p:cNvSpPr>
            <a:spLocks noGrp="1"/>
          </p:cNvSpPr>
          <p:nvPr>
            <p:ph type="ftr" sz="quarter" idx="3"/>
          </p:nvPr>
        </p:nvSpPr>
        <p:spPr>
          <a:xfrm>
            <a:off x="838199" y="6368912"/>
            <a:ext cx="62086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Rectangle 6">
            <a:extLst>
              <a:ext uri="{FF2B5EF4-FFF2-40B4-BE49-F238E27FC236}">
                <a16:creationId xmlns:a16="http://schemas.microsoft.com/office/drawing/2014/main" id="{CEF38CA8-C08A-B4F9-26B8-B12BA1B46966}"/>
              </a:ext>
            </a:extLst>
          </p:cNvPr>
          <p:cNvSpPr/>
          <p:nvPr/>
        </p:nvSpPr>
        <p:spPr>
          <a:xfrm>
            <a:off x="0" y="0"/>
            <a:ext cx="12192000" cy="6858000"/>
          </a:xfrm>
          <a:prstGeom prst="rect">
            <a:avLst/>
          </a:prstGeom>
          <a:noFill/>
          <a:ln w="76200">
            <a:solidFill>
              <a:srgbClr val="005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8C0409-7FF8-27A8-E3EA-A90F148311CA}"/>
              </a:ext>
            </a:extLst>
          </p:cNvPr>
          <p:cNvSpPr/>
          <p:nvPr/>
        </p:nvSpPr>
        <p:spPr>
          <a:xfrm>
            <a:off x="129209" y="123963"/>
            <a:ext cx="11936895" cy="6610074"/>
          </a:xfrm>
          <a:prstGeom prst="rect">
            <a:avLst/>
          </a:prstGeom>
          <a:noFill/>
          <a:ln w="57150">
            <a:solidFill>
              <a:srgbClr val="009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700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cap="small" baseline="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png"/><Relationship Id="rId7" Type="http://schemas.microsoft.com/office/2017/06/relationships/model3d" Target="../media/model3d2.glb"/><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17/06/relationships/model3d" Target="../media/model3d1.glb"/><Relationship Id="rId10" Type="http://schemas.openxmlformats.org/officeDocument/2006/relationships/image" Target="../media/image46.svg"/><Relationship Id="rId4" Type="http://schemas.openxmlformats.org/officeDocument/2006/relationships/hyperlink" Target="https://pixabay.com/en/grass-meadow-green-agriculture-159804/" TargetMode="External"/><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54.jpg"/></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2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hyperlink" Target="https://shop.need.org/products/exploring-photovoltaics-kit"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9.jpg"/></Relationships>
</file>

<file path=ppt/slides/_rels/slide24.xml.rels><?xml version="1.0" encoding="UTF-8" standalone="yes"?>
<Relationships xmlns="http://schemas.openxmlformats.org/package/2006/relationships"><Relationship Id="rId3" Type="http://schemas.openxmlformats.org/officeDocument/2006/relationships/hyperlink" Target="mailto:info@need.org"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60.jpg"/><Relationship Id="rId4" Type="http://schemas.openxmlformats.org/officeDocument/2006/relationships/hyperlink" Target="http://www.eia.gov/"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s://www.instagram.com/theneedproject/" TargetMode="External"/><Relationship Id="rId2" Type="http://schemas.openxmlformats.org/officeDocument/2006/relationships/hyperlink" Target="https://www.facebook.com/NEEDProject" TargetMode="External"/><Relationship Id="rId1" Type="http://schemas.openxmlformats.org/officeDocument/2006/relationships/slideLayout" Target="../slideLayouts/slideLayout15.xml"/><Relationship Id="rId5" Type="http://schemas.openxmlformats.org/officeDocument/2006/relationships/hyperlink" Target="https://www.youtube.com/@NEEDproject" TargetMode="External"/><Relationship Id="rId4" Type="http://schemas.openxmlformats.org/officeDocument/2006/relationships/hyperlink" Target="https://twitter.com/NEED_Project"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lose-up of a solar panel&#10;&#10;Description automatically generated">
            <a:extLst>
              <a:ext uri="{FF2B5EF4-FFF2-40B4-BE49-F238E27FC236}">
                <a16:creationId xmlns:a16="http://schemas.microsoft.com/office/drawing/2014/main" id="{C4056B37-8B13-04AA-F371-62533AD70C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4116" b="24116"/>
          <a:stretch>
            <a:fillRect/>
          </a:stretch>
        </p:blipFill>
        <p:spPr/>
      </p:pic>
      <p:sp>
        <p:nvSpPr>
          <p:cNvPr id="4" name="Title 3">
            <a:extLst>
              <a:ext uri="{FF2B5EF4-FFF2-40B4-BE49-F238E27FC236}">
                <a16:creationId xmlns:a16="http://schemas.microsoft.com/office/drawing/2014/main" id="{CDFF920E-B715-DF48-9F5E-82B24D5C4894}"/>
              </a:ext>
            </a:extLst>
          </p:cNvPr>
          <p:cNvSpPr>
            <a:spLocks noGrp="1"/>
          </p:cNvSpPr>
          <p:nvPr>
            <p:ph type="ctrTitle"/>
          </p:nvPr>
        </p:nvSpPr>
        <p:spPr/>
        <p:txBody>
          <a:bodyPr/>
          <a:lstStyle/>
          <a:p>
            <a:r>
              <a:rPr lang="en-US" dirty="0"/>
              <a:t>Exploring Solar Energy</a:t>
            </a:r>
          </a:p>
        </p:txBody>
      </p:sp>
      <p:sp>
        <p:nvSpPr>
          <p:cNvPr id="5" name="Subtitle 4">
            <a:extLst>
              <a:ext uri="{FF2B5EF4-FFF2-40B4-BE49-F238E27FC236}">
                <a16:creationId xmlns:a16="http://schemas.microsoft.com/office/drawing/2014/main" id="{C9B5D448-DA3C-4537-53BF-F48019495E0D}"/>
              </a:ext>
            </a:extLst>
          </p:cNvPr>
          <p:cNvSpPr>
            <a:spLocks noGrp="1"/>
          </p:cNvSpPr>
          <p:nvPr>
            <p:ph type="subTitle" idx="1"/>
          </p:nvPr>
        </p:nvSpPr>
        <p:spPr/>
        <p:txBody>
          <a:bodyPr/>
          <a:lstStyle/>
          <a:p>
            <a:r>
              <a:rPr lang="en-US" dirty="0"/>
              <a:t>All the bright kids are doing it!</a:t>
            </a:r>
          </a:p>
        </p:txBody>
      </p:sp>
    </p:spTree>
    <p:extLst>
      <p:ext uri="{BB962C8B-B14F-4D97-AF65-F5344CB8AC3E}">
        <p14:creationId xmlns:p14="http://schemas.microsoft.com/office/powerpoint/2010/main" val="1348877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1A74F-FB39-6F4C-E476-6666993CBA15}"/>
              </a:ext>
            </a:extLst>
          </p:cNvPr>
          <p:cNvSpPr>
            <a:spLocks noGrp="1"/>
          </p:cNvSpPr>
          <p:nvPr>
            <p:ph type="title"/>
          </p:nvPr>
        </p:nvSpPr>
        <p:spPr/>
        <p:txBody>
          <a:bodyPr/>
          <a:lstStyle/>
          <a:p>
            <a:r>
              <a:rPr lang="en-US" dirty="0"/>
              <a:t>Ivanpah, Mojave Desert</a:t>
            </a:r>
          </a:p>
        </p:txBody>
      </p:sp>
      <p:graphicFrame>
        <p:nvGraphicFramePr>
          <p:cNvPr id="5" name="Diagram 4">
            <a:extLst>
              <a:ext uri="{FF2B5EF4-FFF2-40B4-BE49-F238E27FC236}">
                <a16:creationId xmlns:a16="http://schemas.microsoft.com/office/drawing/2014/main" id="{3A941E3B-F164-6CC8-FD41-3B07A2774661}"/>
              </a:ext>
            </a:extLst>
          </p:cNvPr>
          <p:cNvGraphicFramePr/>
          <p:nvPr>
            <p:extLst>
              <p:ext uri="{D42A27DB-BD31-4B8C-83A1-F6EECF244321}">
                <p14:modId xmlns:p14="http://schemas.microsoft.com/office/powerpoint/2010/main" val="1759644724"/>
              </p:ext>
            </p:extLst>
          </p:nvPr>
        </p:nvGraphicFramePr>
        <p:xfrm>
          <a:off x="291163" y="1557852"/>
          <a:ext cx="3478525" cy="4935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D3899129-8633-97F6-7105-7F23E1C9934E}"/>
              </a:ext>
            </a:extLst>
          </p:cNvPr>
          <p:cNvPicPr>
            <a:picLocks noChangeAspect="1"/>
          </p:cNvPicPr>
          <p:nvPr/>
        </p:nvPicPr>
        <p:blipFill>
          <a:blip r:embed="rId8"/>
          <a:stretch>
            <a:fillRect/>
          </a:stretch>
        </p:blipFill>
        <p:spPr>
          <a:xfrm>
            <a:off x="3716844" y="1745449"/>
            <a:ext cx="8094369" cy="4559828"/>
          </a:xfrm>
          <a:prstGeom prst="rect">
            <a:avLst/>
          </a:prstGeom>
        </p:spPr>
      </p:pic>
    </p:spTree>
    <p:extLst>
      <p:ext uri="{BB962C8B-B14F-4D97-AF65-F5344CB8AC3E}">
        <p14:creationId xmlns:p14="http://schemas.microsoft.com/office/powerpoint/2010/main" val="3455719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CCCEC-9898-C2B7-FCE5-BDE5EF579A61}"/>
              </a:ext>
            </a:extLst>
          </p:cNvPr>
          <p:cNvSpPr>
            <a:spLocks noGrp="1"/>
          </p:cNvSpPr>
          <p:nvPr>
            <p:ph type="title"/>
          </p:nvPr>
        </p:nvSpPr>
        <p:spPr/>
        <p:txBody>
          <a:bodyPr/>
          <a:lstStyle/>
          <a:p>
            <a:r>
              <a:rPr lang="en-US" dirty="0"/>
              <a:t>Photovoltaics</a:t>
            </a:r>
          </a:p>
        </p:txBody>
      </p:sp>
      <p:sp>
        <p:nvSpPr>
          <p:cNvPr id="3" name="Text Placeholder 2">
            <a:extLst>
              <a:ext uri="{FF2B5EF4-FFF2-40B4-BE49-F238E27FC236}">
                <a16:creationId xmlns:a16="http://schemas.microsoft.com/office/drawing/2014/main" id="{ED80F8EB-E78E-44C6-2114-A86C74CDBC44}"/>
              </a:ext>
            </a:extLst>
          </p:cNvPr>
          <p:cNvSpPr>
            <a:spLocks noGrp="1"/>
          </p:cNvSpPr>
          <p:nvPr>
            <p:ph type="body" idx="1"/>
          </p:nvPr>
        </p:nvSpPr>
        <p:spPr>
          <a:xfrm>
            <a:off x="7910185" y="4065104"/>
            <a:ext cx="3443613" cy="1713154"/>
          </a:xfrm>
        </p:spPr>
        <p:txBody>
          <a:bodyPr/>
          <a:lstStyle/>
          <a:p>
            <a:r>
              <a:rPr lang="en-US" dirty="0"/>
              <a:t>Using sunlight directly to generate electricity.</a:t>
            </a:r>
          </a:p>
        </p:txBody>
      </p:sp>
      <p:pic>
        <p:nvPicPr>
          <p:cNvPr id="5" name="Picture 4" descr="A picture containing outdoor, solar power, solar energy, solar panel&#10;&#10;Description automatically generated">
            <a:extLst>
              <a:ext uri="{FF2B5EF4-FFF2-40B4-BE49-F238E27FC236}">
                <a16:creationId xmlns:a16="http://schemas.microsoft.com/office/drawing/2014/main" id="{F2F041E3-034B-4877-A2F0-941DF62516E3}"/>
              </a:ext>
            </a:extLst>
          </p:cNvPr>
          <p:cNvPicPr>
            <a:picLocks noChangeAspect="1"/>
          </p:cNvPicPr>
          <p:nvPr/>
        </p:nvPicPr>
        <p:blipFill rotWithShape="1">
          <a:blip r:embed="rId3">
            <a:extLst>
              <a:ext uri="{28A0092B-C50C-407E-A947-70E740481C1C}">
                <a14:useLocalDpi xmlns:a14="http://schemas.microsoft.com/office/drawing/2010/main" val="0"/>
              </a:ext>
            </a:extLst>
          </a:blip>
          <a:srcRect r="23448"/>
          <a:stretch/>
        </p:blipFill>
        <p:spPr>
          <a:xfrm>
            <a:off x="409184" y="578635"/>
            <a:ext cx="5821157" cy="5703102"/>
          </a:xfrm>
          <a:prstGeom prst="rect">
            <a:avLst/>
          </a:prstGeom>
        </p:spPr>
      </p:pic>
    </p:spTree>
    <p:extLst>
      <p:ext uri="{BB962C8B-B14F-4D97-AF65-F5344CB8AC3E}">
        <p14:creationId xmlns:p14="http://schemas.microsoft.com/office/powerpoint/2010/main" val="3218367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75CD5-FBB5-5F5C-AE1B-F6823D718999}"/>
              </a:ext>
            </a:extLst>
          </p:cNvPr>
          <p:cNvSpPr>
            <a:spLocks noGrp="1"/>
          </p:cNvSpPr>
          <p:nvPr>
            <p:ph type="title"/>
          </p:nvPr>
        </p:nvSpPr>
        <p:spPr/>
        <p:txBody>
          <a:bodyPr/>
          <a:lstStyle/>
          <a:p>
            <a:r>
              <a:rPr lang="en-US" dirty="0"/>
              <a:t>PV Cell</a:t>
            </a:r>
          </a:p>
        </p:txBody>
      </p:sp>
      <p:pic>
        <p:nvPicPr>
          <p:cNvPr id="3" name="Picture 9" descr="photo_04065">
            <a:extLst>
              <a:ext uri="{FF2B5EF4-FFF2-40B4-BE49-F238E27FC236}">
                <a16:creationId xmlns:a16="http://schemas.microsoft.com/office/drawing/2014/main" id="{9C836AFE-F543-A353-E1F4-C48912036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248237" y="2391201"/>
            <a:ext cx="3378200" cy="3136899"/>
          </a:xfrm>
          <a:prstGeom prst="rect">
            <a:avLst/>
          </a:prstGeom>
          <a:ln>
            <a:noFill/>
          </a:ln>
        </p:spPr>
      </p:pic>
      <p:pic>
        <p:nvPicPr>
          <p:cNvPr id="4" name="Picture 2" descr="PHOTOVOLTCELL1">
            <a:extLst>
              <a:ext uri="{FF2B5EF4-FFF2-40B4-BE49-F238E27FC236}">
                <a16:creationId xmlns:a16="http://schemas.microsoft.com/office/drawing/2014/main" id="{7327622D-E990-A09F-79A9-5A226E2E3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998" y="1506435"/>
            <a:ext cx="3217333" cy="490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vcell.jpg">
            <a:extLst>
              <a:ext uri="{FF2B5EF4-FFF2-40B4-BE49-F238E27FC236}">
                <a16:creationId xmlns:a16="http://schemas.microsoft.com/office/drawing/2014/main" id="{77318186-5002-2344-F02B-D153BEBCFF8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68343" y="2391200"/>
            <a:ext cx="3786920" cy="31368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917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E21701-BB47-17AD-E444-F5377F49E152}"/>
              </a:ext>
            </a:extLst>
          </p:cNvPr>
          <p:cNvSpPr>
            <a:spLocks noGrp="1"/>
          </p:cNvSpPr>
          <p:nvPr>
            <p:ph type="title"/>
          </p:nvPr>
        </p:nvSpPr>
        <p:spPr/>
        <p:txBody>
          <a:bodyPr/>
          <a:lstStyle/>
          <a:p>
            <a:r>
              <a:rPr lang="en-US" dirty="0"/>
              <a:t>Current Flow in a PV Cell</a:t>
            </a:r>
          </a:p>
        </p:txBody>
      </p:sp>
      <p:pic>
        <p:nvPicPr>
          <p:cNvPr id="11" name="Picture 10" descr="A green grass on a black background&#10;&#10;Description automatically generated with low confidence">
            <a:extLst>
              <a:ext uri="{FF2B5EF4-FFF2-40B4-BE49-F238E27FC236}">
                <a16:creationId xmlns:a16="http://schemas.microsoft.com/office/drawing/2014/main" id="{96E6E43D-017F-A8BB-84BF-F55A15C1056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72445" y="3920779"/>
            <a:ext cx="4419600" cy="2209800"/>
          </a:xfrm>
          <a:prstGeom prst="rect">
            <a:avLst/>
          </a:prstGeom>
        </p:spPr>
      </p:pic>
      <p:pic>
        <p:nvPicPr>
          <p:cNvPr id="12" name="Picture 11" descr="A green grass on a black background&#10;&#10;Description automatically generated with low confidence">
            <a:extLst>
              <a:ext uri="{FF2B5EF4-FFF2-40B4-BE49-F238E27FC236}">
                <a16:creationId xmlns:a16="http://schemas.microsoft.com/office/drawing/2014/main" id="{E95F7752-3C4A-A078-2A6F-75BDF91E57F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72445" y="4333528"/>
            <a:ext cx="4419600" cy="2209800"/>
          </a:xfrm>
          <a:prstGeom prst="rect">
            <a:avLst/>
          </a:prstGeom>
        </p:spPr>
      </p:pic>
      <p:pic>
        <p:nvPicPr>
          <p:cNvPr id="13" name="Picture 12" descr="A green grass on a black background&#10;&#10;Description automatically generated with low confidence">
            <a:extLst>
              <a:ext uri="{FF2B5EF4-FFF2-40B4-BE49-F238E27FC236}">
                <a16:creationId xmlns:a16="http://schemas.microsoft.com/office/drawing/2014/main" id="{064FF791-0013-A674-518D-10DB13EF836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72445" y="4746277"/>
            <a:ext cx="4419600" cy="2209800"/>
          </a:xfrm>
          <a:prstGeom prst="rect">
            <a:avLst/>
          </a:prstGeom>
        </p:spPr>
      </p:pic>
      <mc:AlternateContent xmlns:mc="http://schemas.openxmlformats.org/markup-compatibility/2006">
        <mc:Choice xmlns:am3d="http://schemas.microsoft.com/office/drawing/2017/model3d" Requires="am3d">
          <p:graphicFrame>
            <p:nvGraphicFramePr>
              <p:cNvPr id="9" name="Content Placeholder 8" descr="Solar Panel On Stand">
                <a:extLst>
                  <a:ext uri="{FF2B5EF4-FFF2-40B4-BE49-F238E27FC236}">
                    <a16:creationId xmlns:a16="http://schemas.microsoft.com/office/drawing/2014/main" id="{F13F87C8-BA58-CB01-DFDB-3CCCBC20F6FB}"/>
                  </a:ext>
                </a:extLst>
              </p:cNvPr>
              <p:cNvGraphicFramePr>
                <a:graphicFrameLocks noGrp="1" noChangeAspect="1"/>
              </p:cNvGraphicFramePr>
              <p:nvPr>
                <p:ph idx="1"/>
                <p:extLst>
                  <p:ext uri="{D42A27DB-BD31-4B8C-83A1-F6EECF244321}">
                    <p14:modId xmlns:p14="http://schemas.microsoft.com/office/powerpoint/2010/main" val="149622332"/>
                  </p:ext>
                </p:extLst>
              </p:nvPr>
            </p:nvGraphicFramePr>
            <p:xfrm>
              <a:off x="7783421" y="2630170"/>
              <a:ext cx="3490790" cy="3819466"/>
            </p:xfrm>
            <a:graphic>
              <a:graphicData uri="http://schemas.microsoft.com/office/drawing/2017/model3d">
                <am3d:model3d r:embed="rId5">
                  <am3d:spPr>
                    <a:xfrm>
                      <a:off x="0" y="0"/>
                      <a:ext cx="3490790" cy="3819466"/>
                    </a:xfrm>
                    <a:prstGeom prst="rect">
                      <a:avLst/>
                    </a:prstGeom>
                  </am3d:spPr>
                  <am3d:camera>
                    <am3d:pos x="0" y="0" z="77812359"/>
                    <am3d:up dx="0" dy="36000000" dz="0"/>
                    <am3d:lookAt x="0" y="0" z="0"/>
                    <am3d:perspective fov="2700000"/>
                  </am3d:camera>
                  <am3d:trans>
                    <am3d:meterPerModelUnit n="800992" d="1000000"/>
                    <am3d:preTrans dx="0" dy="-18000000" dz="0"/>
                    <am3d:scale>
                      <am3d:sx n="1000000" d="1000000"/>
                      <am3d:sy n="1000000" d="1000000"/>
                      <am3d:sz n="1000000" d="1000000"/>
                    </am3d:scale>
                    <am3d:rot ax="1886203" ay="3777154" az="1713886"/>
                    <am3d:postTrans dx="0" dy="0" dz="0"/>
                  </am3d:trans>
                  <am3d:raster rName="Office3DRenderer" rVer="16.0.8326">
                    <am3d:blip r:embed="rId6"/>
                  </am3d:raster>
                  <am3d:objViewport viewportSz="427665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Content Placeholder 8" descr="Solar Panel On Stand">
                <a:extLst>
                  <a:ext uri="{FF2B5EF4-FFF2-40B4-BE49-F238E27FC236}">
                    <a16:creationId xmlns:a16="http://schemas.microsoft.com/office/drawing/2014/main" id="{F13F87C8-BA58-CB01-DFDB-3CCCBC20F6FB}"/>
                  </a:ext>
                </a:extLst>
              </p:cNvPr>
              <p:cNvPicPr>
                <a:picLocks noGrp="1" noRot="1" noChangeAspect="1" noMove="1" noResize="1" noEditPoints="1" noAdjustHandles="1" noChangeArrowheads="1" noChangeShapeType="1" noCrop="1"/>
              </p:cNvPicPr>
              <p:nvPr/>
            </p:nvPicPr>
            <p:blipFill>
              <a:blip r:embed="rId6"/>
              <a:stretch>
                <a:fillRect/>
              </a:stretch>
            </p:blipFill>
            <p:spPr>
              <a:xfrm>
                <a:off x="7783421" y="2630170"/>
                <a:ext cx="3490790" cy="3819466"/>
              </a:xfrm>
              <a:prstGeom prst="rect">
                <a:avLst/>
              </a:prstGeom>
            </p:spPr>
          </p:pic>
        </mc:Fallback>
      </mc:AlternateContent>
      <p:pic>
        <p:nvPicPr>
          <p:cNvPr id="14" name="Picture 13" descr="A green grass on a black background&#10;&#10;Description automatically generated with low confidence">
            <a:extLst>
              <a:ext uri="{FF2B5EF4-FFF2-40B4-BE49-F238E27FC236}">
                <a16:creationId xmlns:a16="http://schemas.microsoft.com/office/drawing/2014/main" id="{45F5D3E1-FCC0-C6A0-D971-DC617FC6E12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72445" y="5166060"/>
            <a:ext cx="4419600" cy="2209800"/>
          </a:xfrm>
          <a:prstGeom prst="rect">
            <a:avLst/>
          </a:prstGeom>
        </p:spPr>
      </p:pic>
      <mc:AlternateContent xmlns:mc="http://schemas.openxmlformats.org/markup-compatibility/2006">
        <mc:Choice xmlns:am3d="http://schemas.microsoft.com/office/drawing/2017/model3d" Requires="am3d">
          <p:graphicFrame>
            <p:nvGraphicFramePr>
              <p:cNvPr id="15" name="3D Model 14" descr="Sun">
                <a:extLst>
                  <a:ext uri="{FF2B5EF4-FFF2-40B4-BE49-F238E27FC236}">
                    <a16:creationId xmlns:a16="http://schemas.microsoft.com/office/drawing/2014/main" id="{AB3C576F-30C9-4650-30B5-062FFBB567FC}"/>
                  </a:ext>
                </a:extLst>
              </p:cNvPr>
              <p:cNvGraphicFramePr>
                <a:graphicFrameLocks noChangeAspect="1"/>
              </p:cNvGraphicFramePr>
              <p:nvPr>
                <p:extLst>
                  <p:ext uri="{D42A27DB-BD31-4B8C-83A1-F6EECF244321}">
                    <p14:modId xmlns:p14="http://schemas.microsoft.com/office/powerpoint/2010/main" val="4275863077"/>
                  </p:ext>
                </p:extLst>
              </p:nvPr>
            </p:nvGraphicFramePr>
            <p:xfrm>
              <a:off x="11074524" y="1162231"/>
              <a:ext cx="1628595" cy="1704787"/>
            </p:xfrm>
            <a:graphic>
              <a:graphicData uri="http://schemas.microsoft.com/office/drawing/2017/model3d">
                <am3d:model3d r:embed="rId7">
                  <am3d:spPr>
                    <a:xfrm>
                      <a:off x="0" y="0"/>
                      <a:ext cx="1628595" cy="1704787"/>
                    </a:xfrm>
                    <a:prstGeom prst="rect">
                      <a:avLst/>
                    </a:prstGeom>
                  </am3d:spPr>
                  <am3d:camera>
                    <am3d:pos x="0" y="0" z="71930940"/>
                    <am3d:up dx="0" dy="36000000" dz="0"/>
                    <am3d:lookAt x="0" y="0" z="0"/>
                    <am3d:perspective fov="2700000"/>
                  </am3d:camera>
                  <am3d:trans>
                    <am3d:meterPerModelUnit n="3660073" d="1000000"/>
                    <am3d:preTrans dx="3" dy="-18000000" dz="0"/>
                    <am3d:scale>
                      <am3d:sx n="1000000" d="1000000"/>
                      <am3d:sy n="1000000" d="1000000"/>
                      <am3d:sz n="1000000" d="1000000"/>
                    </am3d:scale>
                    <am3d:rot ax="3450926" ay="-1431644" az="-1945740"/>
                    <am3d:postTrans dx="0" dy="0" dz="0"/>
                  </am3d:trans>
                  <am3d:raster rName="Office3DRenderer" rVer="16.0.8326">
                    <am3d:blip r:embed="rId8"/>
                  </am3d:raster>
                  <am3d:objViewport viewportSz="29429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Sun">
                <a:extLst>
                  <a:ext uri="{FF2B5EF4-FFF2-40B4-BE49-F238E27FC236}">
                    <a16:creationId xmlns:a16="http://schemas.microsoft.com/office/drawing/2014/main" id="{AB3C576F-30C9-4650-30B5-062FFBB567FC}"/>
                  </a:ext>
                </a:extLst>
              </p:cNvPr>
              <p:cNvPicPr>
                <a:picLocks noGrp="1" noRot="1" noChangeAspect="1" noMove="1" noResize="1" noEditPoints="1" noAdjustHandles="1" noChangeArrowheads="1" noChangeShapeType="1" noCrop="1"/>
              </p:cNvPicPr>
              <p:nvPr/>
            </p:nvPicPr>
            <p:blipFill>
              <a:blip r:embed="rId8"/>
              <a:stretch>
                <a:fillRect/>
              </a:stretch>
            </p:blipFill>
            <p:spPr>
              <a:xfrm>
                <a:off x="11074524" y="1162231"/>
                <a:ext cx="1628595" cy="1704787"/>
              </a:xfrm>
              <a:prstGeom prst="rect">
                <a:avLst/>
              </a:prstGeom>
            </p:spPr>
          </p:pic>
        </mc:Fallback>
      </mc:AlternateContent>
      <p:cxnSp>
        <p:nvCxnSpPr>
          <p:cNvPr id="17" name="Straight Arrow Connector 16">
            <a:extLst>
              <a:ext uri="{FF2B5EF4-FFF2-40B4-BE49-F238E27FC236}">
                <a16:creationId xmlns:a16="http://schemas.microsoft.com/office/drawing/2014/main" id="{D6045E2D-C744-EA1F-200F-8B3C2E16F47D}"/>
              </a:ext>
            </a:extLst>
          </p:cNvPr>
          <p:cNvCxnSpPr>
            <a:cxnSpLocks/>
          </p:cNvCxnSpPr>
          <p:nvPr/>
        </p:nvCxnSpPr>
        <p:spPr>
          <a:xfrm flipH="1">
            <a:off x="8991318" y="2307405"/>
            <a:ext cx="2384892" cy="118182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6A5F840-C98A-E71B-6790-FEC6116B1404}"/>
              </a:ext>
            </a:extLst>
          </p:cNvPr>
          <p:cNvCxnSpPr>
            <a:cxnSpLocks/>
          </p:cNvCxnSpPr>
          <p:nvPr/>
        </p:nvCxnSpPr>
        <p:spPr>
          <a:xfrm flipH="1">
            <a:off x="8860818" y="2434408"/>
            <a:ext cx="2558262" cy="165636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E472723-1452-81C1-E472-ECF69281227E}"/>
              </a:ext>
            </a:extLst>
          </p:cNvPr>
          <p:cNvCxnSpPr>
            <a:cxnSpLocks/>
          </p:cNvCxnSpPr>
          <p:nvPr/>
        </p:nvCxnSpPr>
        <p:spPr>
          <a:xfrm flipH="1">
            <a:off x="9482245" y="2489013"/>
            <a:ext cx="2049408" cy="150490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4B58660-74A1-A3DC-7321-16265F1E5DF1}"/>
              </a:ext>
            </a:extLst>
          </p:cNvPr>
          <p:cNvCxnSpPr>
            <a:cxnSpLocks/>
          </p:cNvCxnSpPr>
          <p:nvPr/>
        </p:nvCxnSpPr>
        <p:spPr>
          <a:xfrm flipH="1">
            <a:off x="9118781" y="2535134"/>
            <a:ext cx="2507201" cy="211745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2B0E1FA-34A5-A39F-4723-DF83CEA53CF6}"/>
              </a:ext>
            </a:extLst>
          </p:cNvPr>
          <p:cNvCxnSpPr>
            <a:cxnSpLocks/>
          </p:cNvCxnSpPr>
          <p:nvPr/>
        </p:nvCxnSpPr>
        <p:spPr>
          <a:xfrm flipH="1">
            <a:off x="9890767" y="2584359"/>
            <a:ext cx="1786276" cy="216895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125062E-E9EF-5089-B7FA-C4CF830D9415}"/>
              </a:ext>
            </a:extLst>
          </p:cNvPr>
          <p:cNvCxnSpPr>
            <a:cxnSpLocks/>
          </p:cNvCxnSpPr>
          <p:nvPr/>
        </p:nvCxnSpPr>
        <p:spPr>
          <a:xfrm flipH="1">
            <a:off x="10030467" y="2607395"/>
            <a:ext cx="1709207" cy="298791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6" name="Cube 35">
            <a:extLst>
              <a:ext uri="{FF2B5EF4-FFF2-40B4-BE49-F238E27FC236}">
                <a16:creationId xmlns:a16="http://schemas.microsoft.com/office/drawing/2014/main" id="{6A858626-052E-CF05-0399-2E5BDC0EE07C}"/>
              </a:ext>
            </a:extLst>
          </p:cNvPr>
          <p:cNvSpPr/>
          <p:nvPr/>
        </p:nvSpPr>
        <p:spPr>
          <a:xfrm>
            <a:off x="2933700" y="2320196"/>
            <a:ext cx="3775906" cy="1883504"/>
          </a:xfrm>
          <a:prstGeom prst="cube">
            <a:avLst>
              <a:gd name="adj" fmla="val 860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C0B2BDAB-A781-F167-6788-461E9239C812}"/>
              </a:ext>
            </a:extLst>
          </p:cNvPr>
          <p:cNvSpPr/>
          <p:nvPr/>
        </p:nvSpPr>
        <p:spPr>
          <a:xfrm>
            <a:off x="2954040" y="2320195"/>
            <a:ext cx="3740564" cy="1623155"/>
          </a:xfrm>
          <a:prstGeom prst="cube">
            <a:avLst>
              <a:gd name="adj" fmla="val 98833"/>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3A04E6FF-8CD7-19EB-2AFE-75F68421943F}"/>
              </a:ext>
            </a:extLst>
          </p:cNvPr>
          <p:cNvCxnSpPr/>
          <p:nvPr/>
        </p:nvCxnSpPr>
        <p:spPr>
          <a:xfrm flipH="1">
            <a:off x="3390900" y="2320195"/>
            <a:ext cx="1492250" cy="1613375"/>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D11456-4BD3-C831-11CC-D632E90E080C}"/>
              </a:ext>
            </a:extLst>
          </p:cNvPr>
          <p:cNvCxnSpPr>
            <a:cxnSpLocks/>
          </p:cNvCxnSpPr>
          <p:nvPr/>
        </p:nvCxnSpPr>
        <p:spPr>
          <a:xfrm flipH="1">
            <a:off x="3861558" y="2318252"/>
            <a:ext cx="1530397" cy="1609425"/>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C317E13-8A4A-6AF3-7660-F067428EF0DD}"/>
              </a:ext>
            </a:extLst>
          </p:cNvPr>
          <p:cNvCxnSpPr>
            <a:cxnSpLocks/>
          </p:cNvCxnSpPr>
          <p:nvPr/>
        </p:nvCxnSpPr>
        <p:spPr>
          <a:xfrm flipH="1">
            <a:off x="4451836" y="2320194"/>
            <a:ext cx="1584080" cy="1615319"/>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64589B1-D0C4-4FC9-AEFC-872AF3D6E5DF}"/>
              </a:ext>
            </a:extLst>
          </p:cNvPr>
          <p:cNvCxnSpPr>
            <a:stCxn id="36" idx="3"/>
          </p:cNvCxnSpPr>
          <p:nvPr/>
        </p:nvCxnSpPr>
        <p:spPr>
          <a:xfrm flipH="1">
            <a:off x="4000500" y="4203700"/>
            <a:ext cx="11039" cy="1130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B58CD71-8E2E-32F8-BC70-DDEA73262DFF}"/>
              </a:ext>
            </a:extLst>
          </p:cNvPr>
          <p:cNvCxnSpPr/>
          <p:nvPr/>
        </p:nvCxnSpPr>
        <p:spPr>
          <a:xfrm flipH="1">
            <a:off x="901700" y="5334000"/>
            <a:ext cx="3098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90BB4CB-951E-8E6C-843B-BA45D08EE952}"/>
              </a:ext>
            </a:extLst>
          </p:cNvPr>
          <p:cNvCxnSpPr/>
          <p:nvPr/>
        </p:nvCxnSpPr>
        <p:spPr>
          <a:xfrm flipV="1">
            <a:off x="901700" y="2743200"/>
            <a:ext cx="0" cy="2590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75FB38F9-E3E7-BC94-25F2-D1899C2F2BBB}"/>
              </a:ext>
            </a:extLst>
          </p:cNvPr>
          <p:cNvSpPr/>
          <p:nvPr/>
        </p:nvSpPr>
        <p:spPr>
          <a:xfrm>
            <a:off x="1974850" y="1859059"/>
            <a:ext cx="556018" cy="64274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descr="Lightbulb with solid fill">
            <a:extLst>
              <a:ext uri="{FF2B5EF4-FFF2-40B4-BE49-F238E27FC236}">
                <a16:creationId xmlns:a16="http://schemas.microsoft.com/office/drawing/2014/main" id="{3A39E4D3-A95B-A175-6F43-40F9A18EAD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41613" y="1749329"/>
            <a:ext cx="1228817" cy="1228817"/>
          </a:xfrm>
          <a:prstGeom prst="rect">
            <a:avLst/>
          </a:prstGeom>
        </p:spPr>
      </p:pic>
      <p:cxnSp>
        <p:nvCxnSpPr>
          <p:cNvPr id="56" name="Straight Connector 55">
            <a:extLst>
              <a:ext uri="{FF2B5EF4-FFF2-40B4-BE49-F238E27FC236}">
                <a16:creationId xmlns:a16="http://schemas.microsoft.com/office/drawing/2014/main" id="{EDB10A45-0DCC-9511-3F0A-BD14FA1C32BF}"/>
              </a:ext>
            </a:extLst>
          </p:cNvPr>
          <p:cNvCxnSpPr/>
          <p:nvPr/>
        </p:nvCxnSpPr>
        <p:spPr>
          <a:xfrm>
            <a:off x="901700" y="2743200"/>
            <a:ext cx="12573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C2A1D4D-D628-6538-E10C-27BDFB6E48DD}"/>
              </a:ext>
            </a:extLst>
          </p:cNvPr>
          <p:cNvCxnSpPr>
            <a:cxnSpLocks/>
          </p:cNvCxnSpPr>
          <p:nvPr/>
        </p:nvCxnSpPr>
        <p:spPr>
          <a:xfrm>
            <a:off x="2256021" y="2857500"/>
            <a:ext cx="211879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D0DA30B-AA32-28F7-A9F6-7FABCDD5D483}"/>
              </a:ext>
            </a:extLst>
          </p:cNvPr>
          <p:cNvCxnSpPr/>
          <p:nvPr/>
        </p:nvCxnSpPr>
        <p:spPr>
          <a:xfrm flipV="1">
            <a:off x="1117600" y="3254255"/>
            <a:ext cx="0" cy="150481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0F08F75-E27A-35EF-DEFC-CC5C38F56E94}"/>
              </a:ext>
            </a:extLst>
          </p:cNvPr>
          <p:cNvCxnSpPr>
            <a:cxnSpLocks/>
          </p:cNvCxnSpPr>
          <p:nvPr/>
        </p:nvCxnSpPr>
        <p:spPr>
          <a:xfrm flipV="1">
            <a:off x="2647609" y="1971427"/>
            <a:ext cx="454519" cy="6706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76BE537-CCC0-38E4-3567-D4381BE71C7A}"/>
              </a:ext>
            </a:extLst>
          </p:cNvPr>
          <p:cNvCxnSpPr>
            <a:cxnSpLocks/>
          </p:cNvCxnSpPr>
          <p:nvPr/>
        </p:nvCxnSpPr>
        <p:spPr>
          <a:xfrm flipV="1">
            <a:off x="2543290" y="1590673"/>
            <a:ext cx="410750" cy="30797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D823B8C-4450-842B-C339-ADB86674DC0D}"/>
              </a:ext>
            </a:extLst>
          </p:cNvPr>
          <p:cNvCxnSpPr>
            <a:cxnSpLocks/>
          </p:cNvCxnSpPr>
          <p:nvPr/>
        </p:nvCxnSpPr>
        <p:spPr>
          <a:xfrm flipV="1">
            <a:off x="2451100" y="1382715"/>
            <a:ext cx="297565" cy="33645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EBB23DE-9F7E-044A-D629-99B39CF3DC49}"/>
              </a:ext>
            </a:extLst>
          </p:cNvPr>
          <p:cNvCxnSpPr>
            <a:cxnSpLocks/>
            <a:stCxn id="54" idx="0"/>
          </p:cNvCxnSpPr>
          <p:nvPr/>
        </p:nvCxnSpPr>
        <p:spPr>
          <a:xfrm flipV="1">
            <a:off x="2256022" y="1382715"/>
            <a:ext cx="0" cy="366614"/>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4378C63-1393-4222-36A9-DA1D304F9CD8}"/>
              </a:ext>
            </a:extLst>
          </p:cNvPr>
          <p:cNvCxnSpPr>
            <a:cxnSpLocks/>
          </p:cNvCxnSpPr>
          <p:nvPr/>
        </p:nvCxnSpPr>
        <p:spPr>
          <a:xfrm flipH="1" flipV="1">
            <a:off x="1338699" y="2018712"/>
            <a:ext cx="454519" cy="6706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D1DAFAB-248B-B762-40BC-4700295A58D4}"/>
              </a:ext>
            </a:extLst>
          </p:cNvPr>
          <p:cNvCxnSpPr>
            <a:cxnSpLocks/>
          </p:cNvCxnSpPr>
          <p:nvPr/>
        </p:nvCxnSpPr>
        <p:spPr>
          <a:xfrm flipH="1" flipV="1">
            <a:off x="1470273" y="1629778"/>
            <a:ext cx="410750" cy="30797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51F177B-48CD-4718-A027-BFEAB395B4E5}"/>
              </a:ext>
            </a:extLst>
          </p:cNvPr>
          <p:cNvCxnSpPr>
            <a:cxnSpLocks/>
          </p:cNvCxnSpPr>
          <p:nvPr/>
        </p:nvCxnSpPr>
        <p:spPr>
          <a:xfrm flipH="1" flipV="1">
            <a:off x="1808528" y="1420766"/>
            <a:ext cx="236401" cy="357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F598E90-E3AA-6625-5156-FDD17E9E943E}"/>
              </a:ext>
            </a:extLst>
          </p:cNvPr>
          <p:cNvCxnSpPr>
            <a:cxnSpLocks/>
            <a:endCxn id="37" idx="5"/>
          </p:cNvCxnSpPr>
          <p:nvPr/>
        </p:nvCxnSpPr>
        <p:spPr>
          <a:xfrm flipH="1" flipV="1">
            <a:off x="6694604" y="2329666"/>
            <a:ext cx="1151879" cy="1003993"/>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DAD03B7-9298-AEC1-1890-0CDB85BE3786}"/>
              </a:ext>
            </a:extLst>
          </p:cNvPr>
          <p:cNvCxnSpPr>
            <a:cxnSpLocks/>
          </p:cNvCxnSpPr>
          <p:nvPr/>
        </p:nvCxnSpPr>
        <p:spPr>
          <a:xfrm flipH="1">
            <a:off x="5150278" y="3809238"/>
            <a:ext cx="3132013" cy="390129"/>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2660F596-B5AA-91FC-CFC4-F0C86C176B57}"/>
              </a:ext>
            </a:extLst>
          </p:cNvPr>
          <p:cNvSpPr txBox="1"/>
          <p:nvPr/>
        </p:nvSpPr>
        <p:spPr>
          <a:xfrm>
            <a:off x="4715701" y="1933447"/>
            <a:ext cx="1879600" cy="369332"/>
          </a:xfrm>
          <a:prstGeom prst="rect">
            <a:avLst/>
          </a:prstGeom>
          <a:noFill/>
        </p:spPr>
        <p:txBody>
          <a:bodyPr wrap="square" rtlCol="0">
            <a:spAutoFit/>
          </a:bodyPr>
          <a:lstStyle/>
          <a:p>
            <a:r>
              <a:rPr lang="en-US" dirty="0"/>
              <a:t>Photovoltaic Cell</a:t>
            </a:r>
          </a:p>
        </p:txBody>
      </p:sp>
      <p:sp>
        <p:nvSpPr>
          <p:cNvPr id="93" name="TextBox 92">
            <a:extLst>
              <a:ext uri="{FF2B5EF4-FFF2-40B4-BE49-F238E27FC236}">
                <a16:creationId xmlns:a16="http://schemas.microsoft.com/office/drawing/2014/main" id="{06AE236B-6D8F-B25F-501D-5C08B838AF19}"/>
              </a:ext>
            </a:extLst>
          </p:cNvPr>
          <p:cNvSpPr txBox="1"/>
          <p:nvPr/>
        </p:nvSpPr>
        <p:spPr>
          <a:xfrm>
            <a:off x="363414" y="2170397"/>
            <a:ext cx="1601266" cy="369332"/>
          </a:xfrm>
          <a:prstGeom prst="rect">
            <a:avLst/>
          </a:prstGeom>
          <a:noFill/>
        </p:spPr>
        <p:txBody>
          <a:bodyPr wrap="square" rtlCol="0">
            <a:spAutoFit/>
          </a:bodyPr>
          <a:lstStyle/>
          <a:p>
            <a:r>
              <a:rPr lang="en-US" dirty="0"/>
              <a:t>Electrical Load</a:t>
            </a:r>
          </a:p>
        </p:txBody>
      </p:sp>
      <p:sp>
        <p:nvSpPr>
          <p:cNvPr id="94" name="TextBox 93">
            <a:extLst>
              <a:ext uri="{FF2B5EF4-FFF2-40B4-BE49-F238E27FC236}">
                <a16:creationId xmlns:a16="http://schemas.microsoft.com/office/drawing/2014/main" id="{90743D56-E1AF-C017-67D4-4211964D52F8}"/>
              </a:ext>
            </a:extLst>
          </p:cNvPr>
          <p:cNvSpPr txBox="1"/>
          <p:nvPr/>
        </p:nvSpPr>
        <p:spPr>
          <a:xfrm rot="16200000">
            <a:off x="365255" y="3845952"/>
            <a:ext cx="1763429" cy="369332"/>
          </a:xfrm>
          <a:prstGeom prst="rect">
            <a:avLst/>
          </a:prstGeom>
          <a:noFill/>
        </p:spPr>
        <p:txBody>
          <a:bodyPr wrap="square" rtlCol="0">
            <a:spAutoFit/>
          </a:bodyPr>
          <a:lstStyle/>
          <a:p>
            <a:r>
              <a:rPr lang="en-US" dirty="0"/>
              <a:t>DC Current Flow</a:t>
            </a:r>
          </a:p>
        </p:txBody>
      </p:sp>
      <p:sp>
        <p:nvSpPr>
          <p:cNvPr id="95" name="TextBox 94">
            <a:extLst>
              <a:ext uri="{FF2B5EF4-FFF2-40B4-BE49-F238E27FC236}">
                <a16:creationId xmlns:a16="http://schemas.microsoft.com/office/drawing/2014/main" id="{1B3BE2A3-CD1D-190B-86DB-88E2ABAADCB3}"/>
              </a:ext>
            </a:extLst>
          </p:cNvPr>
          <p:cNvSpPr txBox="1"/>
          <p:nvPr/>
        </p:nvSpPr>
        <p:spPr>
          <a:xfrm>
            <a:off x="6659863" y="1685893"/>
            <a:ext cx="2398933" cy="523220"/>
          </a:xfrm>
          <a:prstGeom prst="rect">
            <a:avLst/>
          </a:prstGeom>
          <a:solidFill>
            <a:srgbClr val="3277AD"/>
          </a:solidFill>
          <a:ln>
            <a:noFill/>
          </a:ln>
        </p:spPr>
        <p:txBody>
          <a:bodyPr wrap="square" rtlCol="0">
            <a:spAutoFit/>
          </a:bodyPr>
          <a:lstStyle/>
          <a:p>
            <a:r>
              <a:rPr lang="en-US" sz="1400" dirty="0">
                <a:solidFill>
                  <a:schemeClr val="bg1"/>
                </a:solidFill>
              </a:rPr>
              <a:t>Phosphorus-doped (N-type)</a:t>
            </a:r>
          </a:p>
          <a:p>
            <a:r>
              <a:rPr lang="en-US" sz="1400" dirty="0">
                <a:solidFill>
                  <a:schemeClr val="bg1"/>
                </a:solidFill>
              </a:rPr>
              <a:t>Silicon layer ~ 0.3:m</a:t>
            </a:r>
          </a:p>
        </p:txBody>
      </p:sp>
      <p:sp>
        <p:nvSpPr>
          <p:cNvPr id="96" name="TextBox 95">
            <a:extLst>
              <a:ext uri="{FF2B5EF4-FFF2-40B4-BE49-F238E27FC236}">
                <a16:creationId xmlns:a16="http://schemas.microsoft.com/office/drawing/2014/main" id="{C7984100-EF09-AE7B-9C2C-911F86D9016C}"/>
              </a:ext>
            </a:extLst>
          </p:cNvPr>
          <p:cNvSpPr txBox="1"/>
          <p:nvPr/>
        </p:nvSpPr>
        <p:spPr>
          <a:xfrm>
            <a:off x="4165936" y="4390975"/>
            <a:ext cx="2398933" cy="523220"/>
          </a:xfrm>
          <a:prstGeom prst="rect">
            <a:avLst/>
          </a:prstGeom>
          <a:solidFill>
            <a:srgbClr val="335B74"/>
          </a:solidFill>
          <a:ln>
            <a:noFill/>
          </a:ln>
        </p:spPr>
        <p:txBody>
          <a:bodyPr wrap="square" rtlCol="0">
            <a:spAutoFit/>
          </a:bodyPr>
          <a:lstStyle/>
          <a:p>
            <a:r>
              <a:rPr lang="en-US" sz="1400" dirty="0">
                <a:solidFill>
                  <a:schemeClr val="bg1"/>
                </a:solidFill>
              </a:rPr>
              <a:t>Boron-doped (P-type)</a:t>
            </a:r>
          </a:p>
          <a:p>
            <a:r>
              <a:rPr lang="en-US" sz="1400" dirty="0">
                <a:solidFill>
                  <a:schemeClr val="bg1"/>
                </a:solidFill>
              </a:rPr>
              <a:t>Silicon layer ~ 250:m</a:t>
            </a:r>
          </a:p>
        </p:txBody>
      </p:sp>
      <p:sp>
        <p:nvSpPr>
          <p:cNvPr id="97" name="TextBox 96">
            <a:extLst>
              <a:ext uri="{FF2B5EF4-FFF2-40B4-BE49-F238E27FC236}">
                <a16:creationId xmlns:a16="http://schemas.microsoft.com/office/drawing/2014/main" id="{C2181508-414D-63E8-D391-556A5A4BA016}"/>
              </a:ext>
            </a:extLst>
          </p:cNvPr>
          <p:cNvSpPr txBox="1"/>
          <p:nvPr/>
        </p:nvSpPr>
        <p:spPr>
          <a:xfrm>
            <a:off x="3587485" y="4170571"/>
            <a:ext cx="479136" cy="369332"/>
          </a:xfrm>
          <a:prstGeom prst="rect">
            <a:avLst/>
          </a:prstGeom>
          <a:noFill/>
        </p:spPr>
        <p:txBody>
          <a:bodyPr wrap="square" rtlCol="0">
            <a:spAutoFit/>
          </a:bodyPr>
          <a:lstStyle/>
          <a:p>
            <a:r>
              <a:rPr lang="en-US" dirty="0"/>
              <a:t>(+)</a:t>
            </a:r>
          </a:p>
        </p:txBody>
      </p:sp>
      <p:sp>
        <p:nvSpPr>
          <p:cNvPr id="98" name="TextBox 97">
            <a:extLst>
              <a:ext uri="{FF2B5EF4-FFF2-40B4-BE49-F238E27FC236}">
                <a16:creationId xmlns:a16="http://schemas.microsoft.com/office/drawing/2014/main" id="{295ABDCD-847B-F613-CD10-CBD190D88304}"/>
              </a:ext>
            </a:extLst>
          </p:cNvPr>
          <p:cNvSpPr txBox="1"/>
          <p:nvPr/>
        </p:nvSpPr>
        <p:spPr>
          <a:xfrm>
            <a:off x="3695701" y="2488168"/>
            <a:ext cx="479136"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3021533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46285-4D13-4497-602F-FEFBA6108A2F}"/>
              </a:ext>
            </a:extLst>
          </p:cNvPr>
          <p:cNvSpPr>
            <a:spLocks noGrp="1"/>
          </p:cNvSpPr>
          <p:nvPr>
            <p:ph type="title"/>
          </p:nvPr>
        </p:nvSpPr>
        <p:spPr/>
        <p:txBody>
          <a:bodyPr/>
          <a:lstStyle/>
          <a:p>
            <a:r>
              <a:rPr lang="en-US" dirty="0"/>
              <a:t>Components That Make a Solar Panel</a:t>
            </a:r>
          </a:p>
        </p:txBody>
      </p:sp>
      <p:graphicFrame>
        <p:nvGraphicFramePr>
          <p:cNvPr id="6" name="Content Placeholder 5">
            <a:extLst>
              <a:ext uri="{FF2B5EF4-FFF2-40B4-BE49-F238E27FC236}">
                <a16:creationId xmlns:a16="http://schemas.microsoft.com/office/drawing/2014/main" id="{B86ED591-D6EB-1D11-32E4-8D34D90223AA}"/>
              </a:ext>
            </a:extLst>
          </p:cNvPr>
          <p:cNvGraphicFramePr>
            <a:graphicFrameLocks noGrp="1"/>
          </p:cNvGraphicFramePr>
          <p:nvPr>
            <p:ph sz="half" idx="1"/>
            <p:extLst>
              <p:ext uri="{D42A27DB-BD31-4B8C-83A1-F6EECF244321}">
                <p14:modId xmlns:p14="http://schemas.microsoft.com/office/powerpoint/2010/main" val="589543599"/>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8" descr="PV-cell-module-array graphic.gif">
            <a:extLst>
              <a:ext uri="{FF2B5EF4-FFF2-40B4-BE49-F238E27FC236}">
                <a16:creationId xmlns:a16="http://schemas.microsoft.com/office/drawing/2014/main" id="{FB038ABD-FD88-84F3-5423-9B5721BC8B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1825625"/>
            <a:ext cx="5607050" cy="41990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875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8D641-F249-D3C5-E37C-B12D7BF83421}"/>
              </a:ext>
            </a:extLst>
          </p:cNvPr>
          <p:cNvSpPr>
            <a:spLocks noGrp="1"/>
          </p:cNvSpPr>
          <p:nvPr>
            <p:ph type="title"/>
          </p:nvPr>
        </p:nvSpPr>
        <p:spPr>
          <a:xfrm>
            <a:off x="838200" y="365125"/>
            <a:ext cx="10515600" cy="1325563"/>
          </a:xfrm>
        </p:spPr>
        <p:txBody>
          <a:bodyPr anchor="ctr">
            <a:normAutofit/>
          </a:bodyPr>
          <a:lstStyle/>
          <a:p>
            <a:r>
              <a:rPr lang="en-US" dirty="0"/>
              <a:t>Solar System Components</a:t>
            </a:r>
          </a:p>
        </p:txBody>
      </p:sp>
      <p:pic>
        <p:nvPicPr>
          <p:cNvPr id="3" name="Picture 1" descr="PV System Components.jpg">
            <a:extLst>
              <a:ext uri="{FF2B5EF4-FFF2-40B4-BE49-F238E27FC236}">
                <a16:creationId xmlns:a16="http://schemas.microsoft.com/office/drawing/2014/main" id="{6EE5FEE3-58DE-F6F6-85BC-4C8680452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377" y="1544097"/>
            <a:ext cx="7633245" cy="48852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3514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87CEB-675E-42CC-B21D-43879A5CCEA4}"/>
              </a:ext>
            </a:extLst>
          </p:cNvPr>
          <p:cNvSpPr>
            <a:spLocks noGrp="1"/>
          </p:cNvSpPr>
          <p:nvPr>
            <p:ph type="title"/>
          </p:nvPr>
        </p:nvSpPr>
        <p:spPr/>
        <p:txBody>
          <a:bodyPr/>
          <a:lstStyle/>
          <a:p>
            <a:r>
              <a:rPr lang="en-US" dirty="0"/>
              <a:t>Connecting to the Grid and Net Metering</a:t>
            </a:r>
          </a:p>
        </p:txBody>
      </p:sp>
      <p:pic>
        <p:nvPicPr>
          <p:cNvPr id="5" name="Content Placeholder 4">
            <a:extLst>
              <a:ext uri="{FF2B5EF4-FFF2-40B4-BE49-F238E27FC236}">
                <a16:creationId xmlns:a16="http://schemas.microsoft.com/office/drawing/2014/main" id="{B43DD74B-EE01-072E-B5A0-843D36B8E48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145144" y="1825625"/>
            <a:ext cx="9901711" cy="4351338"/>
          </a:xfrm>
          <a:ln>
            <a:solidFill>
              <a:schemeClr val="bg1">
                <a:lumMod val="85000"/>
              </a:schemeClr>
            </a:solidFill>
          </a:ln>
        </p:spPr>
      </p:pic>
      <p:sp>
        <p:nvSpPr>
          <p:cNvPr id="6" name="Oval 5">
            <a:extLst>
              <a:ext uri="{FF2B5EF4-FFF2-40B4-BE49-F238E27FC236}">
                <a16:creationId xmlns:a16="http://schemas.microsoft.com/office/drawing/2014/main" id="{9B682BBA-C872-8D62-D37E-7A3CED14D565}"/>
              </a:ext>
            </a:extLst>
          </p:cNvPr>
          <p:cNvSpPr/>
          <p:nvPr/>
        </p:nvSpPr>
        <p:spPr>
          <a:xfrm>
            <a:off x="6235164" y="4655952"/>
            <a:ext cx="231473" cy="31107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8E16037-1815-5913-C406-B436A02FC13A}"/>
              </a:ext>
            </a:extLst>
          </p:cNvPr>
          <p:cNvSpPr/>
          <p:nvPr/>
        </p:nvSpPr>
        <p:spPr>
          <a:xfrm>
            <a:off x="6151590" y="4790889"/>
            <a:ext cx="231473" cy="31107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294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43129-F352-2870-6215-C0D6BFE61D6F}"/>
              </a:ext>
            </a:extLst>
          </p:cNvPr>
          <p:cNvSpPr>
            <a:spLocks noGrp="1"/>
          </p:cNvSpPr>
          <p:nvPr>
            <p:ph type="title"/>
          </p:nvPr>
        </p:nvSpPr>
        <p:spPr/>
        <p:txBody>
          <a:bodyPr/>
          <a:lstStyle/>
          <a:p>
            <a:r>
              <a:rPr lang="en-US" dirty="0"/>
              <a:t>Solar PV in the United States</a:t>
            </a:r>
          </a:p>
        </p:txBody>
      </p:sp>
      <p:pic>
        <p:nvPicPr>
          <p:cNvPr id="7" name="Content Placeholder 6" descr="A picture containing text, map, font, screenshot&#10;&#10;Description automatically generated">
            <a:extLst>
              <a:ext uri="{FF2B5EF4-FFF2-40B4-BE49-F238E27FC236}">
                <a16:creationId xmlns:a16="http://schemas.microsoft.com/office/drawing/2014/main" id="{12B0AEF5-40AA-85F5-C39B-0D367C8096E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0702" y="1993900"/>
            <a:ext cx="5679098" cy="3691414"/>
          </a:xfrm>
          <a:ln>
            <a:solidFill>
              <a:schemeClr val="bg1">
                <a:lumMod val="85000"/>
              </a:schemeClr>
            </a:solidFill>
          </a:ln>
        </p:spPr>
      </p:pic>
      <p:pic>
        <p:nvPicPr>
          <p:cNvPr id="9" name="Content Placeholder 8" descr="A picture containing text, map, font, screenshot&#10;&#10;Description automatically generated">
            <a:extLst>
              <a:ext uri="{FF2B5EF4-FFF2-40B4-BE49-F238E27FC236}">
                <a16:creationId xmlns:a16="http://schemas.microsoft.com/office/drawing/2014/main" id="{CDE9116F-A48E-50D8-CB96-B68642242089}"/>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1993900"/>
            <a:ext cx="5679098" cy="3691414"/>
          </a:xfrm>
          <a:ln>
            <a:solidFill>
              <a:schemeClr val="bg1">
                <a:lumMod val="85000"/>
              </a:schemeClr>
            </a:solidFill>
          </a:ln>
        </p:spPr>
      </p:pic>
    </p:spTree>
    <p:extLst>
      <p:ext uri="{BB962C8B-B14F-4D97-AF65-F5344CB8AC3E}">
        <p14:creationId xmlns:p14="http://schemas.microsoft.com/office/powerpoint/2010/main" val="2337387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59EA-D360-EAA1-254C-381FD28D225B}"/>
              </a:ext>
            </a:extLst>
          </p:cNvPr>
          <p:cNvSpPr>
            <a:spLocks noGrp="1"/>
          </p:cNvSpPr>
          <p:nvPr>
            <p:ph type="title"/>
          </p:nvPr>
        </p:nvSpPr>
        <p:spPr/>
        <p:txBody>
          <a:bodyPr/>
          <a:lstStyle/>
          <a:p>
            <a:r>
              <a:rPr lang="en-US" dirty="0"/>
              <a:t>Top Countries for Installed PV Capacity</a:t>
            </a:r>
          </a:p>
        </p:txBody>
      </p:sp>
      <p:pic>
        <p:nvPicPr>
          <p:cNvPr id="4" name="Picture 3">
            <a:extLst>
              <a:ext uri="{FF2B5EF4-FFF2-40B4-BE49-F238E27FC236}">
                <a16:creationId xmlns:a16="http://schemas.microsoft.com/office/drawing/2014/main" id="{68CA0A19-7E78-BBFB-7C87-F81F319AB00D}"/>
              </a:ext>
            </a:extLst>
          </p:cNvPr>
          <p:cNvPicPr>
            <a:picLocks noChangeAspect="1"/>
          </p:cNvPicPr>
          <p:nvPr/>
        </p:nvPicPr>
        <p:blipFill>
          <a:blip r:embed="rId2">
            <a:extLst>
              <a:ext uri="{28A0092B-C50C-407E-A947-70E740481C1C}">
                <a14:useLocalDpi xmlns:a14="http://schemas.microsoft.com/office/drawing/2010/main" val="0"/>
              </a:ext>
            </a:extLst>
          </a:blip>
          <a:srcRect l="78" r="78"/>
          <a:stretch/>
        </p:blipFill>
        <p:spPr>
          <a:xfrm>
            <a:off x="1808606" y="1292005"/>
            <a:ext cx="8886215" cy="5333682"/>
          </a:xfrm>
          <a:prstGeom prst="rect">
            <a:avLst/>
          </a:prstGeom>
          <a:ln>
            <a:solidFill>
              <a:schemeClr val="bg1">
                <a:lumMod val="85000"/>
              </a:schemeClr>
            </a:solidFill>
          </a:ln>
        </p:spPr>
      </p:pic>
      <p:sp>
        <p:nvSpPr>
          <p:cNvPr id="6" name="Rectangle: Rounded Corners 5">
            <a:extLst>
              <a:ext uri="{FF2B5EF4-FFF2-40B4-BE49-F238E27FC236}">
                <a16:creationId xmlns:a16="http://schemas.microsoft.com/office/drawing/2014/main" id="{52DA9E8B-EDE1-5395-D424-92B7BBC7A864}"/>
              </a:ext>
            </a:extLst>
          </p:cNvPr>
          <p:cNvSpPr/>
          <p:nvPr/>
        </p:nvSpPr>
        <p:spPr>
          <a:xfrm>
            <a:off x="7366000" y="5930900"/>
            <a:ext cx="1219200" cy="27940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735E998-1719-E8C2-A9AC-B6A85DD9A660}"/>
              </a:ext>
            </a:extLst>
          </p:cNvPr>
          <p:cNvSpPr txBox="1"/>
          <p:nvPr/>
        </p:nvSpPr>
        <p:spPr>
          <a:xfrm>
            <a:off x="8909912" y="6281206"/>
            <a:ext cx="1938528" cy="276999"/>
          </a:xfrm>
          <a:prstGeom prst="rect">
            <a:avLst/>
          </a:prstGeom>
          <a:noFill/>
        </p:spPr>
        <p:txBody>
          <a:bodyPr wrap="square" rtlCol="0">
            <a:spAutoFit/>
          </a:bodyPr>
          <a:lstStyle/>
          <a:p>
            <a:r>
              <a:rPr lang="en-US" sz="1200" i="1" dirty="0">
                <a:solidFill>
                  <a:schemeClr val="tx1">
                    <a:lumMod val="50000"/>
                    <a:lumOff val="50000"/>
                  </a:schemeClr>
                </a:solidFill>
              </a:rPr>
              <a:t>Image Source: ren21.net</a:t>
            </a:r>
          </a:p>
        </p:txBody>
      </p:sp>
    </p:spTree>
    <p:extLst>
      <p:ext uri="{BB962C8B-B14F-4D97-AF65-F5344CB8AC3E}">
        <p14:creationId xmlns:p14="http://schemas.microsoft.com/office/powerpoint/2010/main" val="3078988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367A-3CFF-E933-CEA0-7740501BD6AC}"/>
              </a:ext>
            </a:extLst>
          </p:cNvPr>
          <p:cNvSpPr>
            <a:spLocks noGrp="1"/>
          </p:cNvSpPr>
          <p:nvPr>
            <p:ph type="title"/>
          </p:nvPr>
        </p:nvSpPr>
        <p:spPr/>
        <p:txBody>
          <a:bodyPr/>
          <a:lstStyle/>
          <a:p>
            <a:r>
              <a:rPr lang="en-US" dirty="0"/>
              <a:t>Advantages of Using Solar Energy</a:t>
            </a:r>
          </a:p>
        </p:txBody>
      </p:sp>
      <p:graphicFrame>
        <p:nvGraphicFramePr>
          <p:cNvPr id="4" name="Content Placeholder 3">
            <a:extLst>
              <a:ext uri="{FF2B5EF4-FFF2-40B4-BE49-F238E27FC236}">
                <a16:creationId xmlns:a16="http://schemas.microsoft.com/office/drawing/2014/main" id="{7F50A97D-7209-B193-195F-11FE298A8860}"/>
              </a:ext>
            </a:extLst>
          </p:cNvPr>
          <p:cNvGraphicFramePr>
            <a:graphicFrameLocks noGrp="1"/>
          </p:cNvGraphicFramePr>
          <p:nvPr>
            <p:ph idx="1"/>
            <p:extLst>
              <p:ext uri="{D42A27DB-BD31-4B8C-83A1-F6EECF244321}">
                <p14:modId xmlns:p14="http://schemas.microsoft.com/office/powerpoint/2010/main" val="475314856"/>
              </p:ext>
            </p:extLst>
          </p:nvPr>
        </p:nvGraphicFramePr>
        <p:xfrm>
          <a:off x="838200" y="1825625"/>
          <a:ext cx="52578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Placeholder 8">
            <a:extLst>
              <a:ext uri="{FF2B5EF4-FFF2-40B4-BE49-F238E27FC236}">
                <a16:creationId xmlns:a16="http://schemas.microsoft.com/office/drawing/2014/main" id="{79AE9052-FBD1-64D1-9411-56C1E735CE23}"/>
              </a:ext>
            </a:extLst>
          </p:cNvPr>
          <p:cNvPicPr>
            <a:picLocks noChangeAspect="1"/>
          </p:cNvPicPr>
          <p:nvPr/>
        </p:nvPicPr>
        <p:blipFill>
          <a:blip r:embed="rId8">
            <a:extLst>
              <a:ext uri="{28A0092B-C50C-407E-A947-70E740481C1C}">
                <a14:useLocalDpi xmlns:a14="http://schemas.microsoft.com/office/drawing/2010/main" val="0"/>
              </a:ext>
            </a:extLst>
          </a:blip>
          <a:srcRect t="7907" b="7907"/>
          <a:stretch>
            <a:fillRect/>
          </a:stretch>
        </p:blipFill>
        <p:spPr>
          <a:xfrm>
            <a:off x="6819900" y="1704414"/>
            <a:ext cx="4657373" cy="2169086"/>
          </a:xfrm>
          <a:prstGeom prst="rect">
            <a:avLst/>
          </a:prstGeom>
        </p:spPr>
      </p:pic>
      <p:pic>
        <p:nvPicPr>
          <p:cNvPr id="6" name="Picture Placeholder 9">
            <a:extLst>
              <a:ext uri="{FF2B5EF4-FFF2-40B4-BE49-F238E27FC236}">
                <a16:creationId xmlns:a16="http://schemas.microsoft.com/office/drawing/2014/main" id="{A2413301-FDA0-8C3A-D074-6052AB163FB8}"/>
              </a:ext>
            </a:extLst>
          </p:cNvPr>
          <p:cNvPicPr>
            <a:picLocks noChangeAspect="1"/>
          </p:cNvPicPr>
          <p:nvPr/>
        </p:nvPicPr>
        <p:blipFill>
          <a:blip r:embed="rId9">
            <a:extLst>
              <a:ext uri="{28A0092B-C50C-407E-A947-70E740481C1C}">
                <a14:useLocalDpi xmlns:a14="http://schemas.microsoft.com/office/drawing/2010/main" val="0"/>
              </a:ext>
            </a:extLst>
          </a:blip>
          <a:srcRect t="14267" b="14267"/>
          <a:stretch>
            <a:fillRect/>
          </a:stretch>
        </p:blipFill>
        <p:spPr>
          <a:xfrm>
            <a:off x="6819900" y="4114800"/>
            <a:ext cx="4657372" cy="2203919"/>
          </a:xfrm>
          <a:prstGeom prst="rect">
            <a:avLst/>
          </a:prstGeom>
        </p:spPr>
      </p:pic>
    </p:spTree>
    <p:extLst>
      <p:ext uri="{BB962C8B-B14F-4D97-AF65-F5344CB8AC3E}">
        <p14:creationId xmlns:p14="http://schemas.microsoft.com/office/powerpoint/2010/main" val="1873274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E39D2B-98E4-C1FA-7609-D847D3AF9071}"/>
              </a:ext>
            </a:extLst>
          </p:cNvPr>
          <p:cNvSpPr>
            <a:spLocks noGrp="1"/>
          </p:cNvSpPr>
          <p:nvPr>
            <p:ph type="title"/>
          </p:nvPr>
        </p:nvSpPr>
        <p:spPr/>
        <p:txBody>
          <a:bodyPr/>
          <a:lstStyle/>
          <a:p>
            <a:r>
              <a:rPr lang="en-US" dirty="0"/>
              <a:t>Sunlight is Radiant Energy</a:t>
            </a:r>
          </a:p>
        </p:txBody>
      </p:sp>
      <p:pic>
        <p:nvPicPr>
          <p:cNvPr id="5" name="Content Placeholder 6">
            <a:extLst>
              <a:ext uri="{FF2B5EF4-FFF2-40B4-BE49-F238E27FC236}">
                <a16:creationId xmlns:a16="http://schemas.microsoft.com/office/drawing/2014/main" id="{2118A140-BEA6-ABB0-78CB-F77783D71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290" y="1895475"/>
            <a:ext cx="5044920" cy="4211638"/>
          </a:xfrm>
          <a:prstGeom prst="rect">
            <a:avLst/>
          </a:prstGeom>
          <a:ln>
            <a:solidFill>
              <a:schemeClr val="bg1">
                <a:lumMod val="85000"/>
              </a:schemeClr>
            </a:solidFill>
          </a:ln>
          <a:effectLst>
            <a:outerShdw blurRad="292100" dist="139700" dir="2700000" algn="tl" rotWithShape="0">
              <a:srgbClr val="333333">
                <a:alpha val="65000"/>
              </a:srgbClr>
            </a:outerShdw>
          </a:effectLst>
        </p:spPr>
      </p:pic>
      <p:pic>
        <p:nvPicPr>
          <p:cNvPr id="6" name="Content Placeholder 7">
            <a:extLst>
              <a:ext uri="{FF2B5EF4-FFF2-40B4-BE49-F238E27FC236}">
                <a16:creationId xmlns:a16="http://schemas.microsoft.com/office/drawing/2014/main" id="{C22AE30C-2240-7C3C-D4B2-F576EE05D9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054" y="1903885"/>
            <a:ext cx="4931656" cy="4203228"/>
          </a:xfrm>
          <a:prstGeom prst="rect">
            <a:avLst/>
          </a:prstGeom>
          <a:ln>
            <a:solidFill>
              <a:schemeClr val="bg1">
                <a:lumMod val="8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6459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4EEDD-3CF9-AEDD-14EA-6AD67864992D}"/>
              </a:ext>
            </a:extLst>
          </p:cNvPr>
          <p:cNvSpPr>
            <a:spLocks noGrp="1"/>
          </p:cNvSpPr>
          <p:nvPr>
            <p:ph type="title"/>
          </p:nvPr>
        </p:nvSpPr>
        <p:spPr>
          <a:xfrm>
            <a:off x="838200" y="180975"/>
            <a:ext cx="10515600" cy="1325563"/>
          </a:xfrm>
        </p:spPr>
        <p:txBody>
          <a:bodyPr/>
          <a:lstStyle/>
          <a:p>
            <a:r>
              <a:rPr lang="en-US" dirty="0"/>
              <a:t>Disadvantages of Using Solar Energy</a:t>
            </a:r>
          </a:p>
        </p:txBody>
      </p:sp>
      <p:graphicFrame>
        <p:nvGraphicFramePr>
          <p:cNvPr id="4" name="Content Placeholder 3">
            <a:extLst>
              <a:ext uri="{FF2B5EF4-FFF2-40B4-BE49-F238E27FC236}">
                <a16:creationId xmlns:a16="http://schemas.microsoft.com/office/drawing/2014/main" id="{00A05D60-211F-C4AC-274A-51CB575242BD}"/>
              </a:ext>
            </a:extLst>
          </p:cNvPr>
          <p:cNvGraphicFramePr>
            <a:graphicFrameLocks noGrp="1"/>
          </p:cNvGraphicFramePr>
          <p:nvPr>
            <p:ph idx="1"/>
            <p:extLst>
              <p:ext uri="{D42A27DB-BD31-4B8C-83A1-F6EECF244321}">
                <p14:modId xmlns:p14="http://schemas.microsoft.com/office/powerpoint/2010/main" val="610623647"/>
              </p:ext>
            </p:extLst>
          </p:nvPr>
        </p:nvGraphicFramePr>
        <p:xfrm>
          <a:off x="838200" y="1606549"/>
          <a:ext cx="5613400" cy="4718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close-up of a crystal&#10;&#10;Description automatically generated">
            <a:extLst>
              <a:ext uri="{FF2B5EF4-FFF2-40B4-BE49-F238E27FC236}">
                <a16:creationId xmlns:a16="http://schemas.microsoft.com/office/drawing/2014/main" id="{4EC0E228-D6F3-07C9-5515-FB7B1DCDD8AE}"/>
              </a:ext>
            </a:extLst>
          </p:cNvPr>
          <p:cNvPicPr>
            <a:picLocks noChangeAspect="1"/>
          </p:cNvPicPr>
          <p:nvPr/>
        </p:nvPicPr>
        <p:blipFill rotWithShape="1">
          <a:blip r:embed="rId8">
            <a:extLst>
              <a:ext uri="{28A0092B-C50C-407E-A947-70E740481C1C}">
                <a14:useLocalDpi xmlns:a14="http://schemas.microsoft.com/office/drawing/2010/main" val="0"/>
              </a:ext>
            </a:extLst>
          </a:blip>
          <a:srcRect t="7708" b="5324"/>
          <a:stretch/>
        </p:blipFill>
        <p:spPr>
          <a:xfrm>
            <a:off x="7393916" y="1385093"/>
            <a:ext cx="3959884" cy="5165725"/>
          </a:xfrm>
          <a:prstGeom prst="rect">
            <a:avLst/>
          </a:prstGeom>
        </p:spPr>
      </p:pic>
      <p:sp>
        <p:nvSpPr>
          <p:cNvPr id="7" name="TextBox 6">
            <a:extLst>
              <a:ext uri="{FF2B5EF4-FFF2-40B4-BE49-F238E27FC236}">
                <a16:creationId xmlns:a16="http://schemas.microsoft.com/office/drawing/2014/main" id="{038DABD2-5334-781C-F9CE-8E438CB9E4E8}"/>
              </a:ext>
            </a:extLst>
          </p:cNvPr>
          <p:cNvSpPr txBox="1"/>
          <p:nvPr/>
        </p:nvSpPr>
        <p:spPr>
          <a:xfrm>
            <a:off x="10064750" y="6027598"/>
            <a:ext cx="2393950" cy="523220"/>
          </a:xfrm>
          <a:prstGeom prst="rect">
            <a:avLst/>
          </a:prstGeom>
          <a:noFill/>
        </p:spPr>
        <p:txBody>
          <a:bodyPr wrap="square" rtlCol="0">
            <a:spAutoFit/>
          </a:bodyPr>
          <a:lstStyle/>
          <a:p>
            <a:r>
              <a:rPr lang="en-US" sz="1400" dirty="0"/>
              <a:t>Image: Quartz crystal</a:t>
            </a:r>
          </a:p>
          <a:p>
            <a:r>
              <a:rPr lang="en-US" sz="1400" dirty="0"/>
              <a:t>Image source: </a:t>
            </a:r>
            <a:r>
              <a:rPr lang="en-US" sz="1400" dirty="0" err="1"/>
              <a:t>Pixabay</a:t>
            </a:r>
            <a:endParaRPr lang="en-US" sz="1400" dirty="0"/>
          </a:p>
        </p:txBody>
      </p:sp>
    </p:spTree>
    <p:extLst>
      <p:ext uri="{BB962C8B-B14F-4D97-AF65-F5344CB8AC3E}">
        <p14:creationId xmlns:p14="http://schemas.microsoft.com/office/powerpoint/2010/main" val="784813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F963F-0E6A-4F83-94C3-E9C92130E7C1}"/>
              </a:ext>
            </a:extLst>
          </p:cNvPr>
          <p:cNvSpPr>
            <a:spLocks noGrp="1"/>
          </p:cNvSpPr>
          <p:nvPr>
            <p:ph type="title"/>
          </p:nvPr>
        </p:nvSpPr>
        <p:spPr/>
        <p:txBody>
          <a:bodyPr/>
          <a:lstStyle/>
          <a:p>
            <a:r>
              <a:rPr lang="en-US" dirty="0"/>
              <a:t>NEED’s Classroom Photovoltaics</a:t>
            </a:r>
          </a:p>
        </p:txBody>
      </p:sp>
      <p:sp>
        <p:nvSpPr>
          <p:cNvPr id="3" name="Content Placeholder 2">
            <a:extLst>
              <a:ext uri="{FF2B5EF4-FFF2-40B4-BE49-F238E27FC236}">
                <a16:creationId xmlns:a16="http://schemas.microsoft.com/office/drawing/2014/main" id="{86BCC386-6ACE-C42B-7706-7D54560E4B22}"/>
              </a:ext>
            </a:extLst>
          </p:cNvPr>
          <p:cNvSpPr>
            <a:spLocks noGrp="1"/>
          </p:cNvSpPr>
          <p:nvPr>
            <p:ph idx="1"/>
          </p:nvPr>
        </p:nvSpPr>
        <p:spPr>
          <a:xfrm>
            <a:off x="838200" y="1825625"/>
            <a:ext cx="5257800" cy="4351338"/>
          </a:xfrm>
        </p:spPr>
        <p:txBody>
          <a:bodyPr/>
          <a:lstStyle/>
          <a:p>
            <a:r>
              <a:rPr lang="en-US" sz="2800" dirty="0">
                <a:hlinkClick r:id="rId2"/>
              </a:rPr>
              <a:t>Exploring Photovoltaics</a:t>
            </a:r>
            <a:endParaRPr lang="en-US" sz="2800" dirty="0"/>
          </a:p>
          <a:p>
            <a:r>
              <a:rPr lang="en-US" sz="2800" dirty="0"/>
              <a:t>Experiments help students understand the conditions needed for optimal power production</a:t>
            </a:r>
          </a:p>
          <a:p>
            <a:r>
              <a:rPr lang="en-US" sz="2800" dirty="0"/>
              <a:t>Focus of secondary-level solar curriculum</a:t>
            </a:r>
          </a:p>
          <a:p>
            <a:r>
              <a:rPr lang="en-US" sz="2800" dirty="0"/>
              <a:t>Use digital multimeters</a:t>
            </a:r>
          </a:p>
          <a:p>
            <a:endParaRPr lang="en-US" dirty="0"/>
          </a:p>
        </p:txBody>
      </p:sp>
      <p:pic>
        <p:nvPicPr>
          <p:cNvPr id="5" name="Picture 4">
            <a:extLst>
              <a:ext uri="{FF2B5EF4-FFF2-40B4-BE49-F238E27FC236}">
                <a16:creationId xmlns:a16="http://schemas.microsoft.com/office/drawing/2014/main" id="{9C7A35E4-52E9-A070-FAB2-DE80D70324D9}"/>
              </a:ext>
            </a:extLst>
          </p:cNvPr>
          <p:cNvPicPr>
            <a:picLocks noChangeAspect="1"/>
          </p:cNvPicPr>
          <p:nvPr/>
        </p:nvPicPr>
        <p:blipFill>
          <a:blip r:embed="rId3"/>
          <a:stretch>
            <a:fillRect/>
          </a:stretch>
        </p:blipFill>
        <p:spPr>
          <a:xfrm>
            <a:off x="7292636" y="1444993"/>
            <a:ext cx="3634451" cy="4641011"/>
          </a:xfrm>
          <a:prstGeom prst="rect">
            <a:avLst/>
          </a:prstGeom>
        </p:spPr>
      </p:pic>
    </p:spTree>
    <p:extLst>
      <p:ext uri="{BB962C8B-B14F-4D97-AF65-F5344CB8AC3E}">
        <p14:creationId xmlns:p14="http://schemas.microsoft.com/office/powerpoint/2010/main" val="4263379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F673D-F1FB-6682-566C-6C7CF67DF759}"/>
              </a:ext>
            </a:extLst>
          </p:cNvPr>
          <p:cNvSpPr>
            <a:spLocks noGrp="1"/>
          </p:cNvSpPr>
          <p:nvPr>
            <p:ph type="title"/>
          </p:nvPr>
        </p:nvSpPr>
        <p:spPr/>
        <p:txBody>
          <a:bodyPr/>
          <a:lstStyle/>
          <a:p>
            <a:r>
              <a:rPr lang="en-US" dirty="0"/>
              <a:t>Using a Digital Multimeter</a:t>
            </a:r>
          </a:p>
        </p:txBody>
      </p:sp>
      <p:pic>
        <p:nvPicPr>
          <p:cNvPr id="3" name="Picture 2">
            <a:extLst>
              <a:ext uri="{FF2B5EF4-FFF2-40B4-BE49-F238E27FC236}">
                <a16:creationId xmlns:a16="http://schemas.microsoft.com/office/drawing/2014/main" id="{E89FA880-9EF1-03CE-5B4E-44147F78D1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3" b="99789" l="0" r="99647">
                        <a14:foregroundMark x1="37456" y1="73418" x2="37456" y2="73418"/>
                        <a14:foregroundMark x1="42756" y1="74684" x2="42756" y2="74684"/>
                        <a14:backgroundMark x1="5300" y1="41983" x2="5300" y2="41983"/>
                      </a14:backgroundRemoval>
                    </a14:imgEffect>
                  </a14:imgLayer>
                </a14:imgProps>
              </a:ext>
              <a:ext uri="{28A0092B-C50C-407E-A947-70E740481C1C}">
                <a14:useLocalDpi xmlns:a14="http://schemas.microsoft.com/office/drawing/2010/main" val="0"/>
              </a:ext>
            </a:extLst>
          </a:blip>
          <a:srcRect/>
          <a:stretch>
            <a:fillRect/>
          </a:stretch>
        </p:blipFill>
        <p:spPr bwMode="auto">
          <a:xfrm>
            <a:off x="3503613" y="1495778"/>
            <a:ext cx="2695575"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a:extLst>
              <a:ext uri="{FF2B5EF4-FFF2-40B4-BE49-F238E27FC236}">
                <a16:creationId xmlns:a16="http://schemas.microsoft.com/office/drawing/2014/main" id="{2433D7DA-EBBB-741E-76AF-7465E6FD9748}"/>
              </a:ext>
            </a:extLst>
          </p:cNvPr>
          <p:cNvCxnSpPr/>
          <p:nvPr/>
        </p:nvCxnSpPr>
        <p:spPr>
          <a:xfrm flipH="1">
            <a:off x="5842000" y="2410178"/>
            <a:ext cx="1447800" cy="53340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311C6A8-3F06-03D6-4693-E00F6ADD2A15}"/>
              </a:ext>
            </a:extLst>
          </p:cNvPr>
          <p:cNvSpPr txBox="1"/>
          <p:nvPr/>
        </p:nvSpPr>
        <p:spPr>
          <a:xfrm>
            <a:off x="7289800" y="1952978"/>
            <a:ext cx="2490622" cy="1569660"/>
          </a:xfrm>
          <a:prstGeom prst="rect">
            <a:avLst/>
          </a:prstGeom>
          <a:noFill/>
        </p:spPr>
        <p:txBody>
          <a:bodyPr wrap="square" rtlCol="0">
            <a:spAutoFit/>
          </a:bodyPr>
          <a:lstStyle/>
          <a:p>
            <a:r>
              <a:rPr lang="en-US" sz="2400" dirty="0"/>
              <a:t>Indicates voltage from alternating current. Do not use.</a:t>
            </a:r>
          </a:p>
        </p:txBody>
      </p:sp>
      <p:cxnSp>
        <p:nvCxnSpPr>
          <p:cNvPr id="6" name="Straight Arrow Connector 5">
            <a:extLst>
              <a:ext uri="{FF2B5EF4-FFF2-40B4-BE49-F238E27FC236}">
                <a16:creationId xmlns:a16="http://schemas.microsoft.com/office/drawing/2014/main" id="{64973C86-0AD9-6922-FD94-48DB918900CF}"/>
              </a:ext>
            </a:extLst>
          </p:cNvPr>
          <p:cNvCxnSpPr/>
          <p:nvPr/>
        </p:nvCxnSpPr>
        <p:spPr>
          <a:xfrm flipH="1" flipV="1">
            <a:off x="5842000" y="4315178"/>
            <a:ext cx="1066800" cy="3810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F474569-4EA2-CF1A-07E1-4E97BE76751F}"/>
              </a:ext>
            </a:extLst>
          </p:cNvPr>
          <p:cNvCxnSpPr/>
          <p:nvPr/>
        </p:nvCxnSpPr>
        <p:spPr>
          <a:xfrm>
            <a:off x="2336800" y="2943578"/>
            <a:ext cx="1524000" cy="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171F8E0-ECBD-B7F3-9116-A91DC666AB2A}"/>
              </a:ext>
            </a:extLst>
          </p:cNvPr>
          <p:cNvCxnSpPr/>
          <p:nvPr/>
        </p:nvCxnSpPr>
        <p:spPr>
          <a:xfrm flipV="1">
            <a:off x="2413000" y="4505678"/>
            <a:ext cx="1905000" cy="57150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8FA910E-8580-C8F3-0994-654C546CC1EB}"/>
              </a:ext>
            </a:extLst>
          </p:cNvPr>
          <p:cNvSpPr txBox="1"/>
          <p:nvPr/>
        </p:nvSpPr>
        <p:spPr>
          <a:xfrm>
            <a:off x="7061200" y="4315178"/>
            <a:ext cx="1524000" cy="1200329"/>
          </a:xfrm>
          <a:prstGeom prst="rect">
            <a:avLst/>
          </a:prstGeom>
          <a:noFill/>
        </p:spPr>
        <p:txBody>
          <a:bodyPr wrap="square" rtlCol="0">
            <a:spAutoFit/>
          </a:bodyPr>
          <a:lstStyle/>
          <a:p>
            <a:r>
              <a:rPr lang="en-US" sz="2400" dirty="0"/>
              <a:t>DC Current Scale</a:t>
            </a:r>
          </a:p>
        </p:txBody>
      </p:sp>
      <p:sp>
        <p:nvSpPr>
          <p:cNvPr id="10" name="TextBox 9">
            <a:extLst>
              <a:ext uri="{FF2B5EF4-FFF2-40B4-BE49-F238E27FC236}">
                <a16:creationId xmlns:a16="http://schemas.microsoft.com/office/drawing/2014/main" id="{C7D1BBAB-1AA1-FFFA-C739-286AABAAEF32}"/>
              </a:ext>
            </a:extLst>
          </p:cNvPr>
          <p:cNvSpPr txBox="1"/>
          <p:nvPr/>
        </p:nvSpPr>
        <p:spPr>
          <a:xfrm>
            <a:off x="1320007" y="2410178"/>
            <a:ext cx="1600200" cy="830997"/>
          </a:xfrm>
          <a:prstGeom prst="rect">
            <a:avLst/>
          </a:prstGeom>
          <a:noFill/>
        </p:spPr>
        <p:txBody>
          <a:bodyPr wrap="square" rtlCol="0">
            <a:spAutoFit/>
          </a:bodyPr>
          <a:lstStyle/>
          <a:p>
            <a:r>
              <a:rPr lang="en-US" sz="2400" dirty="0"/>
              <a:t>DC Voltage Scale</a:t>
            </a:r>
          </a:p>
        </p:txBody>
      </p:sp>
      <p:sp>
        <p:nvSpPr>
          <p:cNvPr id="11" name="TextBox 10">
            <a:extLst>
              <a:ext uri="{FF2B5EF4-FFF2-40B4-BE49-F238E27FC236}">
                <a16:creationId xmlns:a16="http://schemas.microsoft.com/office/drawing/2014/main" id="{D5D6D595-F56C-B144-B736-03454BA84F37}"/>
              </a:ext>
            </a:extLst>
          </p:cNvPr>
          <p:cNvSpPr txBox="1"/>
          <p:nvPr/>
        </p:nvSpPr>
        <p:spPr>
          <a:xfrm>
            <a:off x="965200" y="4681392"/>
            <a:ext cx="1600200" cy="1200329"/>
          </a:xfrm>
          <a:prstGeom prst="rect">
            <a:avLst/>
          </a:prstGeom>
          <a:noFill/>
        </p:spPr>
        <p:txBody>
          <a:bodyPr wrap="square" rtlCol="0">
            <a:spAutoFit/>
          </a:bodyPr>
          <a:lstStyle/>
          <a:p>
            <a:r>
              <a:rPr lang="en-US" sz="2400" dirty="0"/>
              <a:t>Resistance Scale. Do not use.</a:t>
            </a:r>
          </a:p>
        </p:txBody>
      </p:sp>
      <p:sp>
        <p:nvSpPr>
          <p:cNvPr id="12" name="Freeform: Shape 11">
            <a:extLst>
              <a:ext uri="{FF2B5EF4-FFF2-40B4-BE49-F238E27FC236}">
                <a16:creationId xmlns:a16="http://schemas.microsoft.com/office/drawing/2014/main" id="{9B4C271C-FC65-B987-934F-30CBABE8724C}"/>
              </a:ext>
            </a:extLst>
          </p:cNvPr>
          <p:cNvSpPr/>
          <p:nvPr/>
        </p:nvSpPr>
        <p:spPr>
          <a:xfrm>
            <a:off x="5822899" y="5003597"/>
            <a:ext cx="2750515" cy="651053"/>
          </a:xfrm>
          <a:custGeom>
            <a:avLst/>
            <a:gdLst>
              <a:gd name="connsiteX0" fmla="*/ 0 w 2750515"/>
              <a:gd name="connsiteY0" fmla="*/ 204825 h 651053"/>
              <a:gd name="connsiteX1" fmla="*/ 117043 w 2750515"/>
              <a:gd name="connsiteY1" fmla="*/ 197510 h 651053"/>
              <a:gd name="connsiteX2" fmla="*/ 160935 w 2750515"/>
              <a:gd name="connsiteY2" fmla="*/ 190195 h 651053"/>
              <a:gd name="connsiteX3" fmla="*/ 248717 w 2750515"/>
              <a:gd name="connsiteY3" fmla="*/ 197510 h 651053"/>
              <a:gd name="connsiteX4" fmla="*/ 402336 w 2750515"/>
              <a:gd name="connsiteY4" fmla="*/ 263347 h 651053"/>
              <a:gd name="connsiteX5" fmla="*/ 446227 w 2750515"/>
              <a:gd name="connsiteY5" fmla="*/ 292608 h 651053"/>
              <a:gd name="connsiteX6" fmla="*/ 519379 w 2750515"/>
              <a:gd name="connsiteY6" fmla="*/ 336499 h 651053"/>
              <a:gd name="connsiteX7" fmla="*/ 607162 w 2750515"/>
              <a:gd name="connsiteY7" fmla="*/ 402336 h 651053"/>
              <a:gd name="connsiteX8" fmla="*/ 636423 w 2750515"/>
              <a:gd name="connsiteY8" fmla="*/ 416966 h 651053"/>
              <a:gd name="connsiteX9" fmla="*/ 702259 w 2750515"/>
              <a:gd name="connsiteY9" fmla="*/ 453542 h 651053"/>
              <a:gd name="connsiteX10" fmla="*/ 804672 w 2750515"/>
              <a:gd name="connsiteY10" fmla="*/ 519379 h 651053"/>
              <a:gd name="connsiteX11" fmla="*/ 870509 w 2750515"/>
              <a:gd name="connsiteY11" fmla="*/ 534009 h 651053"/>
              <a:gd name="connsiteX12" fmla="*/ 914400 w 2750515"/>
              <a:gd name="connsiteY12" fmla="*/ 548640 h 651053"/>
              <a:gd name="connsiteX13" fmla="*/ 980237 w 2750515"/>
              <a:gd name="connsiteY13" fmla="*/ 563270 h 651053"/>
              <a:gd name="connsiteX14" fmla="*/ 1024128 w 2750515"/>
              <a:gd name="connsiteY14" fmla="*/ 585216 h 651053"/>
              <a:gd name="connsiteX15" fmla="*/ 1199693 w 2750515"/>
              <a:gd name="connsiteY15" fmla="*/ 629107 h 651053"/>
              <a:gd name="connsiteX16" fmla="*/ 1236269 w 2750515"/>
              <a:gd name="connsiteY16" fmla="*/ 636422 h 651053"/>
              <a:gd name="connsiteX17" fmla="*/ 1324051 w 2750515"/>
              <a:gd name="connsiteY17" fmla="*/ 651053 h 651053"/>
              <a:gd name="connsiteX18" fmla="*/ 1558138 w 2750515"/>
              <a:gd name="connsiteY18" fmla="*/ 636422 h 651053"/>
              <a:gd name="connsiteX19" fmla="*/ 1660551 w 2750515"/>
              <a:gd name="connsiteY19" fmla="*/ 607161 h 651053"/>
              <a:gd name="connsiteX20" fmla="*/ 1777594 w 2750515"/>
              <a:gd name="connsiteY20" fmla="*/ 577901 h 651053"/>
              <a:gd name="connsiteX21" fmla="*/ 1821485 w 2750515"/>
              <a:gd name="connsiteY21" fmla="*/ 570585 h 651053"/>
              <a:gd name="connsiteX22" fmla="*/ 1880007 w 2750515"/>
              <a:gd name="connsiteY22" fmla="*/ 555955 h 651053"/>
              <a:gd name="connsiteX23" fmla="*/ 1997050 w 2750515"/>
              <a:gd name="connsiteY23" fmla="*/ 541325 h 651053"/>
              <a:gd name="connsiteX24" fmla="*/ 2128723 w 2750515"/>
              <a:gd name="connsiteY24" fmla="*/ 519379 h 651053"/>
              <a:gd name="connsiteX25" fmla="*/ 2311603 w 2750515"/>
              <a:gd name="connsiteY25" fmla="*/ 438912 h 651053"/>
              <a:gd name="connsiteX26" fmla="*/ 2348179 w 2750515"/>
              <a:gd name="connsiteY26" fmla="*/ 402336 h 651053"/>
              <a:gd name="connsiteX27" fmla="*/ 2545690 w 2750515"/>
              <a:gd name="connsiteY27" fmla="*/ 263347 h 651053"/>
              <a:gd name="connsiteX28" fmla="*/ 2670048 w 2750515"/>
              <a:gd name="connsiteY28" fmla="*/ 131673 h 651053"/>
              <a:gd name="connsiteX29" fmla="*/ 2684679 w 2750515"/>
              <a:gd name="connsiteY29" fmla="*/ 102413 h 651053"/>
              <a:gd name="connsiteX30" fmla="*/ 2728570 w 2750515"/>
              <a:gd name="connsiteY30" fmla="*/ 43891 h 651053"/>
              <a:gd name="connsiteX31" fmla="*/ 2750515 w 2750515"/>
              <a:gd name="connsiteY31" fmla="*/ 0 h 65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0515" h="651053">
                <a:moveTo>
                  <a:pt x="0" y="204825"/>
                </a:moveTo>
                <a:cubicBezTo>
                  <a:pt x="39014" y="202387"/>
                  <a:pt x="78113" y="201049"/>
                  <a:pt x="117043" y="197510"/>
                </a:cubicBezTo>
                <a:cubicBezTo>
                  <a:pt x="131815" y="196167"/>
                  <a:pt x="146103" y="190195"/>
                  <a:pt x="160935" y="190195"/>
                </a:cubicBezTo>
                <a:cubicBezTo>
                  <a:pt x="190297" y="190195"/>
                  <a:pt x="219456" y="195072"/>
                  <a:pt x="248717" y="197510"/>
                </a:cubicBezTo>
                <a:cubicBezTo>
                  <a:pt x="287022" y="212832"/>
                  <a:pt x="359174" y="238169"/>
                  <a:pt x="402336" y="263347"/>
                </a:cubicBezTo>
                <a:cubicBezTo>
                  <a:pt x="417524" y="272207"/>
                  <a:pt x="431316" y="283289"/>
                  <a:pt x="446227" y="292608"/>
                </a:cubicBezTo>
                <a:cubicBezTo>
                  <a:pt x="470341" y="307679"/>
                  <a:pt x="497533" y="318295"/>
                  <a:pt x="519379" y="336499"/>
                </a:cubicBezTo>
                <a:cubicBezTo>
                  <a:pt x="558289" y="368924"/>
                  <a:pt x="564496" y="376737"/>
                  <a:pt x="607162" y="402336"/>
                </a:cubicBezTo>
                <a:cubicBezTo>
                  <a:pt x="616513" y="407946"/>
                  <a:pt x="626822" y="411796"/>
                  <a:pt x="636423" y="416966"/>
                </a:cubicBezTo>
                <a:cubicBezTo>
                  <a:pt x="658527" y="428868"/>
                  <a:pt x="680815" y="440489"/>
                  <a:pt x="702259" y="453542"/>
                </a:cubicBezTo>
                <a:cubicBezTo>
                  <a:pt x="736925" y="474643"/>
                  <a:pt x="765055" y="510576"/>
                  <a:pt x="804672" y="519379"/>
                </a:cubicBezTo>
                <a:cubicBezTo>
                  <a:pt x="826618" y="524256"/>
                  <a:pt x="848787" y="528216"/>
                  <a:pt x="870509" y="534009"/>
                </a:cubicBezTo>
                <a:cubicBezTo>
                  <a:pt x="885410" y="537983"/>
                  <a:pt x="899499" y="544666"/>
                  <a:pt x="914400" y="548640"/>
                </a:cubicBezTo>
                <a:cubicBezTo>
                  <a:pt x="936122" y="554433"/>
                  <a:pt x="958291" y="558393"/>
                  <a:pt x="980237" y="563270"/>
                </a:cubicBezTo>
                <a:cubicBezTo>
                  <a:pt x="994867" y="570585"/>
                  <a:pt x="1008610" y="580043"/>
                  <a:pt x="1024128" y="585216"/>
                </a:cubicBezTo>
                <a:cubicBezTo>
                  <a:pt x="1143850" y="625124"/>
                  <a:pt x="1119413" y="614511"/>
                  <a:pt x="1199693" y="629107"/>
                </a:cubicBezTo>
                <a:cubicBezTo>
                  <a:pt x="1211926" y="631331"/>
                  <a:pt x="1224025" y="634261"/>
                  <a:pt x="1236269" y="636422"/>
                </a:cubicBezTo>
                <a:lnTo>
                  <a:pt x="1324051" y="651053"/>
                </a:lnTo>
                <a:cubicBezTo>
                  <a:pt x="1402080" y="646176"/>
                  <a:pt x="1480613" y="646534"/>
                  <a:pt x="1558138" y="636422"/>
                </a:cubicBezTo>
                <a:cubicBezTo>
                  <a:pt x="1593343" y="631830"/>
                  <a:pt x="1626246" y="616309"/>
                  <a:pt x="1660551" y="607161"/>
                </a:cubicBezTo>
                <a:cubicBezTo>
                  <a:pt x="1699408" y="596799"/>
                  <a:pt x="1738379" y="586814"/>
                  <a:pt x="1777594" y="577901"/>
                </a:cubicBezTo>
                <a:cubicBezTo>
                  <a:pt x="1792057" y="574614"/>
                  <a:pt x="1806982" y="573693"/>
                  <a:pt x="1821485" y="570585"/>
                </a:cubicBezTo>
                <a:cubicBezTo>
                  <a:pt x="1841146" y="566372"/>
                  <a:pt x="1860173" y="559261"/>
                  <a:pt x="1880007" y="555955"/>
                </a:cubicBezTo>
                <a:cubicBezTo>
                  <a:pt x="1918790" y="549491"/>
                  <a:pt x="1958150" y="547046"/>
                  <a:pt x="1997050" y="541325"/>
                </a:cubicBezTo>
                <a:cubicBezTo>
                  <a:pt x="2041073" y="534851"/>
                  <a:pt x="2084832" y="526694"/>
                  <a:pt x="2128723" y="519379"/>
                </a:cubicBezTo>
                <a:cubicBezTo>
                  <a:pt x="2189872" y="496448"/>
                  <a:pt x="2257182" y="477784"/>
                  <a:pt x="2311603" y="438912"/>
                </a:cubicBezTo>
                <a:cubicBezTo>
                  <a:pt x="2325633" y="428890"/>
                  <a:pt x="2334258" y="412509"/>
                  <a:pt x="2348179" y="402336"/>
                </a:cubicBezTo>
                <a:cubicBezTo>
                  <a:pt x="2412688" y="355195"/>
                  <a:pt x="2487000" y="318949"/>
                  <a:pt x="2545690" y="263347"/>
                </a:cubicBezTo>
                <a:cubicBezTo>
                  <a:pt x="2567340" y="242836"/>
                  <a:pt x="2642208" y="173432"/>
                  <a:pt x="2670048" y="131673"/>
                </a:cubicBezTo>
                <a:cubicBezTo>
                  <a:pt x="2676097" y="122600"/>
                  <a:pt x="2678630" y="111486"/>
                  <a:pt x="2684679" y="102413"/>
                </a:cubicBezTo>
                <a:cubicBezTo>
                  <a:pt x="2698205" y="82124"/>
                  <a:pt x="2717665" y="65701"/>
                  <a:pt x="2728570" y="43891"/>
                </a:cubicBezTo>
                <a:lnTo>
                  <a:pt x="2750515" y="0"/>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F90D307-926C-2934-3B80-D179B7E2AB2A}"/>
              </a:ext>
            </a:extLst>
          </p:cNvPr>
          <p:cNvSpPr/>
          <p:nvPr/>
        </p:nvSpPr>
        <p:spPr>
          <a:xfrm>
            <a:off x="5815584" y="5610758"/>
            <a:ext cx="3460090" cy="393007"/>
          </a:xfrm>
          <a:custGeom>
            <a:avLst/>
            <a:gdLst>
              <a:gd name="connsiteX0" fmla="*/ 0 w 3460090"/>
              <a:gd name="connsiteY0" fmla="*/ 0 h 393007"/>
              <a:gd name="connsiteX1" fmla="*/ 234086 w 3460090"/>
              <a:gd name="connsiteY1" fmla="*/ 73152 h 393007"/>
              <a:gd name="connsiteX2" fmla="*/ 307238 w 3460090"/>
              <a:gd name="connsiteY2" fmla="*/ 138989 h 393007"/>
              <a:gd name="connsiteX3" fmla="*/ 402336 w 3460090"/>
              <a:gd name="connsiteY3" fmla="*/ 197511 h 393007"/>
              <a:gd name="connsiteX4" fmla="*/ 453542 w 3460090"/>
              <a:gd name="connsiteY4" fmla="*/ 234087 h 393007"/>
              <a:gd name="connsiteX5" fmla="*/ 592531 w 3460090"/>
              <a:gd name="connsiteY5" fmla="*/ 263348 h 393007"/>
              <a:gd name="connsiteX6" fmla="*/ 804672 w 3460090"/>
              <a:gd name="connsiteY6" fmla="*/ 277978 h 393007"/>
              <a:gd name="connsiteX7" fmla="*/ 1046074 w 3460090"/>
              <a:gd name="connsiteY7" fmla="*/ 321869 h 393007"/>
              <a:gd name="connsiteX8" fmla="*/ 1250899 w 3460090"/>
              <a:gd name="connsiteY8" fmla="*/ 380391 h 393007"/>
              <a:gd name="connsiteX9" fmla="*/ 1353312 w 3460090"/>
              <a:gd name="connsiteY9" fmla="*/ 387706 h 393007"/>
              <a:gd name="connsiteX10" fmla="*/ 2114093 w 3460090"/>
              <a:gd name="connsiteY10" fmla="*/ 358445 h 393007"/>
              <a:gd name="connsiteX11" fmla="*/ 2370125 w 3460090"/>
              <a:gd name="connsiteY11" fmla="*/ 277978 h 393007"/>
              <a:gd name="connsiteX12" fmla="*/ 2494483 w 3460090"/>
              <a:gd name="connsiteY12" fmla="*/ 241402 h 393007"/>
              <a:gd name="connsiteX13" fmla="*/ 2567635 w 3460090"/>
              <a:gd name="connsiteY13" fmla="*/ 204826 h 393007"/>
              <a:gd name="connsiteX14" fmla="*/ 2640787 w 3460090"/>
              <a:gd name="connsiteY14" fmla="*/ 175565 h 393007"/>
              <a:gd name="connsiteX15" fmla="*/ 2743200 w 3460090"/>
              <a:gd name="connsiteY15" fmla="*/ 109728 h 393007"/>
              <a:gd name="connsiteX16" fmla="*/ 2845613 w 3460090"/>
              <a:gd name="connsiteY16" fmla="*/ 73152 h 393007"/>
              <a:gd name="connsiteX17" fmla="*/ 3035808 w 3460090"/>
              <a:gd name="connsiteY17" fmla="*/ 43892 h 393007"/>
              <a:gd name="connsiteX18" fmla="*/ 3189427 w 3460090"/>
              <a:gd name="connsiteY18" fmla="*/ 80468 h 393007"/>
              <a:gd name="connsiteX19" fmla="*/ 3343046 w 3460090"/>
              <a:gd name="connsiteY19" fmla="*/ 117044 h 393007"/>
              <a:gd name="connsiteX20" fmla="*/ 3460090 w 3460090"/>
              <a:gd name="connsiteY20" fmla="*/ 131674 h 39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60090" h="393007">
                <a:moveTo>
                  <a:pt x="0" y="0"/>
                </a:moveTo>
                <a:cubicBezTo>
                  <a:pt x="111998" y="24888"/>
                  <a:pt x="136550" y="21817"/>
                  <a:pt x="234086" y="73152"/>
                </a:cubicBezTo>
                <a:cubicBezTo>
                  <a:pt x="262926" y="88331"/>
                  <a:pt x="283033" y="118818"/>
                  <a:pt x="307238" y="138989"/>
                </a:cubicBezTo>
                <a:cubicBezTo>
                  <a:pt x="379048" y="198830"/>
                  <a:pt x="333997" y="155455"/>
                  <a:pt x="402336" y="197511"/>
                </a:cubicBezTo>
                <a:cubicBezTo>
                  <a:pt x="420200" y="208504"/>
                  <a:pt x="435073" y="224142"/>
                  <a:pt x="453542" y="234087"/>
                </a:cubicBezTo>
                <a:cubicBezTo>
                  <a:pt x="486407" y="251784"/>
                  <a:pt x="568398" y="261085"/>
                  <a:pt x="592531" y="263348"/>
                </a:cubicBezTo>
                <a:cubicBezTo>
                  <a:pt x="735564" y="276758"/>
                  <a:pt x="696147" y="263508"/>
                  <a:pt x="804672" y="277978"/>
                </a:cubicBezTo>
                <a:cubicBezTo>
                  <a:pt x="885376" y="288739"/>
                  <a:pt x="967426" y="299398"/>
                  <a:pt x="1046074" y="321869"/>
                </a:cubicBezTo>
                <a:cubicBezTo>
                  <a:pt x="1140901" y="348962"/>
                  <a:pt x="1156850" y="366458"/>
                  <a:pt x="1250899" y="380391"/>
                </a:cubicBezTo>
                <a:cubicBezTo>
                  <a:pt x="1284754" y="385407"/>
                  <a:pt x="1319174" y="385268"/>
                  <a:pt x="1353312" y="387706"/>
                </a:cubicBezTo>
                <a:cubicBezTo>
                  <a:pt x="1529766" y="385654"/>
                  <a:pt x="1881039" y="413642"/>
                  <a:pt x="2114093" y="358445"/>
                </a:cubicBezTo>
                <a:cubicBezTo>
                  <a:pt x="2201836" y="337664"/>
                  <a:pt x="2284402" y="304767"/>
                  <a:pt x="2370125" y="277978"/>
                </a:cubicBezTo>
                <a:cubicBezTo>
                  <a:pt x="2411367" y="265090"/>
                  <a:pt x="2453964" y="256409"/>
                  <a:pt x="2494483" y="241402"/>
                </a:cubicBezTo>
                <a:cubicBezTo>
                  <a:pt x="2520048" y="231933"/>
                  <a:pt x="2542774" y="216013"/>
                  <a:pt x="2567635" y="204826"/>
                </a:cubicBezTo>
                <a:cubicBezTo>
                  <a:pt x="2591584" y="194049"/>
                  <a:pt x="2617695" y="188073"/>
                  <a:pt x="2640787" y="175565"/>
                </a:cubicBezTo>
                <a:cubicBezTo>
                  <a:pt x="2676471" y="156236"/>
                  <a:pt x="2704981" y="123378"/>
                  <a:pt x="2743200" y="109728"/>
                </a:cubicBezTo>
                <a:cubicBezTo>
                  <a:pt x="2777338" y="97536"/>
                  <a:pt x="2810513" y="82210"/>
                  <a:pt x="2845613" y="73152"/>
                </a:cubicBezTo>
                <a:cubicBezTo>
                  <a:pt x="2910593" y="56383"/>
                  <a:pt x="2970690" y="51127"/>
                  <a:pt x="3035808" y="43892"/>
                </a:cubicBezTo>
                <a:cubicBezTo>
                  <a:pt x="3136607" y="58292"/>
                  <a:pt x="3040688" y="42221"/>
                  <a:pt x="3189427" y="80468"/>
                </a:cubicBezTo>
                <a:cubicBezTo>
                  <a:pt x="3240406" y="93577"/>
                  <a:pt x="3291554" y="106122"/>
                  <a:pt x="3343046" y="117044"/>
                </a:cubicBezTo>
                <a:cubicBezTo>
                  <a:pt x="3419576" y="133277"/>
                  <a:pt x="3408028" y="131674"/>
                  <a:pt x="3460090" y="131674"/>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117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D3518-2218-C3EF-8FB2-B619A58D7251}"/>
              </a:ext>
            </a:extLst>
          </p:cNvPr>
          <p:cNvSpPr>
            <a:spLocks noGrp="1"/>
          </p:cNvSpPr>
          <p:nvPr>
            <p:ph type="title"/>
          </p:nvPr>
        </p:nvSpPr>
        <p:spPr/>
        <p:txBody>
          <a:bodyPr/>
          <a:lstStyle/>
          <a:p>
            <a:r>
              <a:rPr lang="en-US" dirty="0"/>
              <a:t>Wiring the PV Modules</a:t>
            </a:r>
          </a:p>
        </p:txBody>
      </p:sp>
      <p:sp>
        <p:nvSpPr>
          <p:cNvPr id="3" name="Text Placeholder 2">
            <a:extLst>
              <a:ext uri="{FF2B5EF4-FFF2-40B4-BE49-F238E27FC236}">
                <a16:creationId xmlns:a16="http://schemas.microsoft.com/office/drawing/2014/main" id="{A37DC0F0-D6B8-DB1E-B538-8DA78C3D86F9}"/>
              </a:ext>
            </a:extLst>
          </p:cNvPr>
          <p:cNvSpPr txBox="1">
            <a:spLocks/>
          </p:cNvSpPr>
          <p:nvPr/>
        </p:nvSpPr>
        <p:spPr>
          <a:xfrm>
            <a:off x="839788" y="1794935"/>
            <a:ext cx="5157787" cy="5069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Series</a:t>
            </a:r>
            <a:endParaRPr lang="en-US" dirty="0"/>
          </a:p>
        </p:txBody>
      </p:sp>
      <p:sp>
        <p:nvSpPr>
          <p:cNvPr id="4" name="Text Placeholder 4">
            <a:extLst>
              <a:ext uri="{FF2B5EF4-FFF2-40B4-BE49-F238E27FC236}">
                <a16:creationId xmlns:a16="http://schemas.microsoft.com/office/drawing/2014/main" id="{7D3B8931-CF0D-D7E3-76F6-7D71D3185C54}"/>
              </a:ext>
            </a:extLst>
          </p:cNvPr>
          <p:cNvSpPr txBox="1">
            <a:spLocks/>
          </p:cNvSpPr>
          <p:nvPr/>
        </p:nvSpPr>
        <p:spPr>
          <a:xfrm>
            <a:off x="6172200" y="1794935"/>
            <a:ext cx="5183188" cy="5069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Parallel</a:t>
            </a:r>
          </a:p>
        </p:txBody>
      </p:sp>
      <p:pic>
        <p:nvPicPr>
          <p:cNvPr id="5" name="Content Placeholder 6">
            <a:extLst>
              <a:ext uri="{FF2B5EF4-FFF2-40B4-BE49-F238E27FC236}">
                <a16:creationId xmlns:a16="http://schemas.microsoft.com/office/drawing/2014/main" id="{9C088801-3249-9E94-5F9D-3324674F28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rot="16200000">
            <a:off x="2065966" y="1352822"/>
            <a:ext cx="2869843" cy="5092512"/>
          </a:xfrm>
          <a:prstGeom prst="rect">
            <a:avLst/>
          </a:prstGeom>
        </p:spPr>
      </p:pic>
      <p:pic>
        <p:nvPicPr>
          <p:cNvPr id="6" name="Content Placeholder 7">
            <a:extLst>
              <a:ext uri="{FF2B5EF4-FFF2-40B4-BE49-F238E27FC236}">
                <a16:creationId xmlns:a16="http://schemas.microsoft.com/office/drawing/2014/main" id="{3F8E0467-A476-60A9-A30D-2746AA9C94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397835" y="1352822"/>
            <a:ext cx="2869843" cy="5092512"/>
          </a:xfrm>
          <a:prstGeom prst="rect">
            <a:avLst/>
          </a:prstGeom>
        </p:spPr>
      </p:pic>
    </p:spTree>
    <p:extLst>
      <p:ext uri="{BB962C8B-B14F-4D97-AF65-F5344CB8AC3E}">
        <p14:creationId xmlns:p14="http://schemas.microsoft.com/office/powerpoint/2010/main" val="2090645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C2AC-4699-E1C9-3619-14E1ECB7EC6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cap="small" baseline="0">
                <a:solidFill>
                  <a:schemeClr val="tx2">
                    <a:lumMod val="75000"/>
                  </a:schemeClr>
                </a:solidFill>
                <a:latin typeface="+mj-lt"/>
                <a:ea typeface="+mj-ea"/>
                <a:cs typeface="+mj-cs"/>
              </a:defRPr>
            </a:lvl1pPr>
          </a:lstStyle>
          <a:p>
            <a:pPr>
              <a:spcAft>
                <a:spcPts val="600"/>
              </a:spcAft>
            </a:pPr>
            <a:r>
              <a:rPr lang="en-US" kern="1200" cap="small" baseline="0">
                <a:latin typeface="+mj-lt"/>
                <a:ea typeface="+mj-ea"/>
                <a:cs typeface="+mj-cs"/>
              </a:rPr>
              <a:t>For More Information</a:t>
            </a:r>
          </a:p>
        </p:txBody>
      </p:sp>
      <p:sp>
        <p:nvSpPr>
          <p:cNvPr id="3" name="Content Placeholder 2">
            <a:extLst>
              <a:ext uri="{FF2B5EF4-FFF2-40B4-BE49-F238E27FC236}">
                <a16:creationId xmlns:a16="http://schemas.microsoft.com/office/drawing/2014/main" id="{C5CFB752-27B8-84D8-C63B-1FBA4E3D4A6A}"/>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altLang="en-US"/>
              <a:t>The NEED Project</a:t>
            </a:r>
            <a:endParaRPr lang="en-US" altLang="en-US">
              <a:hlinkClick r:id="" action="ppaction://noaction"/>
            </a:endParaRPr>
          </a:p>
          <a:p>
            <a:pPr lvl="1"/>
            <a:r>
              <a:rPr lang="en-US" altLang="en-US" sz="2800">
                <a:hlinkClick r:id="" action="ppaction://noaction"/>
              </a:rPr>
              <a:t>www.need.org</a:t>
            </a:r>
            <a:endParaRPr lang="en-US" altLang="en-US" sz="2800"/>
          </a:p>
          <a:p>
            <a:pPr lvl="1"/>
            <a:r>
              <a:rPr lang="en-US" altLang="en-US" sz="2800">
                <a:hlinkClick r:id="rId3"/>
              </a:rPr>
              <a:t>info@need.org</a:t>
            </a:r>
            <a:endParaRPr lang="en-US" altLang="en-US" sz="2800"/>
          </a:p>
          <a:p>
            <a:pPr lvl="1"/>
            <a:r>
              <a:rPr lang="en-US" altLang="en-US" sz="2800"/>
              <a:t>1-800-875-5029</a:t>
            </a:r>
          </a:p>
          <a:p>
            <a:pPr marL="0"/>
            <a:endParaRPr lang="en-US" altLang="en-US"/>
          </a:p>
          <a:p>
            <a:pPr marL="0"/>
            <a:r>
              <a:rPr lang="en-US" altLang="en-US"/>
              <a:t>Energy Information Administration</a:t>
            </a:r>
          </a:p>
          <a:p>
            <a:pPr lvl="1"/>
            <a:r>
              <a:rPr lang="en-US" altLang="en-US" sz="2800"/>
              <a:t>U.S. Department of Energy</a:t>
            </a:r>
          </a:p>
          <a:p>
            <a:pPr lvl="1"/>
            <a:r>
              <a:rPr lang="en-US" altLang="en-US" sz="2800">
                <a:hlinkClick r:id="rId4"/>
              </a:rPr>
              <a:t>www.eia.gov</a:t>
            </a:r>
            <a:endParaRPr lang="en-US" altLang="en-US" sz="2800"/>
          </a:p>
          <a:p>
            <a:endParaRPr lang="en-US" dirty="0"/>
          </a:p>
        </p:txBody>
      </p:sp>
      <p:pic>
        <p:nvPicPr>
          <p:cNvPr id="4" name="Picture 3" descr="A picture containing person, table, indoor&#10;&#10;Description generated with very high confidence">
            <a:extLst>
              <a:ext uri="{FF2B5EF4-FFF2-40B4-BE49-F238E27FC236}">
                <a16:creationId xmlns:a16="http://schemas.microsoft.com/office/drawing/2014/main" id="{07B01779-9AE3-C53A-6056-9492C68C484D}"/>
              </a:ext>
            </a:extLst>
          </p:cNvPr>
          <p:cNvPicPr>
            <a:picLocks noChangeAspect="1"/>
          </p:cNvPicPr>
          <p:nvPr/>
        </p:nvPicPr>
        <p:blipFill rotWithShape="1">
          <a:blip r:embed="rId5">
            <a:extLst>
              <a:ext uri="{28A0092B-C50C-407E-A947-70E740481C1C}">
                <a14:useLocalDpi xmlns:a14="http://schemas.microsoft.com/office/drawing/2010/main" val="0"/>
              </a:ext>
            </a:extLst>
          </a:blip>
          <a:srcRect l="17727" r="2786" b="-1"/>
          <a:stretch/>
        </p:blipFill>
        <p:spPr>
          <a:xfrm>
            <a:off x="6172200" y="1825625"/>
            <a:ext cx="5181600" cy="4351338"/>
          </a:xfrm>
          <a:prstGeom prst="rect">
            <a:avLst/>
          </a:prstGeom>
          <a:noFill/>
        </p:spPr>
      </p:pic>
    </p:spTree>
    <p:extLst>
      <p:ext uri="{BB962C8B-B14F-4D97-AF65-F5344CB8AC3E}">
        <p14:creationId xmlns:p14="http://schemas.microsoft.com/office/powerpoint/2010/main" val="989535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C26499-1092-0DD7-9212-6B73B1AA9678}"/>
              </a:ext>
            </a:extLst>
          </p:cNvPr>
          <p:cNvSpPr>
            <a:spLocks noGrp="1"/>
          </p:cNvSpPr>
          <p:nvPr>
            <p:ph type="body" sz="half" idx="2"/>
          </p:nvPr>
        </p:nvSpPr>
        <p:spPr/>
        <p:txBody>
          <a:bodyPr/>
          <a:lstStyle/>
          <a:p>
            <a:r>
              <a:rPr lang="en-US" dirty="0">
                <a:solidFill>
                  <a:schemeClr val="tx1">
                    <a:lumMod val="50000"/>
                    <a:lumOff val="50000"/>
                  </a:schemeClr>
                </a:solidFill>
                <a:effectLst/>
              </a:rPr>
              <a:t>NEED schools have outstanding classroom-based programs in which students learn about energy. Some schools have student leaders who extend these activities into their communities. To recognize outstanding achievement and reward this leadership, The NEED Project conducts the National Youth Awards Program for Energy Achievement.</a:t>
            </a:r>
            <a:endParaRPr lang="en-US" dirty="0">
              <a:solidFill>
                <a:schemeClr val="tx1">
                  <a:lumMod val="50000"/>
                  <a:lumOff val="50000"/>
                </a:schemeClr>
              </a:solidFill>
            </a:endParaRPr>
          </a:p>
          <a:p>
            <a:endParaRPr lang="en-US" dirty="0"/>
          </a:p>
        </p:txBody>
      </p:sp>
    </p:spTree>
    <p:extLst>
      <p:ext uri="{BB962C8B-B14F-4D97-AF65-F5344CB8AC3E}">
        <p14:creationId xmlns:p14="http://schemas.microsoft.com/office/powerpoint/2010/main" val="3113287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A23BB0-22C0-0C52-5A1F-98D984ECE329}"/>
              </a:ext>
            </a:extLst>
          </p:cNvPr>
          <p:cNvSpPr>
            <a:spLocks noGrp="1"/>
          </p:cNvSpPr>
          <p:nvPr>
            <p:ph type="body" sz="quarter" idx="11"/>
          </p:nvPr>
        </p:nvSpPr>
        <p:spPr>
          <a:xfrm>
            <a:off x="2677363" y="1419225"/>
            <a:ext cx="4264775" cy="4784725"/>
          </a:xfrm>
        </p:spPr>
        <p:txBody>
          <a:bodyPr>
            <a:normAutofit lnSpcReduction="10000"/>
          </a:bodyPr>
          <a:lstStyle/>
          <a:p>
            <a:pPr marL="0" indent="0">
              <a:buNone/>
            </a:pPr>
            <a:r>
              <a:rPr lang="en-US" sz="1800" dirty="0">
                <a:solidFill>
                  <a:schemeClr val="tx1">
                    <a:lumMod val="50000"/>
                    <a:lumOff val="50000"/>
                  </a:schemeClr>
                </a:solidFill>
              </a:rPr>
              <a:t>Stay up-to-date with NEED. “Like” us on Facebook! Search for </a:t>
            </a:r>
            <a:r>
              <a:rPr lang="en-US" sz="1800" dirty="0">
                <a:solidFill>
                  <a:schemeClr val="tx1">
                    <a:lumMod val="50000"/>
                    <a:lumOff val="50000"/>
                  </a:schemeClr>
                </a:solidFill>
                <a:hlinkClick r:id="rId2"/>
              </a:rPr>
              <a:t>The NEED Project</a:t>
            </a:r>
            <a:r>
              <a:rPr lang="en-US" sz="1800" dirty="0">
                <a:solidFill>
                  <a:schemeClr val="tx1">
                    <a:lumMod val="50000"/>
                    <a:lumOff val="50000"/>
                  </a:schemeClr>
                </a:solidFill>
              </a:rPr>
              <a:t>, and check out all we’ve got going on!</a:t>
            </a:r>
          </a:p>
          <a:p>
            <a:pPr marL="0" indent="0">
              <a:buNone/>
            </a:pPr>
            <a:endParaRPr lang="en-US" sz="1800" dirty="0">
              <a:solidFill>
                <a:schemeClr val="tx1">
                  <a:lumMod val="50000"/>
                  <a:lumOff val="50000"/>
                </a:schemeClr>
              </a:solidFill>
            </a:endParaRPr>
          </a:p>
          <a:p>
            <a:pPr marL="0" indent="0">
              <a:buNone/>
            </a:pPr>
            <a:r>
              <a:rPr lang="en-US" sz="1800" dirty="0">
                <a:solidFill>
                  <a:schemeClr val="tx1">
                    <a:lumMod val="50000"/>
                    <a:lumOff val="50000"/>
                  </a:schemeClr>
                </a:solidFill>
              </a:rPr>
              <a:t>Follow us on Instagram and check out the photos taken at NEED events, </a:t>
            </a:r>
            <a:r>
              <a:rPr lang="en-US" sz="1800" dirty="0">
                <a:solidFill>
                  <a:schemeClr val="tx1">
                    <a:lumMod val="50000"/>
                    <a:lumOff val="50000"/>
                  </a:schemeClr>
                </a:solidFill>
                <a:hlinkClick r:id="rId3"/>
              </a:rPr>
              <a:t>instagram.com/</a:t>
            </a:r>
            <a:r>
              <a:rPr lang="en-US" sz="1800" dirty="0" err="1">
                <a:solidFill>
                  <a:schemeClr val="tx1">
                    <a:lumMod val="50000"/>
                    <a:lumOff val="50000"/>
                  </a:schemeClr>
                </a:solidFill>
                <a:hlinkClick r:id="rId3"/>
              </a:rPr>
              <a:t>theneedproject</a:t>
            </a:r>
            <a:r>
              <a:rPr lang="en-US" sz="1800" dirty="0">
                <a:solidFill>
                  <a:schemeClr val="tx1">
                    <a:lumMod val="50000"/>
                    <a:lumOff val="50000"/>
                  </a:schemeClr>
                </a:solidFill>
                <a:hlinkClick r:id="rId3"/>
              </a:rPr>
              <a:t> </a:t>
            </a:r>
            <a:endParaRPr lang="en-US" sz="1800" dirty="0">
              <a:solidFill>
                <a:schemeClr val="tx1">
                  <a:lumMod val="50000"/>
                  <a:lumOff val="50000"/>
                </a:schemeClr>
              </a:solidFill>
            </a:endParaRPr>
          </a:p>
          <a:p>
            <a:pPr marL="0" indent="0">
              <a:buNone/>
            </a:pPr>
            <a:endParaRPr lang="en-US" sz="1800" dirty="0">
              <a:solidFill>
                <a:schemeClr val="tx1">
                  <a:lumMod val="50000"/>
                  <a:lumOff val="50000"/>
                </a:schemeClr>
              </a:solidFill>
            </a:endParaRPr>
          </a:p>
          <a:p>
            <a:pPr marL="0" indent="0">
              <a:buNone/>
            </a:pPr>
            <a:r>
              <a:rPr lang="en-US" sz="1800" dirty="0">
                <a:solidFill>
                  <a:schemeClr val="tx1">
                    <a:lumMod val="50000"/>
                    <a:lumOff val="50000"/>
                  </a:schemeClr>
                </a:solidFill>
              </a:rPr>
              <a:t>Follow us on Twitter. We share the latest energy news from around the country, </a:t>
            </a:r>
            <a:r>
              <a:rPr lang="en-US" sz="1800" dirty="0">
                <a:solidFill>
                  <a:schemeClr val="tx1">
                    <a:lumMod val="50000"/>
                    <a:lumOff val="50000"/>
                  </a:schemeClr>
                </a:solidFill>
                <a:hlinkClick r:id="rId4"/>
              </a:rPr>
              <a:t>@NEED_Project</a:t>
            </a:r>
            <a:endParaRPr lang="en-US" sz="1800" dirty="0">
              <a:solidFill>
                <a:schemeClr val="tx1">
                  <a:lumMod val="50000"/>
                  <a:lumOff val="50000"/>
                </a:schemeClr>
              </a:solidFill>
            </a:endParaRPr>
          </a:p>
          <a:p>
            <a:pPr marL="0" indent="0">
              <a:buNone/>
            </a:pPr>
            <a:endParaRPr lang="en-US" sz="1800" dirty="0">
              <a:solidFill>
                <a:schemeClr val="tx1">
                  <a:lumMod val="50000"/>
                  <a:lumOff val="50000"/>
                </a:schemeClr>
              </a:solidFill>
            </a:endParaRPr>
          </a:p>
          <a:p>
            <a:pPr marL="0" indent="0">
              <a:buNone/>
            </a:pPr>
            <a:r>
              <a:rPr lang="en-US" sz="1800" dirty="0">
                <a:solidFill>
                  <a:schemeClr val="tx1">
                    <a:lumMod val="50000"/>
                    <a:lumOff val="50000"/>
                  </a:schemeClr>
                </a:solidFill>
              </a:rPr>
              <a:t>We have great videos for you on our YouTube channel – activities, career interviews, and so much more! </a:t>
            </a:r>
            <a:r>
              <a:rPr lang="en-US" sz="1800" dirty="0">
                <a:solidFill>
                  <a:schemeClr val="tx1">
                    <a:lumMod val="50000"/>
                    <a:lumOff val="50000"/>
                  </a:schemeClr>
                </a:solidFill>
                <a:hlinkClick r:id="rId5"/>
              </a:rPr>
              <a:t>https://www.youtube.com/@NEEDproject</a:t>
            </a:r>
            <a:endParaRPr lang="en-US" sz="1800" dirty="0">
              <a:solidFill>
                <a:schemeClr val="tx1">
                  <a:lumMod val="50000"/>
                  <a:lumOff val="50000"/>
                </a:schemeClr>
              </a:solidFill>
            </a:endParaRPr>
          </a:p>
        </p:txBody>
      </p:sp>
    </p:spTree>
    <p:extLst>
      <p:ext uri="{BB962C8B-B14F-4D97-AF65-F5344CB8AC3E}">
        <p14:creationId xmlns:p14="http://schemas.microsoft.com/office/powerpoint/2010/main" val="1742199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A3BBF-71EF-21A3-3517-9E7AA65EC398}"/>
              </a:ext>
            </a:extLst>
          </p:cNvPr>
          <p:cNvSpPr>
            <a:spLocks noGrp="1"/>
          </p:cNvSpPr>
          <p:nvPr>
            <p:ph type="title"/>
          </p:nvPr>
        </p:nvSpPr>
        <p:spPr/>
        <p:txBody>
          <a:bodyPr/>
          <a:lstStyle/>
          <a:p>
            <a:r>
              <a:rPr lang="en-US" dirty="0"/>
              <a:t>Uneven Solar Illumination</a:t>
            </a:r>
          </a:p>
        </p:txBody>
      </p:sp>
      <p:grpSp>
        <p:nvGrpSpPr>
          <p:cNvPr id="7" name="Group 6">
            <a:extLst>
              <a:ext uri="{FF2B5EF4-FFF2-40B4-BE49-F238E27FC236}">
                <a16:creationId xmlns:a16="http://schemas.microsoft.com/office/drawing/2014/main" id="{3657BAB0-7643-6193-2D32-E42EC470CBF5}"/>
              </a:ext>
            </a:extLst>
          </p:cNvPr>
          <p:cNvGrpSpPr/>
          <p:nvPr/>
        </p:nvGrpSpPr>
        <p:grpSpPr>
          <a:xfrm>
            <a:off x="5994593" y="1762138"/>
            <a:ext cx="5473394" cy="4650209"/>
            <a:chOff x="3359303" y="1806827"/>
            <a:chExt cx="5473394" cy="4650209"/>
          </a:xfrm>
        </p:grpSpPr>
        <p:sp>
          <p:nvSpPr>
            <p:cNvPr id="6" name="Rectangle 5">
              <a:extLst>
                <a:ext uri="{FF2B5EF4-FFF2-40B4-BE49-F238E27FC236}">
                  <a16:creationId xmlns:a16="http://schemas.microsoft.com/office/drawing/2014/main" id="{3A03A7A6-D26E-C69F-D675-1A89D40F2746}"/>
                </a:ext>
              </a:extLst>
            </p:cNvPr>
            <p:cNvSpPr/>
            <p:nvPr/>
          </p:nvSpPr>
          <p:spPr>
            <a:xfrm>
              <a:off x="3424740" y="1851518"/>
              <a:ext cx="5293297" cy="4560829"/>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four seasons&#10;&#10;Description automatically generated with low confidence">
              <a:extLst>
                <a:ext uri="{FF2B5EF4-FFF2-40B4-BE49-F238E27FC236}">
                  <a16:creationId xmlns:a16="http://schemas.microsoft.com/office/drawing/2014/main" id="{D8E00606-B6D4-1435-BE56-335EFBC0B344}"/>
                </a:ext>
              </a:extLst>
            </p:cNvPr>
            <p:cNvPicPr>
              <a:picLocks noChangeAspect="1"/>
            </p:cNvPicPr>
            <p:nvPr/>
          </p:nvPicPr>
          <p:blipFill rotWithShape="1">
            <a:blip r:embed="rId2">
              <a:extLst>
                <a:ext uri="{28A0092B-C50C-407E-A947-70E740481C1C}">
                  <a14:useLocalDpi xmlns:a14="http://schemas.microsoft.com/office/drawing/2010/main" val="0"/>
                </a:ext>
              </a:extLst>
            </a:blip>
            <a:srcRect t="3744" r="39657" b="50685"/>
            <a:stretch/>
          </p:blipFill>
          <p:spPr>
            <a:xfrm>
              <a:off x="3359303" y="1806827"/>
              <a:ext cx="5473394" cy="4650209"/>
            </a:xfrm>
            <a:prstGeom prst="rect">
              <a:avLst/>
            </a:prstGeom>
          </p:spPr>
        </p:pic>
      </p:grpSp>
      <p:sp>
        <p:nvSpPr>
          <p:cNvPr id="5" name="TextBox 4">
            <a:extLst>
              <a:ext uri="{FF2B5EF4-FFF2-40B4-BE49-F238E27FC236}">
                <a16:creationId xmlns:a16="http://schemas.microsoft.com/office/drawing/2014/main" id="{ECAF686C-72E4-B514-8D6B-0038DCA3983F}"/>
              </a:ext>
            </a:extLst>
          </p:cNvPr>
          <p:cNvSpPr txBox="1"/>
          <p:nvPr/>
        </p:nvSpPr>
        <p:spPr>
          <a:xfrm>
            <a:off x="5305920" y="6412347"/>
            <a:ext cx="6749233" cy="276999"/>
          </a:xfrm>
          <a:prstGeom prst="rect">
            <a:avLst/>
          </a:prstGeom>
          <a:noFill/>
        </p:spPr>
        <p:txBody>
          <a:bodyPr wrap="square" rtlCol="0">
            <a:spAutoFit/>
          </a:bodyPr>
          <a:lstStyle/>
          <a:p>
            <a:r>
              <a:rPr lang="en-US" sz="1200" i="1" dirty="0"/>
              <a:t>Image By </a:t>
            </a:r>
            <a:r>
              <a:rPr lang="en-US" sz="1200" i="1" dirty="0" err="1"/>
              <a:t>Cmglee</a:t>
            </a:r>
            <a:r>
              <a:rPr lang="en-US" sz="1200" i="1" dirty="0"/>
              <a:t> - Own work, CC BY-SA 3.0, https://commons.wikimedia.org/w/index.php?curid=30359851</a:t>
            </a:r>
          </a:p>
        </p:txBody>
      </p:sp>
      <p:sp>
        <p:nvSpPr>
          <p:cNvPr id="8" name="TextBox 7">
            <a:extLst>
              <a:ext uri="{FF2B5EF4-FFF2-40B4-BE49-F238E27FC236}">
                <a16:creationId xmlns:a16="http://schemas.microsoft.com/office/drawing/2014/main" id="{19E41C93-AA04-CF2D-9617-E92B103D5738}"/>
              </a:ext>
            </a:extLst>
          </p:cNvPr>
          <p:cNvSpPr txBox="1"/>
          <p:nvPr/>
        </p:nvSpPr>
        <p:spPr>
          <a:xfrm>
            <a:off x="1056388" y="2517582"/>
            <a:ext cx="4412973" cy="3139321"/>
          </a:xfrm>
          <a:prstGeom prst="rect">
            <a:avLst/>
          </a:prstGeom>
          <a:noFill/>
        </p:spPr>
        <p:txBody>
          <a:bodyPr wrap="square" rtlCol="0">
            <a:spAutoFit/>
          </a:bodyPr>
          <a:lstStyle/>
          <a:p>
            <a:r>
              <a:rPr lang="en-US" i="1" dirty="0"/>
              <a:t>The axial precession, or “tilt”, of Earth causes variations in sunlight intensity throughout the year. In spring and autumn, the axis of Earth is perpendicular to the incoming sunlight, and on each equinox sunlight directly strikes the Equator. In the Northern Hemisphere, winter begins in December, when sunlight directly impacts the Tropic of Capricorn. Summer in the Northern Hemisphere occurs when upper latitudes are closer to the sun.</a:t>
            </a:r>
          </a:p>
        </p:txBody>
      </p:sp>
    </p:spTree>
    <p:extLst>
      <p:ext uri="{BB962C8B-B14F-4D97-AF65-F5344CB8AC3E}">
        <p14:creationId xmlns:p14="http://schemas.microsoft.com/office/powerpoint/2010/main" val="1374144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33EDD-03CC-BE07-D6B6-8D15A319D231}"/>
              </a:ext>
            </a:extLst>
          </p:cNvPr>
          <p:cNvSpPr>
            <a:spLocks noGrp="1"/>
          </p:cNvSpPr>
          <p:nvPr>
            <p:ph type="title"/>
          </p:nvPr>
        </p:nvSpPr>
        <p:spPr>
          <a:xfrm>
            <a:off x="800622" y="317216"/>
            <a:ext cx="2625247" cy="6223565"/>
          </a:xfrm>
        </p:spPr>
        <p:txBody>
          <a:bodyPr/>
          <a:lstStyle/>
          <a:p>
            <a:r>
              <a:rPr lang="en-US" dirty="0"/>
              <a:t>Average Daily Insolation Per Month</a:t>
            </a:r>
          </a:p>
        </p:txBody>
      </p:sp>
      <p:pic>
        <p:nvPicPr>
          <p:cNvPr id="5" name="Content Placeholder 4" descr="A map of the united states&#10;&#10;Description automatically generated">
            <a:extLst>
              <a:ext uri="{FF2B5EF4-FFF2-40B4-BE49-F238E27FC236}">
                <a16:creationId xmlns:a16="http://schemas.microsoft.com/office/drawing/2014/main" id="{57BF8AAA-D56F-35B7-7327-09605772997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3206" y="721790"/>
            <a:ext cx="8366844" cy="5414419"/>
          </a:xfrm>
          <a:prstGeom prst="rect">
            <a:avLst/>
          </a:prstGeom>
          <a:ln>
            <a:solidFill>
              <a:schemeClr val="bg1">
                <a:lumMod val="8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3791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C585-AF60-236E-D19B-19AAC0A16448}"/>
              </a:ext>
            </a:extLst>
          </p:cNvPr>
          <p:cNvSpPr>
            <a:spLocks noGrp="1"/>
          </p:cNvSpPr>
          <p:nvPr>
            <p:ph type="title"/>
          </p:nvPr>
        </p:nvSpPr>
        <p:spPr/>
        <p:txBody>
          <a:bodyPr/>
          <a:lstStyle/>
          <a:p>
            <a:r>
              <a:rPr lang="en-US" dirty="0"/>
              <a:t>Major Uses of Solar Energy</a:t>
            </a:r>
          </a:p>
        </p:txBody>
      </p:sp>
      <p:graphicFrame>
        <p:nvGraphicFramePr>
          <p:cNvPr id="4" name="Content Placeholder 3">
            <a:extLst>
              <a:ext uri="{FF2B5EF4-FFF2-40B4-BE49-F238E27FC236}">
                <a16:creationId xmlns:a16="http://schemas.microsoft.com/office/drawing/2014/main" id="{1ED7F073-0B1E-42E6-5EBE-8F915AF4CB03}"/>
              </a:ext>
            </a:extLst>
          </p:cNvPr>
          <p:cNvGraphicFramePr>
            <a:graphicFrameLocks noGrp="1"/>
          </p:cNvGraphicFramePr>
          <p:nvPr>
            <p:ph idx="1"/>
            <p:extLst>
              <p:ext uri="{D42A27DB-BD31-4B8C-83A1-F6EECF244321}">
                <p14:modId xmlns:p14="http://schemas.microsoft.com/office/powerpoint/2010/main" val="19091595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4075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6EEAA3D4-2797-05AC-4BF5-DC9AC9B078E0}"/>
              </a:ext>
            </a:extLst>
          </p:cNvPr>
          <p:cNvPicPr>
            <a:picLocks noChangeAspect="1"/>
          </p:cNvPicPr>
          <p:nvPr/>
        </p:nvPicPr>
        <p:blipFill>
          <a:blip r:embed="rId3">
            <a:extLst>
              <a:ext uri="{28A0092B-C50C-407E-A947-70E740481C1C}">
                <a14:useLocalDpi xmlns:a14="http://schemas.microsoft.com/office/drawing/2010/main" val="0"/>
              </a:ext>
            </a:extLst>
          </a:blip>
          <a:srcRect t="12676" b="12676"/>
          <a:stretch>
            <a:fillRect/>
          </a:stretch>
        </p:blipFill>
        <p:spPr>
          <a:xfrm>
            <a:off x="925882" y="1690688"/>
            <a:ext cx="4281488" cy="2374900"/>
          </a:xfrm>
          <a:prstGeom prst="rect">
            <a:avLst/>
          </a:prstGeom>
        </p:spPr>
      </p:pic>
      <p:pic>
        <p:nvPicPr>
          <p:cNvPr id="4" name="Picture 3" descr="A close up of a device&#10;&#10;Description generated with very high confidence">
            <a:extLst>
              <a:ext uri="{FF2B5EF4-FFF2-40B4-BE49-F238E27FC236}">
                <a16:creationId xmlns:a16="http://schemas.microsoft.com/office/drawing/2014/main" id="{389B5FF4-4001-0ADE-CE58-F22779598A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9176" y="4147725"/>
            <a:ext cx="2374900" cy="2374900"/>
          </a:xfrm>
          <a:prstGeom prst="rect">
            <a:avLst/>
          </a:prstGeom>
        </p:spPr>
      </p:pic>
      <p:pic>
        <p:nvPicPr>
          <p:cNvPr id="5" name="Picture 4" descr="A picture containing solar cell&#10;&#10;Description generated with very high confidence">
            <a:extLst>
              <a:ext uri="{FF2B5EF4-FFF2-40B4-BE49-F238E27FC236}">
                <a16:creationId xmlns:a16="http://schemas.microsoft.com/office/drawing/2014/main" id="{1401E11F-CBDC-E993-8EE8-015E11956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9168" y="2167498"/>
            <a:ext cx="5937875" cy="3796180"/>
          </a:xfrm>
          <a:prstGeom prst="rect">
            <a:avLst/>
          </a:prstGeom>
          <a:ln>
            <a:solidFill>
              <a:schemeClr val="bg1">
                <a:lumMod val="85000"/>
              </a:schemeClr>
            </a:solidFill>
          </a:ln>
        </p:spPr>
      </p:pic>
      <p:sp>
        <p:nvSpPr>
          <p:cNvPr id="2" name="Title 1">
            <a:extLst>
              <a:ext uri="{FF2B5EF4-FFF2-40B4-BE49-F238E27FC236}">
                <a16:creationId xmlns:a16="http://schemas.microsoft.com/office/drawing/2014/main" id="{14A2678C-D5F6-03E6-6CEB-31EE07236B48}"/>
              </a:ext>
            </a:extLst>
          </p:cNvPr>
          <p:cNvSpPr>
            <a:spLocks noGrp="1"/>
          </p:cNvSpPr>
          <p:nvPr>
            <p:ph type="title"/>
          </p:nvPr>
        </p:nvSpPr>
        <p:spPr>
          <a:xfrm>
            <a:off x="838200" y="365125"/>
            <a:ext cx="10515600" cy="1325563"/>
          </a:xfrm>
        </p:spPr>
        <p:txBody>
          <a:bodyPr anchor="ctr">
            <a:normAutofit/>
          </a:bodyPr>
          <a:lstStyle/>
          <a:p>
            <a:r>
              <a:rPr lang="en-US" dirty="0"/>
              <a:t>Active Solar Heating</a:t>
            </a:r>
          </a:p>
        </p:txBody>
      </p:sp>
    </p:spTree>
    <p:extLst>
      <p:ext uri="{BB962C8B-B14F-4D97-AF65-F5344CB8AC3E}">
        <p14:creationId xmlns:p14="http://schemas.microsoft.com/office/powerpoint/2010/main" val="2424533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35192-D681-7CC5-559A-C145894390C8}"/>
              </a:ext>
            </a:extLst>
          </p:cNvPr>
          <p:cNvSpPr>
            <a:spLocks noGrp="1"/>
          </p:cNvSpPr>
          <p:nvPr>
            <p:ph type="title"/>
          </p:nvPr>
        </p:nvSpPr>
        <p:spPr>
          <a:xfrm>
            <a:off x="593130" y="499572"/>
            <a:ext cx="11005738" cy="3488841"/>
          </a:xfrm>
        </p:spPr>
        <p:txBody>
          <a:bodyPr/>
          <a:lstStyle/>
          <a:p>
            <a:r>
              <a:rPr lang="en-US" dirty="0"/>
              <a:t>Concentrating Solar Power (CSP)</a:t>
            </a:r>
          </a:p>
        </p:txBody>
      </p:sp>
      <p:sp>
        <p:nvSpPr>
          <p:cNvPr id="3" name="Text Placeholder 2">
            <a:extLst>
              <a:ext uri="{FF2B5EF4-FFF2-40B4-BE49-F238E27FC236}">
                <a16:creationId xmlns:a16="http://schemas.microsoft.com/office/drawing/2014/main" id="{F0C5563A-0741-6B22-5CF2-56219D9D3315}"/>
              </a:ext>
            </a:extLst>
          </p:cNvPr>
          <p:cNvSpPr>
            <a:spLocks noGrp="1"/>
          </p:cNvSpPr>
          <p:nvPr>
            <p:ph type="body" idx="1"/>
          </p:nvPr>
        </p:nvSpPr>
        <p:spPr>
          <a:xfrm>
            <a:off x="1083268" y="4248574"/>
            <a:ext cx="10515600" cy="1500187"/>
          </a:xfrm>
        </p:spPr>
        <p:txBody>
          <a:bodyPr/>
          <a:lstStyle/>
          <a:p>
            <a:r>
              <a:rPr lang="en-US" dirty="0"/>
              <a:t>Using sunlight to heat a fluid, which in turn heats water into steam.</a:t>
            </a:r>
          </a:p>
        </p:txBody>
      </p:sp>
    </p:spTree>
    <p:extLst>
      <p:ext uri="{BB962C8B-B14F-4D97-AF65-F5344CB8AC3E}">
        <p14:creationId xmlns:p14="http://schemas.microsoft.com/office/powerpoint/2010/main" val="2590350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A081D-A25D-25E5-6F3A-2F702F7DF254}"/>
              </a:ext>
            </a:extLst>
          </p:cNvPr>
          <p:cNvSpPr>
            <a:spLocks noGrp="1"/>
          </p:cNvSpPr>
          <p:nvPr>
            <p:ph type="title"/>
          </p:nvPr>
        </p:nvSpPr>
        <p:spPr/>
        <p:txBody>
          <a:bodyPr/>
          <a:lstStyle/>
          <a:p>
            <a:r>
              <a:rPr lang="en-US" dirty="0"/>
              <a:t>Trough Systems</a:t>
            </a:r>
          </a:p>
        </p:txBody>
      </p:sp>
      <p:pic>
        <p:nvPicPr>
          <p:cNvPr id="3" name="Picture 2" descr="A picture containing sky, outdoor, ground, water&#10;&#10;Description generated with very high confidence">
            <a:extLst>
              <a:ext uri="{FF2B5EF4-FFF2-40B4-BE49-F238E27FC236}">
                <a16:creationId xmlns:a16="http://schemas.microsoft.com/office/drawing/2014/main" id="{D8497F06-1962-004C-06BC-5DFC89F28633}"/>
              </a:ext>
            </a:extLst>
          </p:cNvPr>
          <p:cNvPicPr>
            <a:picLocks noChangeAspect="1"/>
          </p:cNvPicPr>
          <p:nvPr/>
        </p:nvPicPr>
        <p:blipFill rotWithShape="1">
          <a:blip r:embed="rId3">
            <a:extLst>
              <a:ext uri="{28A0092B-C50C-407E-A947-70E740481C1C}">
                <a14:useLocalDpi xmlns:a14="http://schemas.microsoft.com/office/drawing/2010/main" val="0"/>
              </a:ext>
            </a:extLst>
          </a:blip>
          <a:srcRect t="24252"/>
          <a:stretch/>
        </p:blipFill>
        <p:spPr>
          <a:xfrm>
            <a:off x="1219200" y="1468315"/>
            <a:ext cx="9753600" cy="4155831"/>
          </a:xfrm>
          <a:prstGeom prst="rect">
            <a:avLst/>
          </a:prstGeom>
        </p:spPr>
      </p:pic>
      <p:sp>
        <p:nvSpPr>
          <p:cNvPr id="4" name="Rectangle 3">
            <a:extLst>
              <a:ext uri="{FF2B5EF4-FFF2-40B4-BE49-F238E27FC236}">
                <a16:creationId xmlns:a16="http://schemas.microsoft.com/office/drawing/2014/main" id="{BB4ABC3E-7068-40C0-D762-533D9CACCD69}"/>
              </a:ext>
            </a:extLst>
          </p:cNvPr>
          <p:cNvSpPr/>
          <p:nvPr/>
        </p:nvSpPr>
        <p:spPr>
          <a:xfrm>
            <a:off x="1137138" y="5624146"/>
            <a:ext cx="7291754" cy="261610"/>
          </a:xfrm>
          <a:prstGeom prst="rect">
            <a:avLst/>
          </a:prstGeom>
        </p:spPr>
        <p:txBody>
          <a:bodyPr wrap="square">
            <a:spAutoFit/>
          </a:bodyPr>
          <a:lstStyle/>
          <a:p>
            <a:r>
              <a:rPr lang="en-US" sz="1050" i="1" dirty="0"/>
              <a:t>Solar mirrors at the Noor 1 Concentrated Solar Power plant in </a:t>
            </a:r>
            <a:r>
              <a:rPr lang="en-US" sz="1050" i="1" dirty="0" err="1"/>
              <a:t>Ouarzazate</a:t>
            </a:r>
            <a:r>
              <a:rPr lang="en-US" sz="1050" i="1" dirty="0"/>
              <a:t>, Morocco. Courtesy Dewa </a:t>
            </a:r>
          </a:p>
        </p:txBody>
      </p:sp>
    </p:spTree>
    <p:extLst>
      <p:ext uri="{BB962C8B-B14F-4D97-AF65-F5344CB8AC3E}">
        <p14:creationId xmlns:p14="http://schemas.microsoft.com/office/powerpoint/2010/main" val="272129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32D4D1-87EE-FBB4-4640-87EC8B1D91E4}"/>
              </a:ext>
            </a:extLst>
          </p:cNvPr>
          <p:cNvSpPr/>
          <p:nvPr/>
        </p:nvSpPr>
        <p:spPr>
          <a:xfrm>
            <a:off x="838200" y="2309813"/>
            <a:ext cx="5327650" cy="3384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system2">
            <a:extLst>
              <a:ext uri="{FF2B5EF4-FFF2-40B4-BE49-F238E27FC236}">
                <a16:creationId xmlns:a16="http://schemas.microsoft.com/office/drawing/2014/main" id="{790697AD-56A2-3401-F59A-BD6AD869548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838200" y="2309813"/>
            <a:ext cx="5327650" cy="3384550"/>
          </a:xfrm>
          <a:prstGeom prst="rect">
            <a:avLst/>
          </a:prstGeom>
          <a:ln>
            <a:solidFill>
              <a:schemeClr val="bg1">
                <a:lumMod val="85000"/>
              </a:schemeClr>
            </a:solidFill>
          </a:ln>
        </p:spPr>
      </p:pic>
      <p:pic>
        <p:nvPicPr>
          <p:cNvPr id="3" name="Picture 2" descr="A picture containing outdoor, sky, sitting&#10;&#10;Description generated with very high confidence">
            <a:extLst>
              <a:ext uri="{FF2B5EF4-FFF2-40B4-BE49-F238E27FC236}">
                <a16:creationId xmlns:a16="http://schemas.microsoft.com/office/drawing/2014/main" id="{4302F301-82C1-29A3-B9E1-AA7C848E6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288" y="2309813"/>
            <a:ext cx="5116513" cy="3384550"/>
          </a:xfrm>
          <a:prstGeom prst="rect">
            <a:avLst/>
          </a:prstGeom>
        </p:spPr>
      </p:pic>
      <p:sp>
        <p:nvSpPr>
          <p:cNvPr id="2" name="Title 1">
            <a:extLst>
              <a:ext uri="{FF2B5EF4-FFF2-40B4-BE49-F238E27FC236}">
                <a16:creationId xmlns:a16="http://schemas.microsoft.com/office/drawing/2014/main" id="{757DA407-9686-C996-A374-3D7BB2EC9549}"/>
              </a:ext>
            </a:extLst>
          </p:cNvPr>
          <p:cNvSpPr>
            <a:spLocks noGrp="1"/>
          </p:cNvSpPr>
          <p:nvPr>
            <p:ph type="title"/>
          </p:nvPr>
        </p:nvSpPr>
        <p:spPr>
          <a:xfrm>
            <a:off x="838200" y="365125"/>
            <a:ext cx="10515600" cy="1325563"/>
          </a:xfrm>
        </p:spPr>
        <p:txBody>
          <a:bodyPr anchor="ctr">
            <a:normAutofit/>
          </a:bodyPr>
          <a:lstStyle/>
          <a:p>
            <a:r>
              <a:rPr lang="en-US" dirty="0"/>
              <a:t>Power Towers</a:t>
            </a:r>
          </a:p>
        </p:txBody>
      </p:sp>
    </p:spTree>
    <p:extLst>
      <p:ext uri="{BB962C8B-B14F-4D97-AF65-F5344CB8AC3E}">
        <p14:creationId xmlns:p14="http://schemas.microsoft.com/office/powerpoint/2010/main" val="969036981"/>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35B74"/>
      </a:dk2>
      <a:lt2>
        <a:srgbClr val="DFE3E5"/>
      </a:lt2>
      <a:accent1>
        <a:srgbClr val="335B74"/>
      </a:accent1>
      <a:accent2>
        <a:srgbClr val="009B67"/>
      </a:accent2>
      <a:accent3>
        <a:srgbClr val="25A2FF"/>
      </a:accent3>
      <a:accent4>
        <a:srgbClr val="005699"/>
      </a:accent4>
      <a:accent5>
        <a:srgbClr val="62A39F"/>
      </a:accent5>
      <a:accent6>
        <a:srgbClr val="DFE3E5"/>
      </a:accent6>
      <a:hlink>
        <a:srgbClr val="6EAC1C"/>
      </a:hlink>
      <a:folHlink>
        <a:srgbClr val="B26B0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ED Template New 03-2023" id="{C14AAE11-5869-4D73-A6D2-D4F07DF9FBFA}" vid="{C229C9A1-59D2-4305-B885-F15DB3432A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NEED Template New 03-2023</Template>
  <TotalTime>2766</TotalTime>
  <Words>2449</Words>
  <Application>Microsoft Office PowerPoint</Application>
  <PresentationFormat>Widescreen</PresentationFormat>
  <Paragraphs>157</Paragraphs>
  <Slides>26</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Candara</vt:lpstr>
      <vt:lpstr>Office Theme</vt:lpstr>
      <vt:lpstr>Exploring Solar Energy</vt:lpstr>
      <vt:lpstr>Sunlight is Radiant Energy</vt:lpstr>
      <vt:lpstr>Uneven Solar Illumination</vt:lpstr>
      <vt:lpstr>Average Daily Insolation Per Month</vt:lpstr>
      <vt:lpstr>Major Uses of Solar Energy</vt:lpstr>
      <vt:lpstr>Active Solar Heating</vt:lpstr>
      <vt:lpstr>Concentrating Solar Power (CSP)</vt:lpstr>
      <vt:lpstr>Trough Systems</vt:lpstr>
      <vt:lpstr>Power Towers</vt:lpstr>
      <vt:lpstr>Ivanpah, Mojave Desert</vt:lpstr>
      <vt:lpstr>Photovoltaics</vt:lpstr>
      <vt:lpstr>PV Cell</vt:lpstr>
      <vt:lpstr>Current Flow in a PV Cell</vt:lpstr>
      <vt:lpstr>Components That Make a Solar Panel</vt:lpstr>
      <vt:lpstr>Solar System Components</vt:lpstr>
      <vt:lpstr>Connecting to the Grid and Net Metering</vt:lpstr>
      <vt:lpstr>Solar PV in the United States</vt:lpstr>
      <vt:lpstr>Top Countries for Installed PV Capacity</vt:lpstr>
      <vt:lpstr>Advantages of Using Solar Energy</vt:lpstr>
      <vt:lpstr>Disadvantages of Using Solar Energy</vt:lpstr>
      <vt:lpstr>NEED’s Classroom Photovoltaics</vt:lpstr>
      <vt:lpstr>Using a Digital Multimeter</vt:lpstr>
      <vt:lpstr>Wiring the PV Modules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Solar Energy</dc:title>
  <dc:creator>Caryn Turrel</dc:creator>
  <cp:lastModifiedBy>Caryn Turrel</cp:lastModifiedBy>
  <cp:revision>26</cp:revision>
  <cp:lastPrinted>2023-06-13T20:56:57Z</cp:lastPrinted>
  <dcterms:created xsi:type="dcterms:W3CDTF">2023-06-12T18:28:51Z</dcterms:created>
  <dcterms:modified xsi:type="dcterms:W3CDTF">2023-07-10T16:02:24Z</dcterms:modified>
</cp:coreProperties>
</file>