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61" r:id="rId4"/>
    <p:sldId id="262" r:id="rId5"/>
    <p:sldId id="263" r:id="rId6"/>
    <p:sldId id="264" r:id="rId7"/>
    <p:sldId id="269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7" r:id="rId16"/>
    <p:sldId id="273" r:id="rId17"/>
    <p:sldId id="278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4" autoAdjust="0"/>
    <p:restoredTop sz="83632" autoAdjust="0"/>
  </p:normalViewPr>
  <p:slideViewPr>
    <p:cSldViewPr snapToGrid="0">
      <p:cViewPr varScale="1">
        <p:scale>
          <a:sx n="62" d="100"/>
          <a:sy n="62" d="100"/>
        </p:scale>
        <p:origin x="21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BF66C-4D52-4235-962D-7A48B84ABDFD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58855-81C3-41BF-A0CB-F007D62C9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84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1" t="9576" r="16277" b="22914"/>
          <a:stretch/>
        </p:blipFill>
        <p:spPr>
          <a:xfrm>
            <a:off x="9807581" y="4896739"/>
            <a:ext cx="2831759" cy="21618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8724487">
            <a:off x="8453064" y="5265366"/>
            <a:ext cx="4599706" cy="106601"/>
          </a:xfrm>
          <a:custGeom>
            <a:avLst/>
            <a:gdLst>
              <a:gd name="connsiteX0" fmla="*/ 0 w 4540003"/>
              <a:gd name="connsiteY0" fmla="*/ 0 h 106601"/>
              <a:gd name="connsiteX1" fmla="*/ 4540003 w 4540003"/>
              <a:gd name="connsiteY1" fmla="*/ 0 h 106601"/>
              <a:gd name="connsiteX2" fmla="*/ 4540003 w 4540003"/>
              <a:gd name="connsiteY2" fmla="*/ 106601 h 106601"/>
              <a:gd name="connsiteX3" fmla="*/ 0 w 4540003"/>
              <a:gd name="connsiteY3" fmla="*/ 106601 h 106601"/>
              <a:gd name="connsiteX4" fmla="*/ 0 w 4540003"/>
              <a:gd name="connsiteY4" fmla="*/ 0 h 106601"/>
              <a:gd name="connsiteX0" fmla="*/ 0 w 4599706"/>
              <a:gd name="connsiteY0" fmla="*/ 0 h 106601"/>
              <a:gd name="connsiteX1" fmla="*/ 4540003 w 4599706"/>
              <a:gd name="connsiteY1" fmla="*/ 0 h 106601"/>
              <a:gd name="connsiteX2" fmla="*/ 4599706 w 4599706"/>
              <a:gd name="connsiteY2" fmla="*/ 90033 h 106601"/>
              <a:gd name="connsiteX3" fmla="*/ 0 w 4599706"/>
              <a:gd name="connsiteY3" fmla="*/ 106601 h 106601"/>
              <a:gd name="connsiteX4" fmla="*/ 0 w 4599706"/>
              <a:gd name="connsiteY4" fmla="*/ 0 h 10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9706" h="106601">
                <a:moveTo>
                  <a:pt x="0" y="0"/>
                </a:moveTo>
                <a:lnTo>
                  <a:pt x="4540003" y="0"/>
                </a:lnTo>
                <a:lnTo>
                  <a:pt x="4599706" y="90033"/>
                </a:lnTo>
                <a:lnTo>
                  <a:pt x="0" y="1066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5340825"/>
            <a:ext cx="10672764" cy="1517174"/>
          </a:xfrm>
          <a:custGeom>
            <a:avLst/>
            <a:gdLst>
              <a:gd name="connsiteX0" fmla="*/ 0 w 12192000"/>
              <a:gd name="connsiteY0" fmla="*/ 0 h 1517174"/>
              <a:gd name="connsiteX1" fmla="*/ 12192000 w 12192000"/>
              <a:gd name="connsiteY1" fmla="*/ 0 h 1517174"/>
              <a:gd name="connsiteX2" fmla="*/ 12192000 w 12192000"/>
              <a:gd name="connsiteY2" fmla="*/ 1517174 h 1517174"/>
              <a:gd name="connsiteX3" fmla="*/ 0 w 12192000"/>
              <a:gd name="connsiteY3" fmla="*/ 1517174 h 1517174"/>
              <a:gd name="connsiteX4" fmla="*/ 0 w 12192000"/>
              <a:gd name="connsiteY4" fmla="*/ 0 h 1517174"/>
              <a:gd name="connsiteX0" fmla="*/ 0 w 12192000"/>
              <a:gd name="connsiteY0" fmla="*/ 0 h 1517174"/>
              <a:gd name="connsiteX1" fmla="*/ 10906125 w 12192000"/>
              <a:gd name="connsiteY1" fmla="*/ 0 h 1517174"/>
              <a:gd name="connsiteX2" fmla="*/ 12192000 w 12192000"/>
              <a:gd name="connsiteY2" fmla="*/ 1517174 h 1517174"/>
              <a:gd name="connsiteX3" fmla="*/ 0 w 12192000"/>
              <a:gd name="connsiteY3" fmla="*/ 1517174 h 1517174"/>
              <a:gd name="connsiteX4" fmla="*/ 0 w 12192000"/>
              <a:gd name="connsiteY4" fmla="*/ 0 h 1517174"/>
              <a:gd name="connsiteX0" fmla="*/ 0 w 10906125"/>
              <a:gd name="connsiteY0" fmla="*/ 0 h 1517174"/>
              <a:gd name="connsiteX1" fmla="*/ 10906125 w 10906125"/>
              <a:gd name="connsiteY1" fmla="*/ 0 h 1517174"/>
              <a:gd name="connsiteX2" fmla="*/ 9563100 w 10906125"/>
              <a:gd name="connsiteY2" fmla="*/ 1517174 h 1517174"/>
              <a:gd name="connsiteX3" fmla="*/ 0 w 10906125"/>
              <a:gd name="connsiteY3" fmla="*/ 1517174 h 1517174"/>
              <a:gd name="connsiteX4" fmla="*/ 0 w 10906125"/>
              <a:gd name="connsiteY4" fmla="*/ 0 h 1517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6125" h="1517174">
                <a:moveTo>
                  <a:pt x="0" y="0"/>
                </a:moveTo>
                <a:lnTo>
                  <a:pt x="10906125" y="0"/>
                </a:lnTo>
                <a:lnTo>
                  <a:pt x="9563100" y="1517174"/>
                </a:lnTo>
                <a:lnTo>
                  <a:pt x="0" y="151717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9458" y="5635277"/>
            <a:ext cx="9389547" cy="541867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389459" y="6194076"/>
            <a:ext cx="8968854" cy="462846"/>
          </a:xfrm>
        </p:spPr>
        <p:txBody>
          <a:bodyPr anchor="b"/>
          <a:lstStyle>
            <a:lvl1pPr marL="0" indent="0">
              <a:buNone/>
              <a:defRPr sz="2400" b="1" i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-22574" y="-32945"/>
            <a:ext cx="12243879" cy="5374001"/>
          </a:xfrm>
          <a:custGeom>
            <a:avLst/>
            <a:gdLst>
              <a:gd name="connsiteX0" fmla="*/ 0 w 8658584"/>
              <a:gd name="connsiteY0" fmla="*/ 0 h 6694311"/>
              <a:gd name="connsiteX1" fmla="*/ 7542843 w 8658584"/>
              <a:gd name="connsiteY1" fmla="*/ 0 h 6694311"/>
              <a:gd name="connsiteX2" fmla="*/ 8658584 w 8658584"/>
              <a:gd name="connsiteY2" fmla="*/ 1115741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0 h 6694311"/>
              <a:gd name="connsiteX1" fmla="*/ 6143021 w 8658584"/>
              <a:gd name="connsiteY1" fmla="*/ 0 h 6694311"/>
              <a:gd name="connsiteX2" fmla="*/ 8658584 w 8658584"/>
              <a:gd name="connsiteY2" fmla="*/ 1115741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0 h 6694311"/>
              <a:gd name="connsiteX1" fmla="*/ 6143021 w 8658584"/>
              <a:gd name="connsiteY1" fmla="*/ 0 h 6694311"/>
              <a:gd name="connsiteX2" fmla="*/ 8658584 w 8658584"/>
              <a:gd name="connsiteY2" fmla="*/ 2560719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0 h 6694311"/>
              <a:gd name="connsiteX1" fmla="*/ 5691465 w 8658584"/>
              <a:gd name="connsiteY1" fmla="*/ 0 h 6694311"/>
              <a:gd name="connsiteX2" fmla="*/ 8658584 w 8658584"/>
              <a:gd name="connsiteY2" fmla="*/ 2560719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0 h 6694311"/>
              <a:gd name="connsiteX1" fmla="*/ 5691465 w 8658584"/>
              <a:gd name="connsiteY1" fmla="*/ 0 h 6694311"/>
              <a:gd name="connsiteX2" fmla="*/ 8658584 w 8658584"/>
              <a:gd name="connsiteY2" fmla="*/ 3080008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0 h 6694311"/>
              <a:gd name="connsiteX1" fmla="*/ 5691465 w 8658584"/>
              <a:gd name="connsiteY1" fmla="*/ 0 h 6694311"/>
              <a:gd name="connsiteX2" fmla="*/ 8636006 w 8658584"/>
              <a:gd name="connsiteY2" fmla="*/ 2763920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22578 h 6716889"/>
              <a:gd name="connsiteX1" fmla="*/ 5510843 w 8658584"/>
              <a:gd name="connsiteY1" fmla="*/ 0 h 6716889"/>
              <a:gd name="connsiteX2" fmla="*/ 8636006 w 8658584"/>
              <a:gd name="connsiteY2" fmla="*/ 2786498 h 6716889"/>
              <a:gd name="connsiteX3" fmla="*/ 8658584 w 8658584"/>
              <a:gd name="connsiteY3" fmla="*/ 6716889 h 6716889"/>
              <a:gd name="connsiteX4" fmla="*/ 0 w 8658584"/>
              <a:gd name="connsiteY4" fmla="*/ 6716889 h 6716889"/>
              <a:gd name="connsiteX5" fmla="*/ 0 w 8658584"/>
              <a:gd name="connsiteY5" fmla="*/ 22578 h 6716889"/>
              <a:gd name="connsiteX0" fmla="*/ 0 w 8658584"/>
              <a:gd name="connsiteY0" fmla="*/ 22578 h 6716889"/>
              <a:gd name="connsiteX1" fmla="*/ 5510843 w 8658584"/>
              <a:gd name="connsiteY1" fmla="*/ 0 h 6716889"/>
              <a:gd name="connsiteX2" fmla="*/ 8636006 w 8658584"/>
              <a:gd name="connsiteY2" fmla="*/ 2876809 h 6716889"/>
              <a:gd name="connsiteX3" fmla="*/ 8658584 w 8658584"/>
              <a:gd name="connsiteY3" fmla="*/ 6716889 h 6716889"/>
              <a:gd name="connsiteX4" fmla="*/ 0 w 8658584"/>
              <a:gd name="connsiteY4" fmla="*/ 6716889 h 6716889"/>
              <a:gd name="connsiteX5" fmla="*/ 0 w 8658584"/>
              <a:gd name="connsiteY5" fmla="*/ 22578 h 6716889"/>
              <a:gd name="connsiteX0" fmla="*/ 0 w 8658584"/>
              <a:gd name="connsiteY0" fmla="*/ 1 h 6694312"/>
              <a:gd name="connsiteX1" fmla="*/ 6280495 w 8658584"/>
              <a:gd name="connsiteY1" fmla="*/ 6819 h 6694312"/>
              <a:gd name="connsiteX2" fmla="*/ 8636006 w 8658584"/>
              <a:gd name="connsiteY2" fmla="*/ 2854232 h 6694312"/>
              <a:gd name="connsiteX3" fmla="*/ 8658584 w 8658584"/>
              <a:gd name="connsiteY3" fmla="*/ 6694312 h 6694312"/>
              <a:gd name="connsiteX4" fmla="*/ 0 w 8658584"/>
              <a:gd name="connsiteY4" fmla="*/ 6694312 h 6694312"/>
              <a:gd name="connsiteX5" fmla="*/ 0 w 8658584"/>
              <a:gd name="connsiteY5" fmla="*/ 1 h 6694312"/>
              <a:gd name="connsiteX0" fmla="*/ 0 w 8684109"/>
              <a:gd name="connsiteY0" fmla="*/ 0 h 6694311"/>
              <a:gd name="connsiteX1" fmla="*/ 6280495 w 8684109"/>
              <a:gd name="connsiteY1" fmla="*/ 6818 h 6694311"/>
              <a:gd name="connsiteX2" fmla="*/ 8684109 w 8684109"/>
              <a:gd name="connsiteY2" fmla="*/ 3265770 h 6694311"/>
              <a:gd name="connsiteX3" fmla="*/ 8658584 w 8684109"/>
              <a:gd name="connsiteY3" fmla="*/ 6694311 h 6694311"/>
              <a:gd name="connsiteX4" fmla="*/ 0 w 8684109"/>
              <a:gd name="connsiteY4" fmla="*/ 6694311 h 6694311"/>
              <a:gd name="connsiteX5" fmla="*/ 0 w 8684109"/>
              <a:gd name="connsiteY5" fmla="*/ 0 h 6694311"/>
              <a:gd name="connsiteX0" fmla="*/ 0 w 8684109"/>
              <a:gd name="connsiteY0" fmla="*/ 0 h 6694311"/>
              <a:gd name="connsiteX1" fmla="*/ 6280495 w 8684109"/>
              <a:gd name="connsiteY1" fmla="*/ 6818 h 6694311"/>
              <a:gd name="connsiteX2" fmla="*/ 8684109 w 8684109"/>
              <a:gd name="connsiteY2" fmla="*/ 3265771 h 6694311"/>
              <a:gd name="connsiteX3" fmla="*/ 8658584 w 8684109"/>
              <a:gd name="connsiteY3" fmla="*/ 6694311 h 6694311"/>
              <a:gd name="connsiteX4" fmla="*/ 0 w 8684109"/>
              <a:gd name="connsiteY4" fmla="*/ 6694311 h 6694311"/>
              <a:gd name="connsiteX5" fmla="*/ 0 w 8684109"/>
              <a:gd name="connsiteY5" fmla="*/ 0 h 6694311"/>
              <a:gd name="connsiteX0" fmla="*/ 0 w 8684109"/>
              <a:gd name="connsiteY0" fmla="*/ 0 h 6694311"/>
              <a:gd name="connsiteX1" fmla="*/ 6280495 w 8684109"/>
              <a:gd name="connsiteY1" fmla="*/ 6818 h 6694311"/>
              <a:gd name="connsiteX2" fmla="*/ 8684109 w 8684109"/>
              <a:gd name="connsiteY2" fmla="*/ 3265771 h 6694311"/>
              <a:gd name="connsiteX3" fmla="*/ 8658584 w 8684109"/>
              <a:gd name="connsiteY3" fmla="*/ 6694311 h 6694311"/>
              <a:gd name="connsiteX4" fmla="*/ 0 w 8684109"/>
              <a:gd name="connsiteY4" fmla="*/ 6694311 h 6694311"/>
              <a:gd name="connsiteX5" fmla="*/ 0 w 8684109"/>
              <a:gd name="connsiteY5" fmla="*/ 0 h 6694311"/>
              <a:gd name="connsiteX0" fmla="*/ 0 w 8684109"/>
              <a:gd name="connsiteY0" fmla="*/ 0 h 6694311"/>
              <a:gd name="connsiteX1" fmla="*/ 6280495 w 8684109"/>
              <a:gd name="connsiteY1" fmla="*/ 6818 h 6694311"/>
              <a:gd name="connsiteX2" fmla="*/ 8684109 w 8684109"/>
              <a:gd name="connsiteY2" fmla="*/ 3265771 h 6694311"/>
              <a:gd name="connsiteX3" fmla="*/ 8674619 w 8684109"/>
              <a:gd name="connsiteY3" fmla="*/ 6694311 h 6694311"/>
              <a:gd name="connsiteX4" fmla="*/ 0 w 8684109"/>
              <a:gd name="connsiteY4" fmla="*/ 6694311 h 6694311"/>
              <a:gd name="connsiteX5" fmla="*/ 0 w 8684109"/>
              <a:gd name="connsiteY5" fmla="*/ 0 h 6694311"/>
              <a:gd name="connsiteX0" fmla="*/ 0 w 8684109"/>
              <a:gd name="connsiteY0" fmla="*/ 0 h 6840557"/>
              <a:gd name="connsiteX1" fmla="*/ 6280495 w 8684109"/>
              <a:gd name="connsiteY1" fmla="*/ 6818 h 6840557"/>
              <a:gd name="connsiteX2" fmla="*/ 8684109 w 8684109"/>
              <a:gd name="connsiteY2" fmla="*/ 3265771 h 6840557"/>
              <a:gd name="connsiteX3" fmla="*/ 8674619 w 8684109"/>
              <a:gd name="connsiteY3" fmla="*/ 6840557 h 6840557"/>
              <a:gd name="connsiteX4" fmla="*/ 0 w 8684109"/>
              <a:gd name="connsiteY4" fmla="*/ 6694311 h 6840557"/>
              <a:gd name="connsiteX5" fmla="*/ 0 w 8684109"/>
              <a:gd name="connsiteY5" fmla="*/ 0 h 6840557"/>
              <a:gd name="connsiteX0" fmla="*/ 0 w 8684109"/>
              <a:gd name="connsiteY0" fmla="*/ 0 h 6840558"/>
              <a:gd name="connsiteX1" fmla="*/ 6280495 w 8684109"/>
              <a:gd name="connsiteY1" fmla="*/ 6818 h 6840558"/>
              <a:gd name="connsiteX2" fmla="*/ 8684109 w 8684109"/>
              <a:gd name="connsiteY2" fmla="*/ 3265771 h 6840558"/>
              <a:gd name="connsiteX3" fmla="*/ 8674619 w 8684109"/>
              <a:gd name="connsiteY3" fmla="*/ 6840557 h 6840558"/>
              <a:gd name="connsiteX4" fmla="*/ 20294 w 8684109"/>
              <a:gd name="connsiteY4" fmla="*/ 6840558 h 6840558"/>
              <a:gd name="connsiteX5" fmla="*/ 0 w 8684109"/>
              <a:gd name="connsiteY5" fmla="*/ 0 h 6840558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84109 w 8695428"/>
              <a:gd name="connsiteY2" fmla="*/ 3295514 h 6870301"/>
              <a:gd name="connsiteX3" fmla="*/ 8674619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84109 w 8695428"/>
              <a:gd name="connsiteY2" fmla="*/ 3295514 h 6870301"/>
              <a:gd name="connsiteX3" fmla="*/ 7944051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84109 w 8695428"/>
              <a:gd name="connsiteY2" fmla="*/ 3295514 h 6870301"/>
              <a:gd name="connsiteX3" fmla="*/ 778170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84109 w 8695428"/>
              <a:gd name="connsiteY2" fmla="*/ 3295514 h 6870301"/>
              <a:gd name="connsiteX3" fmla="*/ 778170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525771 h 6870301"/>
              <a:gd name="connsiteX3" fmla="*/ 778170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525771 h 6870301"/>
              <a:gd name="connsiteX3" fmla="*/ 778170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525771 h 6870301"/>
              <a:gd name="connsiteX3" fmla="*/ 772082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525771 h 6870301"/>
              <a:gd name="connsiteX3" fmla="*/ 772082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525771 h 6870301"/>
              <a:gd name="connsiteX3" fmla="*/ 7558473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013909 h 6870301"/>
              <a:gd name="connsiteX3" fmla="*/ 7558473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013909 h 6870301"/>
              <a:gd name="connsiteX3" fmla="*/ 7558473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013909 h 6870301"/>
              <a:gd name="connsiteX3" fmla="*/ 7558473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013909 h 6870301"/>
              <a:gd name="connsiteX3" fmla="*/ 7588677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4741823 h 6870301"/>
              <a:gd name="connsiteX3" fmla="*/ 7588677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4741823 h 6870301"/>
              <a:gd name="connsiteX3" fmla="*/ 7588677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0 h 6876011"/>
              <a:gd name="connsiteX1" fmla="*/ 8695428 w 8695428"/>
              <a:gd name="connsiteY1" fmla="*/ 5710 h 6876011"/>
              <a:gd name="connsiteX2" fmla="*/ 8694255 w 8695428"/>
              <a:gd name="connsiteY2" fmla="*/ 4747533 h 6876011"/>
              <a:gd name="connsiteX3" fmla="*/ 7588677 w 8695428"/>
              <a:gd name="connsiteY3" fmla="*/ 6876010 h 6876011"/>
              <a:gd name="connsiteX4" fmla="*/ 20294 w 8695428"/>
              <a:gd name="connsiteY4" fmla="*/ 6876011 h 6876011"/>
              <a:gd name="connsiteX5" fmla="*/ 0 w 8695428"/>
              <a:gd name="connsiteY5" fmla="*/ 0 h 687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95428" h="6876011">
                <a:moveTo>
                  <a:pt x="0" y="0"/>
                </a:moveTo>
                <a:lnTo>
                  <a:pt x="8695428" y="5710"/>
                </a:lnTo>
                <a:lnTo>
                  <a:pt x="8694255" y="4747533"/>
                </a:lnTo>
                <a:cubicBezTo>
                  <a:pt x="8630212" y="4756972"/>
                  <a:pt x="8048681" y="6053717"/>
                  <a:pt x="7588677" y="6876010"/>
                </a:cubicBezTo>
                <a:lnTo>
                  <a:pt x="20294" y="6876011"/>
                </a:lnTo>
                <a:cubicBezTo>
                  <a:pt x="13529" y="4595825"/>
                  <a:pt x="6765" y="2280186"/>
                  <a:pt x="0" y="0"/>
                </a:cubicBezTo>
                <a:close/>
              </a:path>
            </a:pathLst>
          </a:custGeom>
          <a:solidFill>
            <a:schemeClr val="tx1">
              <a:alpha val="48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868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1622" cy="775053"/>
          </a:xfrm>
        </p:spPr>
        <p:txBody>
          <a:bodyPr/>
          <a:lstStyle>
            <a:lvl1pPr algn="ctr">
              <a:defRPr>
                <a:solidFill>
                  <a:srgbClr val="00B0F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38200" y="1207908"/>
            <a:ext cx="5370689" cy="503484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299201" y="1207909"/>
            <a:ext cx="5260622" cy="24500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6299200" y="3753373"/>
            <a:ext cx="5260622" cy="248938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5536582"/>
            <a:ext cx="4668308" cy="533577"/>
          </a:xfrm>
          <a:solidFill>
            <a:schemeClr val="bg1"/>
          </a:solidFill>
        </p:spPr>
        <p:txBody>
          <a:bodyPr>
            <a:normAutofit/>
          </a:bodyPr>
          <a:lstStyle>
            <a:lvl1pPr algn="r">
              <a:defRPr sz="1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 or Photo Credit</a:t>
            </a:r>
          </a:p>
        </p:txBody>
      </p:sp>
    </p:spTree>
    <p:extLst>
      <p:ext uri="{BB962C8B-B14F-4D97-AF65-F5344CB8AC3E}">
        <p14:creationId xmlns:p14="http://schemas.microsoft.com/office/powerpoint/2010/main" val="1215495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5986206" y="5723548"/>
            <a:ext cx="6205794" cy="704963"/>
          </a:xfrm>
          <a:solidFill>
            <a:schemeClr val="bg1"/>
          </a:solidFill>
        </p:spPr>
        <p:txBody>
          <a:bodyPr anchor="ctr">
            <a:normAutofit/>
          </a:bodyPr>
          <a:lstStyle>
            <a:lvl1pPr>
              <a:defRPr sz="2400" b="1" i="1">
                <a:solidFill>
                  <a:srgbClr val="00B0F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5032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37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41000" cy="8766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368601"/>
            <a:ext cx="10541000" cy="4808362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4"/>
          <p:cNvSpPr/>
          <p:nvPr/>
        </p:nvSpPr>
        <p:spPr>
          <a:xfrm rot="19717887">
            <a:off x="-69073" y="563933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27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41000" cy="8766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4267200"/>
            <a:ext cx="10541000" cy="1966207"/>
          </a:xfrm>
        </p:spPr>
        <p:txBody>
          <a:bodyPr/>
          <a:lstStyle>
            <a:lvl1pPr marL="0" indent="0">
              <a:buClr>
                <a:srgbClr val="00B0F0"/>
              </a:buClr>
              <a:buFont typeface="Arial" panose="020B0604020202020204" pitchFamily="34" charset="0"/>
              <a:buNone/>
              <a:defRPr b="1">
                <a:solidFill>
                  <a:srgbClr val="00B0F0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838200" y="1368601"/>
            <a:ext cx="5190067" cy="2746728"/>
          </a:xfrm>
        </p:spPr>
        <p:txBody>
          <a:bodyPr/>
          <a:lstStyle>
            <a:lvl1pPr marL="0" indent="0">
              <a:buClr>
                <a:srgbClr val="00B0F0"/>
              </a:buClr>
              <a:buFont typeface="Arial" panose="020B0604020202020204" pitchFamily="34" charset="0"/>
              <a:buNone/>
              <a:defRPr b="1">
                <a:solidFill>
                  <a:srgbClr val="00B0F0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6208889" y="1368601"/>
            <a:ext cx="5170311" cy="2746728"/>
          </a:xfrm>
        </p:spPr>
        <p:txBody>
          <a:bodyPr/>
          <a:lstStyle>
            <a:lvl1pPr marL="0" indent="0">
              <a:buClr>
                <a:srgbClr val="00B0F0"/>
              </a:buClr>
              <a:buFontTx/>
              <a:buNone/>
              <a:defRPr b="1">
                <a:solidFill>
                  <a:srgbClr val="00B0F0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Isosceles Triangle 4"/>
          <p:cNvSpPr/>
          <p:nvPr/>
        </p:nvSpPr>
        <p:spPr>
          <a:xfrm rot="19717887">
            <a:off x="-69073" y="577787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82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520" y="1521354"/>
            <a:ext cx="3917782" cy="4135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63066" y="873127"/>
            <a:ext cx="6290733" cy="876653"/>
          </a:xfrm>
        </p:spPr>
        <p:txBody>
          <a:bodyPr>
            <a:normAutofit/>
          </a:bodyPr>
          <a:lstStyle>
            <a:lvl1pPr algn="l">
              <a:defRPr sz="54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7" name="Picture 2" descr="G:\NEED\NEED Materials\2015 Conversion\Catalog2015_16\pinterest-icon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67" y="4936065"/>
            <a:ext cx="720725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G:\NEED\NEED Materials\2014 Final Curriculum\Energy Rock Performances\Links\instagram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67" y="402166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G:\NEED\NEED Materials\2014 Final Curriculum\Energy Rock Performances\Links\twitter_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67" y="303106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G:\NEED\NEED Materials\2014 Final Curriculum\Energy Rock Performances\Links\facebook-icon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867" y="1809719"/>
            <a:ext cx="884886" cy="114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6028267" y="2043640"/>
            <a:ext cx="5689071" cy="81244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028266" y="3058052"/>
            <a:ext cx="5689071" cy="8366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028265" y="4048653"/>
            <a:ext cx="5689071" cy="77170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028265" y="4980514"/>
            <a:ext cx="5689071" cy="78810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65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51F6D-8E68-4678-901E-85956D2075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7589DC-A203-4D6F-8B75-ED3F363F61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F0D35-3E4D-40BF-A058-895186BCA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600B-B73C-41CC-9D03-0AECF0B059C0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7013A-EB96-40BC-8F08-F377DA828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2ECD4-007F-474F-9B5C-EE01FCC83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679A-8ACE-4854-8B1C-F1BEF4F35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01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1237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12378" cy="4351338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398933" y="0"/>
            <a:ext cx="3793067" cy="342053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398933" y="3556000"/>
            <a:ext cx="3793067" cy="3302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Isosceles Triangle 4"/>
          <p:cNvSpPr/>
          <p:nvPr/>
        </p:nvSpPr>
        <p:spPr>
          <a:xfrm rot="19717887">
            <a:off x="-69073" y="744044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4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1237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12378" cy="4351338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398933" y="0"/>
            <a:ext cx="3793067" cy="222391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398933" y="2336800"/>
            <a:ext cx="3793067" cy="221262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398932" y="4662311"/>
            <a:ext cx="3793067" cy="219568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Isosceles Triangle 4"/>
          <p:cNvSpPr/>
          <p:nvPr/>
        </p:nvSpPr>
        <p:spPr>
          <a:xfrm rot="19717887">
            <a:off x="-69073" y="744044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5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398933" y="3683176"/>
            <a:ext cx="2438399" cy="28747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1237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12378" cy="4351338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398934" y="365125"/>
            <a:ext cx="2438399" cy="28747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9499600" y="2075391"/>
            <a:ext cx="2438399" cy="28747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Isosceles Triangle 4"/>
          <p:cNvSpPr/>
          <p:nvPr/>
        </p:nvSpPr>
        <p:spPr>
          <a:xfrm rot="19717887">
            <a:off x="-69073" y="744044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25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0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88534"/>
            <a:ext cx="5181600" cy="4967109"/>
          </a:xfrm>
        </p:spPr>
        <p:txBody>
          <a:bodyPr/>
          <a:lstStyle>
            <a:lvl1pPr marL="0" indent="0">
              <a:buClr>
                <a:srgbClr val="00B0F0"/>
              </a:buClr>
              <a:buFont typeface="Arial" panose="020B0604020202020204" pitchFamily="34" charset="0"/>
              <a:buNone/>
              <a:defRPr b="1">
                <a:solidFill>
                  <a:srgbClr val="00B0F0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88534"/>
            <a:ext cx="5181600" cy="4967110"/>
          </a:xfrm>
        </p:spPr>
        <p:txBody>
          <a:bodyPr/>
          <a:lstStyle>
            <a:lvl1pPr marL="0" indent="0">
              <a:buClr>
                <a:srgbClr val="00B0F0"/>
              </a:buClr>
              <a:buFont typeface="Arial" panose="020B0604020202020204" pitchFamily="34" charset="0"/>
              <a:buNone/>
              <a:defRPr b="1">
                <a:solidFill>
                  <a:srgbClr val="00B0F0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4"/>
          <p:cNvSpPr/>
          <p:nvPr/>
        </p:nvSpPr>
        <p:spPr>
          <a:xfrm rot="19717887">
            <a:off x="-69073" y="563932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3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976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88535"/>
            <a:ext cx="5157787" cy="50694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895477"/>
            <a:ext cx="5157787" cy="4211812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88535"/>
            <a:ext cx="5183188" cy="50694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95477"/>
            <a:ext cx="5183188" cy="4211812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4"/>
          <p:cNvSpPr/>
          <p:nvPr/>
        </p:nvSpPr>
        <p:spPr>
          <a:xfrm rot="19717887">
            <a:off x="-69073" y="494662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59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6100763" y="0"/>
            <a:ext cx="611505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25500" y="685800"/>
            <a:ext cx="5172075" cy="830788"/>
          </a:xfrm>
        </p:spPr>
        <p:txBody>
          <a:bodyPr/>
          <a:lstStyle/>
          <a:p>
            <a:r>
              <a:rPr lang="en-US" b="1">
                <a:latin typeface="+mn-lt"/>
              </a:rPr>
              <a:t>Click to edit Master title style</a:t>
            </a:r>
            <a:endParaRPr lang="en-US" b="1" dirty="0">
              <a:latin typeface="+mn-lt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45695"/>
            <a:ext cx="5157787" cy="823912"/>
          </a:xfr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>
                <a:solidFill>
                  <a:srgbClr val="00B0F0"/>
                </a:solidFill>
              </a:rPr>
              <a:t>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6905369" y="5280201"/>
            <a:ext cx="5300663" cy="990600"/>
          </a:xfrm>
          <a:solidFill>
            <a:schemeClr val="bg1"/>
          </a:solidFill>
        </p:spPr>
        <p:txBody>
          <a:bodyPr anchor="ctr">
            <a:normAutofit/>
          </a:bodyPr>
          <a:lstStyle>
            <a:lvl1pPr>
              <a:defRPr sz="1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825500" y="2398714"/>
            <a:ext cx="5172075" cy="390048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9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4"/>
          <p:cNvSpPr/>
          <p:nvPr/>
        </p:nvSpPr>
        <p:spPr>
          <a:xfrm rot="19717887">
            <a:off x="-69073" y="827174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92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1622" cy="775053"/>
          </a:xfrm>
        </p:spPr>
        <p:txBody>
          <a:bodyPr/>
          <a:lstStyle>
            <a:lvl1pPr algn="ctr">
              <a:defRPr>
                <a:solidFill>
                  <a:srgbClr val="00B0F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1594557" y="1207908"/>
            <a:ext cx="4332185" cy="254188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050843" y="1207908"/>
            <a:ext cx="4357513" cy="254188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3804354" y="3872085"/>
            <a:ext cx="4425246" cy="25616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8578850" y="4187650"/>
            <a:ext cx="3184525" cy="1964795"/>
          </a:xfrm>
        </p:spPr>
        <p:txBody>
          <a:bodyPr>
            <a:normAutofit/>
          </a:bodyPr>
          <a:lstStyle>
            <a:lvl1pPr>
              <a:defRPr sz="2000" b="1" i="1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80960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1622" cy="775053"/>
          </a:xfrm>
        </p:spPr>
        <p:txBody>
          <a:bodyPr/>
          <a:lstStyle>
            <a:lvl1pPr algn="ctr">
              <a:defRPr>
                <a:solidFill>
                  <a:srgbClr val="00B0F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38200" y="1207908"/>
            <a:ext cx="5348111" cy="503484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299201" y="1207908"/>
            <a:ext cx="5260622" cy="503484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891515" y="5472114"/>
            <a:ext cx="4668308" cy="533577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 or Photo Credit</a:t>
            </a:r>
          </a:p>
        </p:txBody>
      </p:sp>
    </p:spTree>
    <p:extLst>
      <p:ext uri="{BB962C8B-B14F-4D97-AF65-F5344CB8AC3E}">
        <p14:creationId xmlns:p14="http://schemas.microsoft.com/office/powerpoint/2010/main" val="231553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8600B-B73C-41CC-9D03-0AECF0B059C0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9679A-8ACE-4854-8B1C-F1BEF4F35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4F86E6-EF77-4704-9073-240DF3898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58" y="5796050"/>
            <a:ext cx="9389547" cy="541867"/>
          </a:xfrm>
        </p:spPr>
        <p:txBody>
          <a:bodyPr/>
          <a:lstStyle/>
          <a:p>
            <a:r>
              <a:rPr lang="en-US" dirty="0"/>
              <a:t>Baseload Balance</a:t>
            </a:r>
          </a:p>
        </p:txBody>
      </p:sp>
      <p:pic>
        <p:nvPicPr>
          <p:cNvPr id="9" name="Picture Placeholder 8" descr="A picture containing sky, outdoor, pylon, tree&#10;&#10;Description generated with very high confidence">
            <a:extLst>
              <a:ext uri="{FF2B5EF4-FFF2-40B4-BE49-F238E27FC236}">
                <a16:creationId xmlns:a16="http://schemas.microsoft.com/office/drawing/2014/main" id="{524DD1E8-756C-4770-A801-D2AD137925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0" b="149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74784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34C1F-BEF0-37CF-0449-116FA34D6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23BB3-BF13-065B-6C67-459D89E53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Utilities want to spend as little as possible to meet demand so electric bills down increase in the future.</a:t>
            </a:r>
          </a:p>
          <a:p>
            <a:r>
              <a:rPr lang="en-US" dirty="0"/>
              <a:t>Do you want to make changes to the sources used to meet demand?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910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1A1ED-780C-0188-2F7A-CACC7775C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Day Demand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305AE-1029-38DD-0D31-EAC062BCD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turned on and runs all day? (School/Business hours)</a:t>
            </a:r>
          </a:p>
        </p:txBody>
      </p:sp>
    </p:spTree>
    <p:extLst>
      <p:ext uri="{BB962C8B-B14F-4D97-AF65-F5344CB8AC3E}">
        <p14:creationId xmlns:p14="http://schemas.microsoft.com/office/powerpoint/2010/main" val="4179057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9C069-9640-87AD-6B2A-38A8AD48BA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Who has all day demand?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609106-6694-C92C-5DD2-4CB277890D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63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36856-311B-E98A-3813-5CC9B1F13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the power company do?</a:t>
            </a:r>
          </a:p>
        </p:txBody>
      </p:sp>
      <p:pic>
        <p:nvPicPr>
          <p:cNvPr id="3074" name="Picture 2" descr="PJM defends plan to allow coal and nuclear plants to build costs into  market price | StateImpact Pennsylvania">
            <a:extLst>
              <a:ext uri="{FF2B5EF4-FFF2-40B4-BE49-F238E27FC236}">
                <a16:creationId xmlns:a16="http://schemas.microsoft.com/office/drawing/2014/main" id="{C8892690-29BF-4A53-CB1A-16D406A72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1805869"/>
            <a:ext cx="590550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05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1A1ED-780C-0188-2F7A-CACC7775C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5:00 p.m.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305AE-1029-38DD-0D31-EAC062BCD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School is over, offices are closing, people are going home. How do we use energy now?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168357-1F4D-63CD-2AD6-C8CB76D20F96}"/>
              </a:ext>
            </a:extLst>
          </p:cNvPr>
          <p:cNvSpPr txBox="1"/>
          <p:nvPr/>
        </p:nvSpPr>
        <p:spPr>
          <a:xfrm>
            <a:off x="914400" y="5847907"/>
            <a:ext cx="713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 the mass on demand side.</a:t>
            </a:r>
          </a:p>
        </p:txBody>
      </p:sp>
    </p:spTree>
    <p:extLst>
      <p:ext uri="{BB962C8B-B14F-4D97-AF65-F5344CB8AC3E}">
        <p14:creationId xmlns:p14="http://schemas.microsoft.com/office/powerpoint/2010/main" val="2343533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36856-311B-E98A-3813-5CC9B1F13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the power company do?</a:t>
            </a:r>
          </a:p>
        </p:txBody>
      </p:sp>
      <p:pic>
        <p:nvPicPr>
          <p:cNvPr id="3074" name="Picture 2" descr="PJM defends plan to allow coal and nuclear plants to build costs into  market price | StateImpact Pennsylvania">
            <a:extLst>
              <a:ext uri="{FF2B5EF4-FFF2-40B4-BE49-F238E27FC236}">
                <a16:creationId xmlns:a16="http://schemas.microsoft.com/office/drawing/2014/main" id="{C8892690-29BF-4A53-CB1A-16D406A72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1805869"/>
            <a:ext cx="590550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768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652E78-2057-7FD6-EBD4-2AFB5E5561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Who has evening peak demand?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B8EAA77-9F2E-83B8-3E90-5368578D45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6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36856-311B-E98A-3813-5CC9B1F13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the power company do?</a:t>
            </a:r>
          </a:p>
        </p:txBody>
      </p:sp>
      <p:pic>
        <p:nvPicPr>
          <p:cNvPr id="3074" name="Picture 2" descr="PJM defends plan to allow coal and nuclear plants to build costs into  market price | StateImpact Pennsylvania">
            <a:extLst>
              <a:ext uri="{FF2B5EF4-FFF2-40B4-BE49-F238E27FC236}">
                <a16:creationId xmlns:a16="http://schemas.microsoft.com/office/drawing/2014/main" id="{C8892690-29BF-4A53-CB1A-16D406A72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1805869"/>
            <a:ext cx="590550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588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36856-311B-E98A-3813-5CC9B1F13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happens to the sources we were using to generate electricity?</a:t>
            </a:r>
          </a:p>
        </p:txBody>
      </p:sp>
      <p:pic>
        <p:nvPicPr>
          <p:cNvPr id="4098" name="Picture 2" descr="Proposed Rio Rancho solar farm could power over 100,000 homes - Rio Rancho  Observer">
            <a:extLst>
              <a:ext uri="{FF2B5EF4-FFF2-40B4-BE49-F238E27FC236}">
                <a16:creationId xmlns:a16="http://schemas.microsoft.com/office/drawing/2014/main" id="{CF6FCE59-3B70-9200-50A3-BCD97A1E6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552575"/>
            <a:ext cx="66675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469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1A1ED-780C-0188-2F7A-CACC7775C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11:00 p.m. – Back to Baseload</a:t>
            </a:r>
          </a:p>
        </p:txBody>
      </p:sp>
      <p:pic>
        <p:nvPicPr>
          <p:cNvPr id="5122" name="Picture 2" descr="Delaware asks EPA to investigate West Virginia power plant - WHYY">
            <a:extLst>
              <a:ext uri="{FF2B5EF4-FFF2-40B4-BE49-F238E27FC236}">
                <a16:creationId xmlns:a16="http://schemas.microsoft.com/office/drawing/2014/main" id="{A070C121-E884-F09C-DA0F-A25580CF4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74" y="1718871"/>
            <a:ext cx="7302795" cy="410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946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54DDA-6044-4105-AC6E-027333CC3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769"/>
            <a:ext cx="10541000" cy="876653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Electricity Generation, Supply, and Demand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05CD0-8AEA-48E2-8862-C4D2B4245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9471"/>
            <a:ext cx="4668297" cy="4059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B0F0"/>
                </a:solidFill>
              </a:rPr>
              <a:t>Key Vocabulary: </a:t>
            </a:r>
          </a:p>
          <a:p>
            <a:r>
              <a:rPr lang="en-US" sz="3000" dirty="0"/>
              <a:t>Generation  - creation of electric power at a power plant</a:t>
            </a:r>
          </a:p>
          <a:p>
            <a:r>
              <a:rPr lang="en-US" sz="3000" dirty="0"/>
              <a:t>Megawatt – 1x 10</a:t>
            </a:r>
            <a:r>
              <a:rPr lang="en-US" sz="3000" baseline="30000" dirty="0"/>
              <a:t>6</a:t>
            </a:r>
            <a:r>
              <a:rPr lang="en-US" sz="3000" dirty="0"/>
              <a:t> Watts, used to describe amount of power generated by a power plant </a:t>
            </a:r>
          </a:p>
          <a:p>
            <a:endParaRPr lang="en-US" dirty="0"/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46AD8CFF-8101-45AE-8CE3-263BC36CE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177" y="1969471"/>
            <a:ext cx="6019800" cy="327241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477771C-D5AB-490F-8421-BF67ADF74D93}"/>
              </a:ext>
            </a:extLst>
          </p:cNvPr>
          <p:cNvSpPr/>
          <p:nvPr/>
        </p:nvSpPr>
        <p:spPr>
          <a:xfrm>
            <a:off x="1424218" y="6488349"/>
            <a:ext cx="29613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Baseload Balance 2021 ©The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2294724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2A7BE-9DD5-C7DF-5FDB-0504D8561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about it…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5B1C8-1DC7-31A4-8BBC-D3227AC2F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energy usage remain the same throughout the year? </a:t>
            </a:r>
          </a:p>
          <a:p>
            <a:r>
              <a:rPr lang="en-US" dirty="0"/>
              <a:t>Does energy generation remain the same throughout the year?</a:t>
            </a:r>
          </a:p>
        </p:txBody>
      </p:sp>
    </p:spTree>
    <p:extLst>
      <p:ext uri="{BB962C8B-B14F-4D97-AF65-F5344CB8AC3E}">
        <p14:creationId xmlns:p14="http://schemas.microsoft.com/office/powerpoint/2010/main" val="676628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55B83-303B-4862-BB4B-C91CADCF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 to Electricity Generation, Supply, and Demand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89EBB-AFBE-4A3B-AB4B-C564249FA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669"/>
            <a:ext cx="5813809" cy="4644294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rgbClr val="00B0F0"/>
                </a:solidFill>
              </a:rPr>
              <a:t>Key Vocabulary: </a:t>
            </a:r>
          </a:p>
          <a:p>
            <a:r>
              <a:rPr lang="en-US" u="sng" dirty="0"/>
              <a:t>Baseload  power </a:t>
            </a:r>
            <a:r>
              <a:rPr lang="en-US" dirty="0"/>
              <a:t>– minimum amount of electricity that we need all the time, utilities must provide at lowest cost</a:t>
            </a:r>
          </a:p>
          <a:p>
            <a:r>
              <a:rPr lang="en-US" u="sng" dirty="0"/>
              <a:t>Peak demand </a:t>
            </a:r>
            <a:r>
              <a:rPr lang="en-US" dirty="0"/>
              <a:t>– a period of time when many consumers are using electricity at the same time or in higher quantity, may require additional generation by the utility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076CBE-85ED-4376-B018-C1ECFD945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713" y="1532669"/>
            <a:ext cx="5257800" cy="2379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DEB6D49-A4DC-45D7-A2AD-FAB9EE24604A}"/>
              </a:ext>
            </a:extLst>
          </p:cNvPr>
          <p:cNvSpPr/>
          <p:nvPr/>
        </p:nvSpPr>
        <p:spPr>
          <a:xfrm>
            <a:off x="1424218" y="6488349"/>
            <a:ext cx="29613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Baseload Balance 2021 ©The NEED Project </a:t>
            </a:r>
          </a:p>
        </p:txBody>
      </p:sp>
    </p:spTree>
    <p:extLst>
      <p:ext uri="{BB962C8B-B14F-4D97-AF65-F5344CB8AC3E}">
        <p14:creationId xmlns:p14="http://schemas.microsoft.com/office/powerpoint/2010/main" val="2993644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A2F1-331B-3287-404B-27CEC6DB5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1623" cy="775053"/>
          </a:xfrm>
        </p:spPr>
        <p:txBody>
          <a:bodyPr/>
          <a:lstStyle/>
          <a:p>
            <a:r>
              <a:rPr lang="en-US" dirty="0"/>
              <a:t>Let’s Go! - Demand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1E9D80-6764-C3DC-FB49-28B15B55AF61}"/>
              </a:ext>
            </a:extLst>
          </p:cNvPr>
          <p:cNvSpPr txBox="1"/>
          <p:nvPr/>
        </p:nvSpPr>
        <p:spPr>
          <a:xfrm>
            <a:off x="754911" y="1531089"/>
            <a:ext cx="45826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All day and night we use electricity.</a:t>
            </a:r>
          </a:p>
          <a:p>
            <a:r>
              <a:rPr lang="en-US" sz="4000" dirty="0"/>
              <a:t>115 MW</a:t>
            </a:r>
          </a:p>
        </p:txBody>
      </p:sp>
      <p:pic>
        <p:nvPicPr>
          <p:cNvPr id="2050" name="Picture 2" descr="The Best Kitchen Remodeling Contractors in Albuquerque, New Mexico (Photos,  Cost Estimates, Ratings)">
            <a:extLst>
              <a:ext uri="{FF2B5EF4-FFF2-40B4-BE49-F238E27FC236}">
                <a16:creationId xmlns:a16="http://schemas.microsoft.com/office/drawing/2014/main" id="{95311AA8-8B4D-CDB1-2A24-A20F00912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888" y="1600201"/>
            <a:ext cx="5769935" cy="384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795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A2F1-331B-3287-404B-27CEC6DB5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1623" cy="775053"/>
          </a:xfrm>
        </p:spPr>
        <p:txBody>
          <a:bodyPr/>
          <a:lstStyle/>
          <a:p>
            <a:r>
              <a:rPr lang="en-US" dirty="0"/>
              <a:t>Let’s Go! - Generation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1E9D80-6764-C3DC-FB49-28B15B55AF61}"/>
              </a:ext>
            </a:extLst>
          </p:cNvPr>
          <p:cNvSpPr txBox="1"/>
          <p:nvPr/>
        </p:nvSpPr>
        <p:spPr>
          <a:xfrm>
            <a:off x="754911" y="1531089"/>
            <a:ext cx="38489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All day and night power plants generate electricity. Coal, natural gas, hydropower, and nuclear power plants run all day and night generating electricity. </a:t>
            </a:r>
          </a:p>
          <a:p>
            <a:r>
              <a:rPr lang="en-US" sz="2800" dirty="0"/>
              <a:t>115 MW</a:t>
            </a:r>
          </a:p>
        </p:txBody>
      </p:sp>
      <p:pic>
        <p:nvPicPr>
          <p:cNvPr id="1026" name="Picture 2" descr="Calvert Cliffs Nuclear Power Plant">
            <a:extLst>
              <a:ext uri="{FF2B5EF4-FFF2-40B4-BE49-F238E27FC236}">
                <a16:creationId xmlns:a16="http://schemas.microsoft.com/office/drawing/2014/main" id="{692CADF6-2887-958F-2CF3-5EB436FB6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119" y="1531089"/>
            <a:ext cx="6645704" cy="433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389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4A03BFD-4138-8941-F44E-92B13CF7D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7:00 am – Morning Peak Demand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ADED2B9-3CAA-C48A-0023-A4A0E0507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use electricity in the morning?</a:t>
            </a:r>
          </a:p>
        </p:txBody>
      </p:sp>
    </p:spTree>
    <p:extLst>
      <p:ext uri="{BB962C8B-B14F-4D97-AF65-F5344CB8AC3E}">
        <p14:creationId xmlns:p14="http://schemas.microsoft.com/office/powerpoint/2010/main" val="2174769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05A87-E247-0538-8262-02795DF5CB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Who has morning demand?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2E352A-E95B-0CA5-62F6-E0FDD5E7E2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6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36856-311B-E98A-3813-5CC9B1F13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the power company do?</a:t>
            </a:r>
          </a:p>
        </p:txBody>
      </p:sp>
      <p:pic>
        <p:nvPicPr>
          <p:cNvPr id="3074" name="Picture 2" descr="PJM defends plan to allow coal and nuclear plants to build costs into  market price | StateImpact Pennsylvania">
            <a:extLst>
              <a:ext uri="{FF2B5EF4-FFF2-40B4-BE49-F238E27FC236}">
                <a16:creationId xmlns:a16="http://schemas.microsoft.com/office/drawing/2014/main" id="{C8892690-29BF-4A53-CB1A-16D406A72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1805869"/>
            <a:ext cx="590550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05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34C1F-BEF0-37CF-0449-116FA34D6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23BB3-BF13-065B-6C67-459D89E53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much did it cost the utility to meet the demand of its consumers?</a:t>
            </a:r>
          </a:p>
        </p:txBody>
      </p:sp>
    </p:spTree>
    <p:extLst>
      <p:ext uri="{BB962C8B-B14F-4D97-AF65-F5344CB8AC3E}">
        <p14:creationId xmlns:p14="http://schemas.microsoft.com/office/powerpoint/2010/main" val="658697065"/>
      </p:ext>
    </p:extLst>
  </p:cSld>
  <p:clrMapOvr>
    <a:masterClrMapping/>
  </p:clrMapOvr>
</p:sld>
</file>

<file path=ppt/theme/theme1.xml><?xml version="1.0" encoding="utf-8"?>
<a:theme xmlns:a="http://schemas.openxmlformats.org/drawingml/2006/main" name="NewTemp2017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Temp2017.pptx" id="{8CE685BC-EAD4-4B04-AD34-D12CC5CB9C7E}" vid="{9D789DC2-756E-4482-B117-D6B6D7DBFF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NewTemp2017</Template>
  <TotalTime>822</TotalTime>
  <Words>374</Words>
  <Application>Microsoft Office PowerPoint</Application>
  <PresentationFormat>Widescreen</PresentationFormat>
  <Paragraphs>41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NewTemp2017</vt:lpstr>
      <vt:lpstr>Baseload Balance</vt:lpstr>
      <vt:lpstr>Introduction to Electricity Generation, Supply, and Demand</vt:lpstr>
      <vt:lpstr>Introduction to Electricity Generation, Supply, and Demand</vt:lpstr>
      <vt:lpstr>Let’s Go! - Demand</vt:lpstr>
      <vt:lpstr>Let’s Go! - Generation</vt:lpstr>
      <vt:lpstr>7:00 am – Morning Peak Demand</vt:lpstr>
      <vt:lpstr>Who has morning demand?</vt:lpstr>
      <vt:lpstr>What will the power company do?</vt:lpstr>
      <vt:lpstr>Financial Impact</vt:lpstr>
      <vt:lpstr>Financial Impact</vt:lpstr>
      <vt:lpstr>All Day Demand</vt:lpstr>
      <vt:lpstr>Who has all day demand?</vt:lpstr>
      <vt:lpstr>What will the power company do?</vt:lpstr>
      <vt:lpstr>5:00 p.m. </vt:lpstr>
      <vt:lpstr>What will the power company do?</vt:lpstr>
      <vt:lpstr>Who has evening peak demand?</vt:lpstr>
      <vt:lpstr>What will the power company do?</vt:lpstr>
      <vt:lpstr>What happens to the sources we were using to generate electricity?</vt:lpstr>
      <vt:lpstr>11:00 p.m. – Back to Baseload</vt:lpstr>
      <vt:lpstr>Think about it…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Baseload Balance</dc:title>
  <dc:creator>Yvonne Cramer</dc:creator>
  <cp:lastModifiedBy>HalliePaul Mills</cp:lastModifiedBy>
  <cp:revision>11</cp:revision>
  <dcterms:created xsi:type="dcterms:W3CDTF">2017-07-13T13:11:41Z</dcterms:created>
  <dcterms:modified xsi:type="dcterms:W3CDTF">2022-07-25T21:42:30Z</dcterms:modified>
</cp:coreProperties>
</file>