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6" r:id="rId3"/>
    <p:sldId id="284" r:id="rId4"/>
    <p:sldId id="283" r:id="rId5"/>
    <p:sldId id="275" r:id="rId6"/>
    <p:sldId id="278" r:id="rId7"/>
    <p:sldId id="281" r:id="rId8"/>
    <p:sldId id="274" r:id="rId9"/>
    <p:sldId id="279" r:id="rId10"/>
    <p:sldId id="280" r:id="rId11"/>
    <p:sldId id="277" r:id="rId12"/>
    <p:sldId id="282" r:id="rId13"/>
    <p:sldId id="276" r:id="rId14"/>
    <p:sldId id="285" r:id="rId15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t="9576" r="16277" b="22914"/>
          <a:stretch/>
        </p:blipFill>
        <p:spPr>
          <a:xfrm>
            <a:off x="9807581" y="4896739"/>
            <a:ext cx="2831759" cy="21618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724487">
            <a:off x="8453064" y="5265366"/>
            <a:ext cx="4599706" cy="106601"/>
          </a:xfrm>
          <a:custGeom>
            <a:avLst/>
            <a:gdLst>
              <a:gd name="connsiteX0" fmla="*/ 0 w 4540003"/>
              <a:gd name="connsiteY0" fmla="*/ 0 h 106601"/>
              <a:gd name="connsiteX1" fmla="*/ 4540003 w 4540003"/>
              <a:gd name="connsiteY1" fmla="*/ 0 h 106601"/>
              <a:gd name="connsiteX2" fmla="*/ 4540003 w 4540003"/>
              <a:gd name="connsiteY2" fmla="*/ 106601 h 106601"/>
              <a:gd name="connsiteX3" fmla="*/ 0 w 4540003"/>
              <a:gd name="connsiteY3" fmla="*/ 106601 h 106601"/>
              <a:gd name="connsiteX4" fmla="*/ 0 w 4540003"/>
              <a:gd name="connsiteY4" fmla="*/ 0 h 106601"/>
              <a:gd name="connsiteX0" fmla="*/ 0 w 4599706"/>
              <a:gd name="connsiteY0" fmla="*/ 0 h 106601"/>
              <a:gd name="connsiteX1" fmla="*/ 4540003 w 4599706"/>
              <a:gd name="connsiteY1" fmla="*/ 0 h 106601"/>
              <a:gd name="connsiteX2" fmla="*/ 4599706 w 4599706"/>
              <a:gd name="connsiteY2" fmla="*/ 90033 h 106601"/>
              <a:gd name="connsiteX3" fmla="*/ 0 w 4599706"/>
              <a:gd name="connsiteY3" fmla="*/ 106601 h 106601"/>
              <a:gd name="connsiteX4" fmla="*/ 0 w 4599706"/>
              <a:gd name="connsiteY4" fmla="*/ 0 h 10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9706" h="106601">
                <a:moveTo>
                  <a:pt x="0" y="0"/>
                </a:moveTo>
                <a:lnTo>
                  <a:pt x="4540003" y="0"/>
                </a:lnTo>
                <a:lnTo>
                  <a:pt x="4599706" y="90033"/>
                </a:lnTo>
                <a:lnTo>
                  <a:pt x="0" y="1066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5340825"/>
            <a:ext cx="10672764" cy="1517174"/>
          </a:xfrm>
          <a:custGeom>
            <a:avLst/>
            <a:gdLst>
              <a:gd name="connsiteX0" fmla="*/ 0 w 12192000"/>
              <a:gd name="connsiteY0" fmla="*/ 0 h 1517174"/>
              <a:gd name="connsiteX1" fmla="*/ 12192000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2192000"/>
              <a:gd name="connsiteY0" fmla="*/ 0 h 1517174"/>
              <a:gd name="connsiteX1" fmla="*/ 10906125 w 12192000"/>
              <a:gd name="connsiteY1" fmla="*/ 0 h 1517174"/>
              <a:gd name="connsiteX2" fmla="*/ 12192000 w 12192000"/>
              <a:gd name="connsiteY2" fmla="*/ 1517174 h 1517174"/>
              <a:gd name="connsiteX3" fmla="*/ 0 w 12192000"/>
              <a:gd name="connsiteY3" fmla="*/ 1517174 h 1517174"/>
              <a:gd name="connsiteX4" fmla="*/ 0 w 12192000"/>
              <a:gd name="connsiteY4" fmla="*/ 0 h 1517174"/>
              <a:gd name="connsiteX0" fmla="*/ 0 w 10906125"/>
              <a:gd name="connsiteY0" fmla="*/ 0 h 1517174"/>
              <a:gd name="connsiteX1" fmla="*/ 10906125 w 10906125"/>
              <a:gd name="connsiteY1" fmla="*/ 0 h 1517174"/>
              <a:gd name="connsiteX2" fmla="*/ 9563100 w 10906125"/>
              <a:gd name="connsiteY2" fmla="*/ 1517174 h 1517174"/>
              <a:gd name="connsiteX3" fmla="*/ 0 w 10906125"/>
              <a:gd name="connsiteY3" fmla="*/ 1517174 h 1517174"/>
              <a:gd name="connsiteX4" fmla="*/ 0 w 10906125"/>
              <a:gd name="connsiteY4" fmla="*/ 0 h 151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6125" h="1517174">
                <a:moveTo>
                  <a:pt x="0" y="0"/>
                </a:moveTo>
                <a:lnTo>
                  <a:pt x="10906125" y="0"/>
                </a:lnTo>
                <a:lnTo>
                  <a:pt x="9563100" y="1517174"/>
                </a:lnTo>
                <a:lnTo>
                  <a:pt x="0" y="15171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9458" y="5635277"/>
            <a:ext cx="9389547" cy="541867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389459" y="6194076"/>
            <a:ext cx="8968854" cy="462846"/>
          </a:xfrm>
        </p:spPr>
        <p:txBody>
          <a:bodyPr anchor="b"/>
          <a:lstStyle>
            <a:lvl1pPr marL="0" indent="0">
              <a:buNone/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-22574" y="-32945"/>
            <a:ext cx="12243879" cy="5374001"/>
          </a:xfrm>
          <a:custGeom>
            <a:avLst/>
            <a:gdLst>
              <a:gd name="connsiteX0" fmla="*/ 0 w 8658584"/>
              <a:gd name="connsiteY0" fmla="*/ 0 h 6694311"/>
              <a:gd name="connsiteX1" fmla="*/ 7542843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1115741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6143021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2560719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58584 w 8658584"/>
              <a:gd name="connsiteY2" fmla="*/ 3080008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0 h 6694311"/>
              <a:gd name="connsiteX1" fmla="*/ 5691465 w 8658584"/>
              <a:gd name="connsiteY1" fmla="*/ 0 h 6694311"/>
              <a:gd name="connsiteX2" fmla="*/ 8636006 w 8658584"/>
              <a:gd name="connsiteY2" fmla="*/ 2763920 h 6694311"/>
              <a:gd name="connsiteX3" fmla="*/ 8658584 w 8658584"/>
              <a:gd name="connsiteY3" fmla="*/ 6694311 h 6694311"/>
              <a:gd name="connsiteX4" fmla="*/ 0 w 8658584"/>
              <a:gd name="connsiteY4" fmla="*/ 6694311 h 6694311"/>
              <a:gd name="connsiteX5" fmla="*/ 0 w 8658584"/>
              <a:gd name="connsiteY5" fmla="*/ 0 h 6694311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786498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22578 h 6716889"/>
              <a:gd name="connsiteX1" fmla="*/ 5510843 w 8658584"/>
              <a:gd name="connsiteY1" fmla="*/ 0 h 6716889"/>
              <a:gd name="connsiteX2" fmla="*/ 8636006 w 8658584"/>
              <a:gd name="connsiteY2" fmla="*/ 2876809 h 6716889"/>
              <a:gd name="connsiteX3" fmla="*/ 8658584 w 8658584"/>
              <a:gd name="connsiteY3" fmla="*/ 6716889 h 6716889"/>
              <a:gd name="connsiteX4" fmla="*/ 0 w 8658584"/>
              <a:gd name="connsiteY4" fmla="*/ 6716889 h 6716889"/>
              <a:gd name="connsiteX5" fmla="*/ 0 w 8658584"/>
              <a:gd name="connsiteY5" fmla="*/ 22578 h 6716889"/>
              <a:gd name="connsiteX0" fmla="*/ 0 w 8658584"/>
              <a:gd name="connsiteY0" fmla="*/ 1 h 6694312"/>
              <a:gd name="connsiteX1" fmla="*/ 6280495 w 8658584"/>
              <a:gd name="connsiteY1" fmla="*/ 6819 h 6694312"/>
              <a:gd name="connsiteX2" fmla="*/ 8636006 w 8658584"/>
              <a:gd name="connsiteY2" fmla="*/ 2854232 h 6694312"/>
              <a:gd name="connsiteX3" fmla="*/ 8658584 w 8658584"/>
              <a:gd name="connsiteY3" fmla="*/ 6694312 h 6694312"/>
              <a:gd name="connsiteX4" fmla="*/ 0 w 8658584"/>
              <a:gd name="connsiteY4" fmla="*/ 6694312 h 6694312"/>
              <a:gd name="connsiteX5" fmla="*/ 0 w 8658584"/>
              <a:gd name="connsiteY5" fmla="*/ 1 h 6694312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0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58584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694311"/>
              <a:gd name="connsiteX1" fmla="*/ 6280495 w 8684109"/>
              <a:gd name="connsiteY1" fmla="*/ 6818 h 6694311"/>
              <a:gd name="connsiteX2" fmla="*/ 8684109 w 8684109"/>
              <a:gd name="connsiteY2" fmla="*/ 3265771 h 6694311"/>
              <a:gd name="connsiteX3" fmla="*/ 8674619 w 8684109"/>
              <a:gd name="connsiteY3" fmla="*/ 6694311 h 6694311"/>
              <a:gd name="connsiteX4" fmla="*/ 0 w 8684109"/>
              <a:gd name="connsiteY4" fmla="*/ 6694311 h 6694311"/>
              <a:gd name="connsiteX5" fmla="*/ 0 w 8684109"/>
              <a:gd name="connsiteY5" fmla="*/ 0 h 6694311"/>
              <a:gd name="connsiteX0" fmla="*/ 0 w 8684109"/>
              <a:gd name="connsiteY0" fmla="*/ 0 h 6840557"/>
              <a:gd name="connsiteX1" fmla="*/ 6280495 w 8684109"/>
              <a:gd name="connsiteY1" fmla="*/ 6818 h 6840557"/>
              <a:gd name="connsiteX2" fmla="*/ 8684109 w 8684109"/>
              <a:gd name="connsiteY2" fmla="*/ 3265771 h 6840557"/>
              <a:gd name="connsiteX3" fmla="*/ 8674619 w 8684109"/>
              <a:gd name="connsiteY3" fmla="*/ 6840557 h 6840557"/>
              <a:gd name="connsiteX4" fmla="*/ 0 w 8684109"/>
              <a:gd name="connsiteY4" fmla="*/ 6694311 h 6840557"/>
              <a:gd name="connsiteX5" fmla="*/ 0 w 8684109"/>
              <a:gd name="connsiteY5" fmla="*/ 0 h 6840557"/>
              <a:gd name="connsiteX0" fmla="*/ 0 w 8684109"/>
              <a:gd name="connsiteY0" fmla="*/ 0 h 6840558"/>
              <a:gd name="connsiteX1" fmla="*/ 6280495 w 8684109"/>
              <a:gd name="connsiteY1" fmla="*/ 6818 h 6840558"/>
              <a:gd name="connsiteX2" fmla="*/ 8684109 w 8684109"/>
              <a:gd name="connsiteY2" fmla="*/ 3265771 h 6840558"/>
              <a:gd name="connsiteX3" fmla="*/ 8674619 w 8684109"/>
              <a:gd name="connsiteY3" fmla="*/ 6840557 h 6840558"/>
              <a:gd name="connsiteX4" fmla="*/ 20294 w 8684109"/>
              <a:gd name="connsiteY4" fmla="*/ 6840558 h 6840558"/>
              <a:gd name="connsiteX5" fmla="*/ 0 w 8684109"/>
              <a:gd name="connsiteY5" fmla="*/ 0 h 6840558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8674619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944051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84109 w 8695428"/>
              <a:gd name="connsiteY2" fmla="*/ 3295514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8170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720822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525771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58473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5013909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29743 h 6870301"/>
              <a:gd name="connsiteX1" fmla="*/ 8695428 w 8695428"/>
              <a:gd name="connsiteY1" fmla="*/ 0 h 6870301"/>
              <a:gd name="connsiteX2" fmla="*/ 8694255 w 8695428"/>
              <a:gd name="connsiteY2" fmla="*/ 4741823 h 6870301"/>
              <a:gd name="connsiteX3" fmla="*/ 7588677 w 8695428"/>
              <a:gd name="connsiteY3" fmla="*/ 6870300 h 6870301"/>
              <a:gd name="connsiteX4" fmla="*/ 20294 w 8695428"/>
              <a:gd name="connsiteY4" fmla="*/ 6870301 h 6870301"/>
              <a:gd name="connsiteX5" fmla="*/ 0 w 8695428"/>
              <a:gd name="connsiteY5" fmla="*/ 29743 h 6870301"/>
              <a:gd name="connsiteX0" fmla="*/ 0 w 8695428"/>
              <a:gd name="connsiteY0" fmla="*/ 0 h 6876011"/>
              <a:gd name="connsiteX1" fmla="*/ 8695428 w 8695428"/>
              <a:gd name="connsiteY1" fmla="*/ 5710 h 6876011"/>
              <a:gd name="connsiteX2" fmla="*/ 8694255 w 8695428"/>
              <a:gd name="connsiteY2" fmla="*/ 4747533 h 6876011"/>
              <a:gd name="connsiteX3" fmla="*/ 7588677 w 8695428"/>
              <a:gd name="connsiteY3" fmla="*/ 6876010 h 6876011"/>
              <a:gd name="connsiteX4" fmla="*/ 20294 w 8695428"/>
              <a:gd name="connsiteY4" fmla="*/ 6876011 h 6876011"/>
              <a:gd name="connsiteX5" fmla="*/ 0 w 8695428"/>
              <a:gd name="connsiteY5" fmla="*/ 0 h 6876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5428" h="6876011">
                <a:moveTo>
                  <a:pt x="0" y="0"/>
                </a:moveTo>
                <a:lnTo>
                  <a:pt x="8695428" y="5710"/>
                </a:lnTo>
                <a:lnTo>
                  <a:pt x="8694255" y="4747533"/>
                </a:lnTo>
                <a:cubicBezTo>
                  <a:pt x="8630212" y="4756972"/>
                  <a:pt x="8048681" y="6053717"/>
                  <a:pt x="7588677" y="6876010"/>
                </a:cubicBezTo>
                <a:lnTo>
                  <a:pt x="20294" y="6876011"/>
                </a:lnTo>
                <a:cubicBezTo>
                  <a:pt x="13529" y="4595825"/>
                  <a:pt x="6765" y="2280186"/>
                  <a:pt x="0" y="0"/>
                </a:cubicBezTo>
                <a:close/>
              </a:path>
            </a:pathLst>
          </a:custGeom>
          <a:solidFill>
            <a:schemeClr val="tx1">
              <a:alpha val="48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2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70689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9"/>
            <a:ext cx="5260622" cy="24500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299200" y="3753373"/>
            <a:ext cx="5260622" cy="248938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536582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 algn="r"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328936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5986206" y="5723548"/>
            <a:ext cx="6205794" cy="704963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2400" b="1" i="1">
                <a:solidFill>
                  <a:srgbClr val="00B0F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905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94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368601"/>
            <a:ext cx="10541000" cy="480836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563933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2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41000" cy="87665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4267200"/>
            <a:ext cx="10541000" cy="1966207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838200" y="1368601"/>
            <a:ext cx="5190067" cy="2746728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6208889" y="1368601"/>
            <a:ext cx="5170311" cy="2746728"/>
          </a:xfrm>
        </p:spPr>
        <p:txBody>
          <a:bodyPr/>
          <a:lstStyle>
            <a:lvl1pPr marL="0" indent="0">
              <a:buClr>
                <a:srgbClr val="00B0F0"/>
              </a:buClr>
              <a:buFontTx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Isosceles Triangle 4"/>
          <p:cNvSpPr/>
          <p:nvPr/>
        </p:nvSpPr>
        <p:spPr>
          <a:xfrm rot="19717887">
            <a:off x="-69073" y="577787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7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0" y="1521354"/>
            <a:ext cx="3917782" cy="413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3066" y="873127"/>
            <a:ext cx="6290733" cy="876653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7" name="Picture 2" descr="G:\NEED\NEED Materials\2015 Conversion\Catalog2015_16\pinterest-icon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936065"/>
            <a:ext cx="7207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NEED\NEED Materials\2014 Final Curriculum\Energy Rock Performances\Links\instagram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40216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NEED\NEED Materials\2014 Final Curriculum\Energy Rock Performances\Links\twitter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106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NEED\NEED Materials\2014 Final Curriculum\Energy Rock Performances\Links\facebook-ico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67" y="1809719"/>
            <a:ext cx="884886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028267" y="2043640"/>
            <a:ext cx="5689071" cy="81244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028266" y="3058052"/>
            <a:ext cx="5689071" cy="836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28265" y="4048653"/>
            <a:ext cx="5689071" cy="77170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28265" y="4980514"/>
            <a:ext cx="5689071" cy="78810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6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090DC-9980-4AED-A3C8-F97572F4219C}" type="datetime1">
              <a:rPr lang="en-US"/>
              <a:pPr>
                <a:defRPr/>
              </a:pPr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356351"/>
            <a:ext cx="497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NEED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2BC9D-B642-499B-802E-431F7AAE8E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4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342053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3556000"/>
            <a:ext cx="3793067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0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3" y="0"/>
            <a:ext cx="3793067" cy="222391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398933" y="2336800"/>
            <a:ext cx="3793067" cy="22126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2" y="4662311"/>
            <a:ext cx="3793067" cy="219568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8398933" y="3683176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1237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12378" cy="4351338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 b="0">
                <a:solidFill>
                  <a:schemeClr val="tx1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98934" y="365125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499600" y="2075391"/>
            <a:ext cx="2438399" cy="28747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Isosceles Triangle 4"/>
          <p:cNvSpPr/>
          <p:nvPr/>
        </p:nvSpPr>
        <p:spPr>
          <a:xfrm rot="19717887">
            <a:off x="-69073" y="74404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3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0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8534"/>
            <a:ext cx="5181600" cy="4967109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8534"/>
            <a:ext cx="5181600" cy="4967110"/>
          </a:xfrm>
        </p:spPr>
        <p:txBody>
          <a:bodyPr/>
          <a:lstStyle>
            <a:lvl1pPr marL="0" indent="0">
              <a:buClr>
                <a:srgbClr val="00B0F0"/>
              </a:buClr>
              <a:buFont typeface="Arial" panose="020B0604020202020204" pitchFamily="34" charset="0"/>
              <a:buNone/>
              <a:defRPr b="1">
                <a:solidFill>
                  <a:srgbClr val="00B0F0"/>
                </a:solidFill>
              </a:defRPr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19717887">
            <a:off x="-69073" y="56393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976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88535"/>
            <a:ext cx="5157787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7"/>
            <a:ext cx="5157787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88535"/>
            <a:ext cx="5183188" cy="50694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7"/>
            <a:ext cx="5183188" cy="4211812"/>
          </a:xfrm>
        </p:spPr>
        <p:txBody>
          <a:bodyPr/>
          <a:lstStyle>
            <a:lvl1pPr marL="457200" indent="-4572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4"/>
          <p:cNvSpPr/>
          <p:nvPr/>
        </p:nvSpPr>
        <p:spPr>
          <a:xfrm rot="19717887">
            <a:off x="-69073" y="494662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flipV="1">
            <a:off x="0" y="0"/>
            <a:ext cx="221673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100763" y="0"/>
            <a:ext cx="611505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5500" y="685800"/>
            <a:ext cx="5172075" cy="830788"/>
          </a:xfrm>
        </p:spPr>
        <p:txBody>
          <a:bodyPr/>
          <a:lstStyle/>
          <a:p>
            <a:r>
              <a:rPr lang="en-US" b="1">
                <a:latin typeface="+mn-lt"/>
              </a:rPr>
              <a:t>Click to edit Master title style</a:t>
            </a:r>
            <a:endParaRPr lang="en-US" b="1" dirty="0">
              <a:latin typeface="+mn-lt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45695"/>
            <a:ext cx="5157787" cy="823912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pPr lvl="0"/>
            <a:r>
              <a:rPr lang="en-US">
                <a:solidFill>
                  <a:srgbClr val="00B0F0"/>
                </a:solidFill>
              </a:rPr>
              <a:t>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6905369" y="5280201"/>
            <a:ext cx="5300663" cy="990600"/>
          </a:xfrm>
          <a:solidFill>
            <a:schemeClr val="bg1"/>
          </a:solidFill>
        </p:spPr>
        <p:txBody>
          <a:bodyPr anchor="ctr"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825500" y="2398714"/>
            <a:ext cx="5172075" cy="39004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4454524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4"/>
          <p:cNvSpPr/>
          <p:nvPr/>
        </p:nvSpPr>
        <p:spPr>
          <a:xfrm rot="19717887">
            <a:off x="-69073" y="827174"/>
            <a:ext cx="460290" cy="498763"/>
          </a:xfrm>
          <a:custGeom>
            <a:avLst/>
            <a:gdLst>
              <a:gd name="connsiteX0" fmla="*/ 0 w 602243"/>
              <a:gd name="connsiteY0" fmla="*/ 498763 h 498763"/>
              <a:gd name="connsiteX1" fmla="*/ 301122 w 602243"/>
              <a:gd name="connsiteY1" fmla="*/ 0 h 498763"/>
              <a:gd name="connsiteX2" fmla="*/ 602243 w 602243"/>
              <a:gd name="connsiteY2" fmla="*/ 498763 h 498763"/>
              <a:gd name="connsiteX3" fmla="*/ 0 w 602243"/>
              <a:gd name="connsiteY3" fmla="*/ 498763 h 498763"/>
              <a:gd name="connsiteX0" fmla="*/ 0 w 493184"/>
              <a:gd name="connsiteY0" fmla="*/ 498763 h 498763"/>
              <a:gd name="connsiteX1" fmla="*/ 301122 w 493184"/>
              <a:gd name="connsiteY1" fmla="*/ 0 h 498763"/>
              <a:gd name="connsiteX2" fmla="*/ 493184 w 493184"/>
              <a:gd name="connsiteY2" fmla="*/ 464727 h 498763"/>
              <a:gd name="connsiteX3" fmla="*/ 0 w 493184"/>
              <a:gd name="connsiteY3" fmla="*/ 498763 h 498763"/>
              <a:gd name="connsiteX0" fmla="*/ 0 w 460290"/>
              <a:gd name="connsiteY0" fmla="*/ 498763 h 498763"/>
              <a:gd name="connsiteX1" fmla="*/ 301122 w 460290"/>
              <a:gd name="connsiteY1" fmla="*/ 0 h 498763"/>
              <a:gd name="connsiteX2" fmla="*/ 460290 w 460290"/>
              <a:gd name="connsiteY2" fmla="*/ 412221 h 498763"/>
              <a:gd name="connsiteX3" fmla="*/ 0 w 460290"/>
              <a:gd name="connsiteY3" fmla="*/ 498763 h 49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290" h="498763">
                <a:moveTo>
                  <a:pt x="0" y="498763"/>
                </a:moveTo>
                <a:lnTo>
                  <a:pt x="301122" y="0"/>
                </a:lnTo>
                <a:lnTo>
                  <a:pt x="460290" y="412221"/>
                </a:lnTo>
                <a:lnTo>
                  <a:pt x="0" y="498763"/>
                </a:lnTo>
                <a:close/>
              </a:path>
            </a:pathLst>
          </a:cu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594557" y="1207908"/>
            <a:ext cx="4332185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050843" y="1207908"/>
            <a:ext cx="4357513" cy="25418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04354" y="3872085"/>
            <a:ext cx="4425246" cy="25616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8578850" y="4187650"/>
            <a:ext cx="3184525" cy="1964795"/>
          </a:xfrm>
        </p:spPr>
        <p:txBody>
          <a:bodyPr>
            <a:normAutofit/>
          </a:bodyPr>
          <a:lstStyle>
            <a:lvl1pPr>
              <a:defRPr sz="2000" b="1" i="1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2236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1622" cy="775053"/>
          </a:xfrm>
        </p:spPr>
        <p:txBody>
          <a:bodyPr/>
          <a:lstStyle>
            <a:lvl1pPr algn="ctr">
              <a:defRPr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38200" y="1207908"/>
            <a:ext cx="5348111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99201" y="1207908"/>
            <a:ext cx="5260622" cy="503484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443034" y="6431138"/>
            <a:ext cx="299914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57962"/>
            <a:ext cx="1428750" cy="142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2180" y="6557961"/>
            <a:ext cx="7930442" cy="142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91515" y="5472114"/>
            <a:ext cx="4668308" cy="533577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4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Subtitle or Photo Credit</a:t>
            </a:r>
          </a:p>
        </p:txBody>
      </p:sp>
    </p:spTree>
    <p:extLst>
      <p:ext uri="{BB962C8B-B14F-4D97-AF65-F5344CB8AC3E}">
        <p14:creationId xmlns:p14="http://schemas.microsoft.com/office/powerpoint/2010/main" val="265175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Phillips 66 - 3/10/17 - ©The NEED Project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48EA8-D334-4F85-B3A0-EB81D862F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1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747640-F989-4BD6-84B4-94908670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6" y="1164943"/>
            <a:ext cx="4396902" cy="48126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35069" y="1986740"/>
            <a:ext cx="6992258" cy="19063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Am I?</a:t>
            </a:r>
            <a:br>
              <a:rPr lang="en-US" dirty="0"/>
            </a:br>
            <a:r>
              <a:rPr lang="en-US" dirty="0"/>
              <a:t>Oil &amp; Gas Career Round Up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14AFD118-6357-465A-9AC1-A4C73C907C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3875542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6089" y="1467403"/>
            <a:ext cx="6333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 bachelor’s degree, and a legal degree is often preferred.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145909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work with the landowner and/or the government to acquire and maintain access to the land for the removal of natural resources.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446613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work with a team to negotiate for the ownership or partial ownership (mineral rights) of the resources recovered.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0318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typically only work in North America, as other countries have different rules and regulations than Canada and the U.S.</a:t>
            </a:r>
          </a:p>
          <a:p>
            <a:pPr lvl="0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9388A41-5178-4A82-95FA-8D45DA3FE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3" y="1057015"/>
            <a:ext cx="4511843" cy="5325880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8463E37-6F87-41B2-9547-94312B1215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37452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461019"/>
            <a:ext cx="63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My job title usually requires a high school diploma.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368490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am responsible for rigging drilling equipment and operating pumps to circulate drilling mud through the well’s drill hole.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223626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Often, I must work with others to inspect derricks for flaws and clean the equipment in order to maintain safe and effective work conditions.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6197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help to control the viscosity and weight of the drilling fluid and repair pumps and equipment that may malfunction.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A person wearing a hard hat&#10;&#10;Description automatically generated with medium confidence">
            <a:extLst>
              <a:ext uri="{FF2B5EF4-FFF2-40B4-BE49-F238E27FC236}">
                <a16:creationId xmlns:a16="http://schemas.microsoft.com/office/drawing/2014/main" id="{25D493FC-8E06-495B-9E2A-B4AF9A99B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4" y="1164943"/>
            <a:ext cx="4810568" cy="5156534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534F1862-5854-461C-9560-B90DE8AE74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15219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520031"/>
            <a:ext cx="6333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at least a high school diploma and significant on-the- job training. Bachelor’s degrees are not required but are often preferred.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628436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inspect and verify facilities, machinery, and safety equipment to identify and correct potential hazards.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583233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communicate with employees, promoting worksite or product safety and help to conduct trainings.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0318"/>
            <a:ext cx="6094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help monitor the use of safety and personal protective equipment and sometimes must evaluate workers for their use of these items.</a:t>
            </a:r>
          </a:p>
          <a:p>
            <a:pPr lvl="0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A picture containing text, clothing, headdress, orange&#10;&#10;Description automatically generated">
            <a:extLst>
              <a:ext uri="{FF2B5EF4-FFF2-40B4-BE49-F238E27FC236}">
                <a16:creationId xmlns:a16="http://schemas.microsoft.com/office/drawing/2014/main" id="{896F0672-A0E4-4BD9-9935-AFAA2A63B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4" y="1059880"/>
            <a:ext cx="4396902" cy="5200052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94A34EB9-4F89-47A7-8E0F-68A64CF477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27446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445772"/>
            <a:ext cx="633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 bachelor’s degree.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200996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confer with planners to predict demand for oil and natural gas products or create supply plans that make sure products are available.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50846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monitor and analyze inventories to increase the sale of products, reduce waste, or improve customer service.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538929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am in charge of making sure oil and natural gas products are moved, stored, and processed in a way that limits costs and maximizes safety.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Men wearing hard hats looking at a clipboard&#10;&#10;Description automatically generated with low confidence">
            <a:extLst>
              <a:ext uri="{FF2B5EF4-FFF2-40B4-BE49-F238E27FC236}">
                <a16:creationId xmlns:a16="http://schemas.microsoft.com/office/drawing/2014/main" id="{4237ED06-DF2F-4617-81F0-C54938CA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12" y="1479607"/>
            <a:ext cx="5193140" cy="3898785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11C0F2EF-8FB9-467B-A33E-B28FA041BA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32064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520031"/>
            <a:ext cx="63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 bachelor’s degree and often additional graduate coursework.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349514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work to assess, refine, and create new chemical products to keep proper flow of hydrocarbons from the reservoir to the processing facility and beyond.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455996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look at data and advise on methods to increase oilfield productivity.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0318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monitor and manage the use of chemicals on company facilities and insure proper injection.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A group of people in white lab coats&#10;&#10;Description automatically generated with low confidence">
            <a:extLst>
              <a:ext uri="{FF2B5EF4-FFF2-40B4-BE49-F238E27FC236}">
                <a16:creationId xmlns:a16="http://schemas.microsoft.com/office/drawing/2014/main" id="{284ED289-006C-4E13-9CB0-08704B9FA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" y="978447"/>
            <a:ext cx="4873244" cy="5229203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23EA026-2645-4027-B253-10FE425CD0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10264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866D31-4507-4421-AD65-FEB886A03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58" y="242074"/>
            <a:ext cx="4750043" cy="6189064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7213C54F-4C6F-40DE-9B31-9E934245C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915" y="242074"/>
            <a:ext cx="4750043" cy="6197372"/>
          </a:xfrm>
          <a:prstGeom prst="rect">
            <a:avLst/>
          </a:prstGeom>
        </p:spPr>
      </p:pic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E60666F-A875-4161-8BD6-EE80218469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198245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520031"/>
            <a:ext cx="63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 high school diploma and an apprenticeship or certification.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349514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work with a team to plan for a pipe system layout, installation, or repair of pipeline systems that move water, steam, petroleum products, or gases.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455996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work with plumbers and steamfitters to assemble, install, and repair the pipe system.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0318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study plans, inspect structures, and test systems using gauges, tests, and other tools.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229738B-9C78-4CAC-944F-5ACD932BA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89" y="990993"/>
            <a:ext cx="4924777" cy="492477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32CF1E7-FD79-43F8-855F-23E424B357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9230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520031"/>
            <a:ext cx="633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 bachelor’s degree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349514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know how to compile, analyze, interpret, and extract meaning from data on production, transportation, sales, and more.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455996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use software, tools, statistical formulas, and human thought to look for trends, issues, and needs.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0318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create reports that will help dictate strategy and logistics in all sectors of the industry.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DFDE056-00DD-469B-8B97-6800F470F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7" y="1164943"/>
            <a:ext cx="4796250" cy="536487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2D0EB80-1104-4337-B348-B98119E84F3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3082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445772"/>
            <a:ext cx="63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 high school diploma and an apprenticeship or certification.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477995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lay out, position, align, and secure metal parts and assemblies that must be joined or sealed.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508462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use heated irons, gases, torches, or electronic equipment	to melt metal and create a seal.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538929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work in scenarios that require me to be flat on the ground, standing in tight spaces, reaching overhead, or even under water as a diver.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F9B115-EF1A-4C4A-90BD-1B565DCD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73" y="1195381"/>
            <a:ext cx="4876529" cy="428168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AD0546E-ED2A-4E4F-8BDB-336A17333E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22543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434187"/>
            <a:ext cx="6333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My job title requires a bachelor’s degree and often graduate degree programs.</a:t>
            </a:r>
          </a:p>
          <a:p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311351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evaluate seismic, magnetic, and gravitational data to identify good sites for exploration.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223626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conduct surveys of  the  sub-surface rock layers to pinpoint the necessary characteristics	required for a good drilling site, or to enhance a current site’s development.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6197"/>
            <a:ext cx="6094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help to determine the processes and equipment needed for safe, economical, and environmentally responsible construction and extraction activities.</a:t>
            </a:r>
          </a:p>
          <a:p>
            <a:pPr lvl="0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C1C8C210-3467-4BD7-BE9D-0F8B6BAE0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7" y="1150812"/>
            <a:ext cx="4837311" cy="5068957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F4D0BD0-45A3-43E1-AECC-0C3D5C53743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8425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6089" y="1467403"/>
            <a:ext cx="63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My job title requires an associate’s degree or bachelor’s degree.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145909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In the field, I conduct tests and collect samples of gases, soil, water, and other materials for testing and corrective action.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199763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perform laboratory work such as logging numerical and visual observation, preparing and packaging samples, and recording test results.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0318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receive, set up, test, or decontaminate equipment and assist in the cleanup of hazardous material spills.</a:t>
            </a:r>
          </a:p>
          <a:p>
            <a:pPr lvl="0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EE3A3EF-12E9-44DB-877B-6A92A5C0A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8" y="1164943"/>
            <a:ext cx="4937303" cy="4616378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B6E68CA-428D-45CF-B143-DC752DF19C5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39711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4412" y="1445772"/>
            <a:ext cx="6333876" cy="37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0" lvl="0">
              <a:lnSpc>
                <a:spcPct val="108000"/>
              </a:lnSpc>
              <a:spcBef>
                <a:spcPts val="5"/>
              </a:spcBef>
              <a:spcAft>
                <a:spcPts val="0"/>
              </a:spcAft>
              <a:buClr>
                <a:srgbClr val="231F20"/>
              </a:buClr>
              <a:buSzPts val="3600"/>
              <a:tabLst>
                <a:tab pos="380365" algn="l"/>
                <a:tab pos="381000" algn="l"/>
              </a:tabLst>
            </a:pPr>
            <a:r>
              <a:rPr lang="en-US" sz="1800" spc="1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My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job title requires a </a:t>
            </a:r>
            <a:r>
              <a:rPr lang="en-US" sz="1800" spc="-2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bachelor’s </a:t>
            </a:r>
            <a:r>
              <a:rPr lang="en-US" sz="1800" spc="-15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degree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or </a:t>
            </a:r>
            <a:r>
              <a:rPr lang="en-US" sz="1800" spc="-3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higher.</a:t>
            </a:r>
            <a:endParaRPr lang="en-US" sz="800" dirty="0">
              <a:effectLst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209331"/>
            <a:ext cx="6094674" cy="976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9115" lvl="0">
              <a:lnSpc>
                <a:spcPct val="108000"/>
              </a:lnSpc>
              <a:spcBef>
                <a:spcPts val="1320"/>
              </a:spcBef>
              <a:spcAft>
                <a:spcPts val="0"/>
              </a:spcAft>
              <a:buClr>
                <a:srgbClr val="231F20"/>
              </a:buClr>
              <a:buSzPts val="3600"/>
              <a:tabLst>
                <a:tab pos="380365" algn="l"/>
                <a:tab pos="381000" algn="l"/>
              </a:tabLst>
            </a:pP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I am responsible </a:t>
            </a:r>
            <a:r>
              <a:rPr lang="en-US" sz="1800" spc="-2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for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planning, designing, and overseeing construction and maintenance of building structures and facilities such as rigs, pipelines, </a:t>
            </a:r>
            <a:r>
              <a:rPr lang="en-US" sz="1800" spc="-2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towers, </a:t>
            </a:r>
            <a:r>
              <a:rPr lang="en-US" sz="1800" spc="-15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water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lines,</a:t>
            </a:r>
            <a:r>
              <a:rPr lang="en-US" sz="1800" spc="-1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spc="-2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etc.</a:t>
            </a:r>
            <a:endParaRPr lang="en-US" sz="800" dirty="0">
              <a:effectLst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571259"/>
            <a:ext cx="6094674" cy="676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57200" lvl="0">
              <a:lnSpc>
                <a:spcPct val="108000"/>
              </a:lnSpc>
              <a:spcBef>
                <a:spcPts val="1350"/>
              </a:spcBef>
              <a:spcAft>
                <a:spcPts val="0"/>
              </a:spcAft>
              <a:buClr>
                <a:srgbClr val="231F20"/>
              </a:buClr>
              <a:buSzPts val="3600"/>
              <a:tabLst>
                <a:tab pos="380365" algn="l"/>
                <a:tab pos="381000" algn="l"/>
              </a:tabLst>
            </a:pP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I provide technical advice or </a:t>
            </a:r>
            <a:r>
              <a:rPr lang="en-US" sz="1800" spc="-15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program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modifications </a:t>
            </a:r>
            <a:r>
              <a:rPr lang="en-US" sz="1800" spc="-2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for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projects and</a:t>
            </a:r>
            <a:r>
              <a:rPr lang="en-US" sz="1800" spc="375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800" spc="-15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personnel.</a:t>
            </a:r>
            <a:endParaRPr lang="en-US" sz="800" dirty="0">
              <a:effectLst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634003"/>
            <a:ext cx="6094674" cy="676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48310" lvl="0">
              <a:lnSpc>
                <a:spcPct val="108000"/>
              </a:lnSpc>
              <a:spcBef>
                <a:spcPts val="1320"/>
              </a:spcBef>
              <a:spcAft>
                <a:spcPts val="0"/>
              </a:spcAft>
              <a:buClr>
                <a:srgbClr val="231F20"/>
              </a:buClr>
              <a:buSzPts val="3600"/>
              <a:tabLst>
                <a:tab pos="380365" algn="l"/>
                <a:tab pos="381000" algn="l"/>
              </a:tabLst>
            </a:pP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I inspect </a:t>
            </a:r>
            <a:r>
              <a:rPr lang="en-US" sz="1800" spc="-15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sites,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manage staff members, and provide estimates </a:t>
            </a:r>
            <a:r>
              <a:rPr lang="en-US" sz="1800" spc="-2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for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cost, </a:t>
            </a:r>
            <a:r>
              <a:rPr lang="en-US" sz="1800" spc="-35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labor, </a:t>
            </a:r>
            <a:r>
              <a:rPr lang="en-US" sz="1800" dirty="0">
                <a:solidFill>
                  <a:srgbClr val="231F20"/>
                </a:solidFill>
                <a:effectLst/>
                <a:ea typeface="Calibri" panose="020F0502020204030204" pitchFamily="34" charset="0"/>
              </a:rPr>
              <a:t>and materials.</a:t>
            </a:r>
            <a:endParaRPr lang="en-US" sz="8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A person wearing a hard hat&#10;&#10;Description automatically generated with medium confidence">
            <a:extLst>
              <a:ext uri="{FF2B5EF4-FFF2-40B4-BE49-F238E27FC236}">
                <a16:creationId xmlns:a16="http://schemas.microsoft.com/office/drawing/2014/main" id="{53A30299-275D-40FC-B4AD-3AC5A1322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5" y="1214639"/>
            <a:ext cx="4475471" cy="4284211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80681D21-AA6E-4440-B341-B839B87EEB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32871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056CB62-B605-4A30-AC7E-353DD8BA95E9}"/>
              </a:ext>
            </a:extLst>
          </p:cNvPr>
          <p:cNvSpPr txBox="1"/>
          <p:nvPr/>
        </p:nvSpPr>
        <p:spPr>
          <a:xfrm>
            <a:off x="5496089" y="1467403"/>
            <a:ext cx="6333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My job title requires a bachelor’s degree.</a:t>
            </a:r>
          </a:p>
          <a:p>
            <a:pPr lvl="0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64DA6B-0E48-45AA-BB1E-49ACE655666B}"/>
              </a:ext>
            </a:extLst>
          </p:cNvPr>
          <p:cNvSpPr txBox="1"/>
          <p:nvPr/>
        </p:nvSpPr>
        <p:spPr>
          <a:xfrm>
            <a:off x="5494412" y="2114747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analyze data to recommend well placement and monitor the completion and evaluation of wells, well testing, or well surveys, providing technical advice and modifications.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928307-5C35-4D68-9F65-CD4CBCA588AA}"/>
              </a:ext>
            </a:extLst>
          </p:cNvPr>
          <p:cNvSpPr txBox="1"/>
          <p:nvPr/>
        </p:nvSpPr>
        <p:spPr>
          <a:xfrm>
            <a:off x="5494412" y="3446613"/>
            <a:ext cx="6094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am responsible for devising plans for oil and natural gas drilling and production.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900754-8BF6-4B3C-A752-317E7E47528B}"/>
              </a:ext>
            </a:extLst>
          </p:cNvPr>
          <p:cNvSpPr txBox="1"/>
          <p:nvPr/>
        </p:nvSpPr>
        <p:spPr>
          <a:xfrm>
            <a:off x="5494412" y="4470318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I am constantly assessing costs and estimating the production capabilities of oil and natural gas wells.</a:t>
            </a:r>
          </a:p>
          <a:p>
            <a:pPr lvl="0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267D52-CBB5-431C-BEA8-4CE32A087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14" y="1164943"/>
            <a:ext cx="4396902" cy="4812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04C411-3084-405C-85AE-7EDD51746253}"/>
              </a:ext>
            </a:extLst>
          </p:cNvPr>
          <p:cNvSpPr txBox="1"/>
          <p:nvPr/>
        </p:nvSpPr>
        <p:spPr>
          <a:xfrm>
            <a:off x="3490838" y="475105"/>
            <a:ext cx="521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Oil and Gas Career Round Up</a:t>
            </a:r>
          </a:p>
        </p:txBody>
      </p:sp>
      <p:pic>
        <p:nvPicPr>
          <p:cNvPr id="3" name="Picture 2" descr="A person wearing a hard hat&#10;&#10;Description automatically generated with medium confidence">
            <a:extLst>
              <a:ext uri="{FF2B5EF4-FFF2-40B4-BE49-F238E27FC236}">
                <a16:creationId xmlns:a16="http://schemas.microsoft.com/office/drawing/2014/main" id="{9356BAB0-6AEB-41C5-936A-8F7EFD06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9" y="947735"/>
            <a:ext cx="4953623" cy="5315009"/>
          </a:xfrm>
          <a:prstGeom prst="rect">
            <a:avLst/>
          </a:prstGeom>
        </p:spPr>
      </p:pic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3D252F5-DD44-46C1-BE57-7AE07BBA59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386589" y="6453364"/>
            <a:ext cx="445452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Phillips 66 ©The NEED Project 2021</a:t>
            </a:r>
          </a:p>
        </p:txBody>
      </p:sp>
    </p:spTree>
    <p:extLst>
      <p:ext uri="{BB962C8B-B14F-4D97-AF65-F5344CB8AC3E}">
        <p14:creationId xmlns:p14="http://schemas.microsoft.com/office/powerpoint/2010/main" val="10164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NewTemp20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Temp2017.pptx" id="{8CE685BC-EAD4-4B04-AD34-D12CC5CB9C7E}" vid="{9D789DC2-756E-4482-B117-D6B6D7DBFF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1119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NewTemp2017</vt:lpstr>
      <vt:lpstr>Who Am I? Oil &amp; Gas Career Round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 Oil &amp; Gas Career Round Up</dc:title>
  <dc:creator>Wendi Moss</dc:creator>
  <cp:lastModifiedBy>Wendi Moss</cp:lastModifiedBy>
  <cp:revision>24</cp:revision>
  <cp:lastPrinted>2021-02-25T15:42:03Z</cp:lastPrinted>
  <dcterms:created xsi:type="dcterms:W3CDTF">2021-02-24T21:01:38Z</dcterms:created>
  <dcterms:modified xsi:type="dcterms:W3CDTF">2021-09-29T16:46:32Z</dcterms:modified>
</cp:coreProperties>
</file>