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86" r:id="rId3"/>
    <p:sldId id="290" r:id="rId4"/>
    <p:sldId id="283" r:id="rId5"/>
    <p:sldId id="289" r:id="rId6"/>
    <p:sldId id="297" r:id="rId7"/>
    <p:sldId id="291" r:id="rId8"/>
    <p:sldId id="288" r:id="rId9"/>
    <p:sldId id="294" r:id="rId10"/>
    <p:sldId id="287" r:id="rId11"/>
    <p:sldId id="295" r:id="rId12"/>
    <p:sldId id="293" r:id="rId13"/>
    <p:sldId id="292" r:id="rId14"/>
    <p:sldId id="296" r:id="rId1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03842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Phillips 66 - 3/10/17 -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28936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23790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4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Phillips 66 - 3/10/17 -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927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Phillips 66 - 3/10/17 -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37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Phillips 66 - 3/10/17 -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1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A4A090DC-9980-4AED-A3C8-F97572F4219C}" type="datetime1">
              <a:rPr lang="en-US"/>
              <a:pPr>
                <a:defRPr/>
              </a:pPr>
              <a:t>7/20/2021</a:t>
            </a:fld>
            <a:endParaRPr lang="en-US" dirty="0"/>
          </a:p>
        </p:txBody>
      </p:sp>
      <p:sp>
        <p:nvSpPr>
          <p:cNvPr id="5" name="Footer Placeholder 4"/>
          <p:cNvSpPr>
            <a:spLocks noGrp="1"/>
          </p:cNvSpPr>
          <p:nvPr>
            <p:ph type="ftr" sz="quarter" idx="11"/>
          </p:nvPr>
        </p:nvSpPr>
        <p:spPr>
          <a:xfrm>
            <a:off x="3657600" y="6356351"/>
            <a:ext cx="4978400" cy="365125"/>
          </a:xfrm>
          <a:prstGeom prst="rect">
            <a:avLst/>
          </a:prstGeom>
        </p:spPr>
        <p:txBody>
          <a:bodyPr/>
          <a:lstStyle>
            <a:lvl1pPr>
              <a:defRPr/>
            </a:lvl1pPr>
          </a:lstStyle>
          <a:p>
            <a:pPr>
              <a:defRPr/>
            </a:pPr>
            <a:r>
              <a:rPr lang="en-US"/>
              <a:t>The NEED Project</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762BC9D-B642-499B-802E-431F7AAE8E31}" type="slidenum">
              <a:rPr lang="en-US"/>
              <a:pPr>
                <a:defRPr/>
              </a:pPr>
              <a:t>‹#›</a:t>
            </a:fld>
            <a:endParaRPr lang="en-US" dirty="0"/>
          </a:p>
        </p:txBody>
      </p:sp>
    </p:spTree>
    <p:extLst>
      <p:ext uri="{BB962C8B-B14F-4D97-AF65-F5344CB8AC3E}">
        <p14:creationId xmlns:p14="http://schemas.microsoft.com/office/powerpoint/2010/main" val="31289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90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1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23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2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5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Phillips 66 - 3/10/17 -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0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Phillips 66 - 3/10/17 -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4223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Phillips 66 - 3/10/17 -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6517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Phillips 66 - 3/10/17 -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48EA8-D334-4F85-B3A0-EB81D862F9B1}" type="slidenum">
              <a:rPr lang="en-US" smtClean="0"/>
              <a:t>‹#›</a:t>
            </a:fld>
            <a:endParaRPr lang="en-US"/>
          </a:p>
        </p:txBody>
      </p:sp>
    </p:spTree>
    <p:extLst>
      <p:ext uri="{BB962C8B-B14F-4D97-AF65-F5344CB8AC3E}">
        <p14:creationId xmlns:p14="http://schemas.microsoft.com/office/powerpoint/2010/main" val="3009318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747640-F989-4BD6-84B4-94908670FC17}"/>
              </a:ext>
            </a:extLst>
          </p:cNvPr>
          <p:cNvPicPr>
            <a:picLocks noChangeAspect="1"/>
          </p:cNvPicPr>
          <p:nvPr/>
        </p:nvPicPr>
        <p:blipFill>
          <a:blip r:embed="rId2"/>
          <a:stretch>
            <a:fillRect/>
          </a:stretch>
        </p:blipFill>
        <p:spPr>
          <a:xfrm>
            <a:off x="660536" y="1164943"/>
            <a:ext cx="4396902" cy="4812632"/>
          </a:xfrm>
          <a:prstGeom prst="rect">
            <a:avLst/>
          </a:prstGeom>
        </p:spPr>
      </p:pic>
      <p:sp>
        <p:nvSpPr>
          <p:cNvPr id="3" name="Title 2"/>
          <p:cNvSpPr>
            <a:spLocks noGrp="1"/>
          </p:cNvSpPr>
          <p:nvPr>
            <p:ph type="title"/>
          </p:nvPr>
        </p:nvSpPr>
        <p:spPr>
          <a:xfrm>
            <a:off x="3835069" y="1986740"/>
            <a:ext cx="6992258" cy="1906325"/>
          </a:xfrm>
        </p:spPr>
        <p:txBody>
          <a:bodyPr>
            <a:normAutofit/>
          </a:bodyPr>
          <a:lstStyle/>
          <a:p>
            <a:pPr algn="ctr"/>
            <a:r>
              <a:rPr lang="en-US" dirty="0"/>
              <a:t>Who Am I?</a:t>
            </a:r>
            <a:br>
              <a:rPr lang="en-US" dirty="0"/>
            </a:br>
            <a:r>
              <a:rPr lang="en-US" dirty="0"/>
              <a:t>Energy Career Round Up</a:t>
            </a:r>
          </a:p>
        </p:txBody>
      </p:sp>
      <p:sp>
        <p:nvSpPr>
          <p:cNvPr id="5" name="Footer Placeholder 7">
            <a:extLst>
              <a:ext uri="{FF2B5EF4-FFF2-40B4-BE49-F238E27FC236}">
                <a16:creationId xmlns:a16="http://schemas.microsoft.com/office/drawing/2014/main" id="{14AFD118-6357-465A-9AC1-A4C73C907C0A}"/>
              </a:ext>
            </a:extLst>
          </p:cNvPr>
          <p:cNvSpPr>
            <a:spLocks noGrp="1"/>
          </p:cNvSpPr>
          <p:nvPr>
            <p:ph type="ftr" sz="quarter" idx="13"/>
          </p:nvPr>
        </p:nvSpPr>
        <p:spPr>
          <a:xfrm>
            <a:off x="1386589" y="6453364"/>
            <a:ext cx="445452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2/24/21 - ©The NEED Project  </a:t>
            </a:r>
          </a:p>
        </p:txBody>
      </p:sp>
    </p:spTree>
    <p:extLst>
      <p:ext uri="{BB962C8B-B14F-4D97-AF65-F5344CB8AC3E}">
        <p14:creationId xmlns:p14="http://schemas.microsoft.com/office/powerpoint/2010/main" val="387554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369332"/>
          </a:xfrm>
          <a:prstGeom prst="rect">
            <a:avLst/>
          </a:prstGeom>
          <a:noFill/>
        </p:spPr>
        <p:txBody>
          <a:bodyPr wrap="square">
            <a:spAutoFit/>
          </a:bodyPr>
          <a:lstStyle/>
          <a:p>
            <a:r>
              <a:rPr lang="en-US" dirty="0"/>
              <a:t>My job title requires a bachelor’s degree.</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1902240"/>
            <a:ext cx="6094674" cy="646331"/>
          </a:xfrm>
          <a:prstGeom prst="rect">
            <a:avLst/>
          </a:prstGeom>
          <a:noFill/>
        </p:spPr>
        <p:txBody>
          <a:bodyPr wrap="square">
            <a:spAutoFit/>
          </a:bodyPr>
          <a:lstStyle/>
          <a:p>
            <a:r>
              <a:rPr lang="en-US" dirty="0"/>
              <a:t>I know a lot about products and how to convince people to buy them.</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922102"/>
            <a:ext cx="6094674" cy="923330"/>
          </a:xfrm>
          <a:prstGeom prst="rect">
            <a:avLst/>
          </a:prstGeom>
          <a:noFill/>
        </p:spPr>
        <p:txBody>
          <a:bodyPr wrap="square">
            <a:spAutoFit/>
          </a:bodyPr>
          <a:lstStyle/>
          <a:p>
            <a:r>
              <a:rPr lang="en-US" dirty="0"/>
              <a:t>I know how to get an idea out, whether on TV, radio, or by using social media. I also specialize in knowing who a message is intended to reach.</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220407"/>
            <a:ext cx="6094674" cy="369332"/>
          </a:xfrm>
          <a:prstGeom prst="rect">
            <a:avLst/>
          </a:prstGeom>
          <a:noFill/>
        </p:spPr>
        <p:txBody>
          <a:bodyPr wrap="square">
            <a:spAutoFit/>
          </a:bodyPr>
          <a:lstStyle/>
          <a:p>
            <a:r>
              <a:rPr lang="en-US" dirty="0"/>
              <a:t>I excel in creating catchy phrases and slogans.</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4965526"/>
            <a:ext cx="6094674" cy="369332"/>
          </a:xfrm>
          <a:prstGeom prst="rect">
            <a:avLst/>
          </a:prstGeom>
          <a:noFill/>
        </p:spPr>
        <p:txBody>
          <a:bodyPr wrap="square">
            <a:spAutoFit/>
          </a:bodyPr>
          <a:lstStyle/>
          <a:p>
            <a:r>
              <a:rPr lang="en-US" dirty="0"/>
              <a:t>I can also shop until I drop!</a:t>
            </a: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632CAB13-C4A7-47FC-BFB5-D697876E3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31" y="1194620"/>
            <a:ext cx="4599667" cy="4378293"/>
          </a:xfrm>
          <a:prstGeom prst="rect">
            <a:avLst/>
          </a:prstGeom>
        </p:spPr>
      </p:pic>
    </p:spTree>
    <p:extLst>
      <p:ext uri="{BB962C8B-B14F-4D97-AF65-F5344CB8AC3E}">
        <p14:creationId xmlns:p14="http://schemas.microsoft.com/office/powerpoint/2010/main" val="3845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584775"/>
          </a:xfrm>
          <a:prstGeom prst="rect">
            <a:avLst/>
          </a:prstGeom>
          <a:noFill/>
        </p:spPr>
        <p:txBody>
          <a:bodyPr wrap="square">
            <a:spAutoFit/>
          </a:bodyPr>
          <a:lstStyle/>
          <a:p>
            <a:r>
              <a:rPr lang="en-US" sz="1600" dirty="0"/>
              <a:t>My job title requires at least a bachelor’s degree; many people doing my job have master’s or doctorate degrees or the equivalent experience.</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009777"/>
            <a:ext cx="6094674" cy="830997"/>
          </a:xfrm>
          <a:prstGeom prst="rect">
            <a:avLst/>
          </a:prstGeom>
          <a:noFill/>
        </p:spPr>
        <p:txBody>
          <a:bodyPr wrap="square">
            <a:spAutoFit/>
          </a:bodyPr>
          <a:lstStyle/>
          <a:p>
            <a:r>
              <a:rPr lang="en-US" sz="1600" dirty="0"/>
              <a:t>I look for new ways to manufacture substances or create new substances themselves. Some of the best things to come out of my field are medicines, biofuels, and adhesives.</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110055"/>
            <a:ext cx="6094674" cy="584775"/>
          </a:xfrm>
          <a:prstGeom prst="rect">
            <a:avLst/>
          </a:prstGeom>
          <a:noFill/>
        </p:spPr>
        <p:txBody>
          <a:bodyPr wrap="square">
            <a:spAutoFit/>
          </a:bodyPr>
          <a:lstStyle/>
          <a:p>
            <a:r>
              <a:rPr lang="en-US" sz="1600" dirty="0"/>
              <a:t>Besides protective eyewear and clothing, I need to have a properly ventilated workspace to remain safe.</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3985116"/>
            <a:ext cx="6094674" cy="830997"/>
          </a:xfrm>
          <a:prstGeom prst="rect">
            <a:avLst/>
          </a:prstGeom>
          <a:noFill/>
        </p:spPr>
        <p:txBody>
          <a:bodyPr wrap="square">
            <a:spAutoFit/>
          </a:bodyPr>
          <a:lstStyle/>
          <a:p>
            <a:r>
              <a:rPr lang="en-US" sz="1600" dirty="0"/>
              <a:t>In the energy industry, I might be looking for new formulations of petroleum-based fuels that allow vehicles to operate more efficiently or have fewer polluting emissions.</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106399"/>
            <a:ext cx="6094674" cy="584775"/>
          </a:xfrm>
          <a:prstGeom prst="rect">
            <a:avLst/>
          </a:prstGeom>
          <a:noFill/>
        </p:spPr>
        <p:txBody>
          <a:bodyPr wrap="square">
            <a:spAutoFit/>
          </a:bodyPr>
          <a:lstStyle/>
          <a:p>
            <a:r>
              <a:rPr lang="en-US" sz="1600" dirty="0"/>
              <a:t>I don’t know everything, but periodically I come up with some good bonding moments.</a:t>
            </a:r>
            <a:endParaRPr lang="en-US" sz="1400" dirty="0"/>
          </a:p>
        </p:txBody>
      </p:sp>
      <p:pic>
        <p:nvPicPr>
          <p:cNvPr id="3" name="Picture 2" descr="A group of people in white lab coats&#10;&#10;Description automatically generated with low confidence">
            <a:extLst>
              <a:ext uri="{FF2B5EF4-FFF2-40B4-BE49-F238E27FC236}">
                <a16:creationId xmlns:a16="http://schemas.microsoft.com/office/drawing/2014/main" id="{B05EDB46-604C-4CA9-AB87-397982240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8" y="1159378"/>
            <a:ext cx="4753076" cy="5100257"/>
          </a:xfrm>
          <a:prstGeom prst="rect">
            <a:avLst/>
          </a:prstGeom>
        </p:spPr>
      </p:pic>
    </p:spTree>
    <p:extLst>
      <p:ext uri="{BB962C8B-B14F-4D97-AF65-F5344CB8AC3E}">
        <p14:creationId xmlns:p14="http://schemas.microsoft.com/office/powerpoint/2010/main" val="7390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high school diploma and additional training, which can be from a university or an electric utility.</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006590"/>
            <a:ext cx="6094674" cy="923330"/>
          </a:xfrm>
          <a:prstGeom prst="rect">
            <a:avLst/>
          </a:prstGeom>
          <a:noFill/>
        </p:spPr>
        <p:txBody>
          <a:bodyPr wrap="square">
            <a:spAutoFit/>
          </a:bodyPr>
          <a:lstStyle/>
          <a:p>
            <a:r>
              <a:rPr lang="en-US" dirty="0"/>
              <a:t>I can work on small, medium, or large projects for electric utilities. I might bring electricity to a newly built home or lay out the pattern for an entirely new neighborhood.</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197415"/>
            <a:ext cx="6094674" cy="646331"/>
          </a:xfrm>
          <a:prstGeom prst="rect">
            <a:avLst/>
          </a:prstGeom>
          <a:noFill/>
        </p:spPr>
        <p:txBody>
          <a:bodyPr wrap="square">
            <a:spAutoFit/>
          </a:bodyPr>
          <a:lstStyle/>
          <a:p>
            <a:r>
              <a:rPr lang="en-US" dirty="0"/>
              <a:t>I coordinate work with a wide variety of other people, including engineers, </a:t>
            </a:r>
            <a:r>
              <a:rPr lang="en-US" dirty="0" err="1"/>
              <a:t>lineworkers</a:t>
            </a:r>
            <a:r>
              <a:rPr lang="en-US" dirty="0"/>
              <a:t>, and local government agencies.</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170294"/>
            <a:ext cx="6094674" cy="646331"/>
          </a:xfrm>
          <a:prstGeom prst="rect">
            <a:avLst/>
          </a:prstGeom>
          <a:noFill/>
        </p:spPr>
        <p:txBody>
          <a:bodyPr wrap="square">
            <a:spAutoFit/>
          </a:bodyPr>
          <a:lstStyle/>
          <a:p>
            <a:r>
              <a:rPr lang="en-US" dirty="0"/>
              <a:t>It is important that I stay within budget and make sure new projects follow local building and utility codes and regulations.</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4977462"/>
            <a:ext cx="6094674" cy="646331"/>
          </a:xfrm>
          <a:prstGeom prst="rect">
            <a:avLst/>
          </a:prstGeom>
          <a:noFill/>
        </p:spPr>
        <p:txBody>
          <a:bodyPr wrap="square">
            <a:spAutoFit/>
          </a:bodyPr>
          <a:lstStyle/>
          <a:p>
            <a:r>
              <a:rPr lang="en-US" dirty="0"/>
              <a:t>As our country’s population increases, I keep everyone plugged in and tuned in.</a:t>
            </a:r>
          </a:p>
        </p:txBody>
      </p:sp>
      <p:pic>
        <p:nvPicPr>
          <p:cNvPr id="3" name="Picture 2" descr="A picture containing text, person, person, male&#10;&#10;Description automatically generated">
            <a:extLst>
              <a:ext uri="{FF2B5EF4-FFF2-40B4-BE49-F238E27FC236}">
                <a16:creationId xmlns:a16="http://schemas.microsoft.com/office/drawing/2014/main" id="{55BEC48B-D75A-4E52-B04A-64D284D08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46" y="1159378"/>
            <a:ext cx="4711237" cy="4338296"/>
          </a:xfrm>
          <a:prstGeom prst="rect">
            <a:avLst/>
          </a:prstGeom>
        </p:spPr>
      </p:pic>
    </p:spTree>
    <p:extLst>
      <p:ext uri="{BB962C8B-B14F-4D97-AF65-F5344CB8AC3E}">
        <p14:creationId xmlns:p14="http://schemas.microsoft.com/office/powerpoint/2010/main" val="14425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high school diploma and often includes additional training from my employer.</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1984538"/>
            <a:ext cx="6094674" cy="646331"/>
          </a:xfrm>
          <a:prstGeom prst="rect">
            <a:avLst/>
          </a:prstGeom>
          <a:noFill/>
        </p:spPr>
        <p:txBody>
          <a:bodyPr wrap="square">
            <a:spAutoFit/>
          </a:bodyPr>
          <a:lstStyle/>
          <a:p>
            <a:r>
              <a:rPr lang="en-US" dirty="0"/>
              <a:t>I need to be able to listen to people and understand their perspectives in order to find a solution to their problems.</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925313"/>
            <a:ext cx="6094674" cy="646331"/>
          </a:xfrm>
          <a:prstGeom prst="rect">
            <a:avLst/>
          </a:prstGeom>
          <a:noFill/>
        </p:spPr>
        <p:txBody>
          <a:bodyPr wrap="square">
            <a:spAutoFit/>
          </a:bodyPr>
          <a:lstStyle/>
          <a:p>
            <a:r>
              <a:rPr lang="en-US" dirty="0"/>
              <a:t>It is my job to review and inspect buildings, worksites, and machinery and find problems before someone is injured.</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3870980"/>
            <a:ext cx="6094674" cy="646331"/>
          </a:xfrm>
          <a:prstGeom prst="rect">
            <a:avLst/>
          </a:prstGeom>
          <a:noFill/>
        </p:spPr>
        <p:txBody>
          <a:bodyPr wrap="square">
            <a:spAutoFit/>
          </a:bodyPr>
          <a:lstStyle/>
          <a:p>
            <a:r>
              <a:rPr lang="en-US" dirty="0"/>
              <a:t>Even when people are rude to me, it is important that I maintain my composure and be kind in return.</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4792796"/>
            <a:ext cx="6094674" cy="369332"/>
          </a:xfrm>
          <a:prstGeom prst="rect">
            <a:avLst/>
          </a:prstGeom>
          <a:noFill/>
        </p:spPr>
        <p:txBody>
          <a:bodyPr wrap="square">
            <a:spAutoFit/>
          </a:bodyPr>
          <a:lstStyle/>
          <a:p>
            <a:r>
              <a:rPr lang="en-US" dirty="0"/>
              <a:t>I’m constantly reminded who is always right.</a:t>
            </a:r>
          </a:p>
        </p:txBody>
      </p:sp>
      <p:pic>
        <p:nvPicPr>
          <p:cNvPr id="3" name="Picture 2" descr="A group of people smiling&#10;&#10;Description automatically generated with medium confidence">
            <a:extLst>
              <a:ext uri="{FF2B5EF4-FFF2-40B4-BE49-F238E27FC236}">
                <a16:creationId xmlns:a16="http://schemas.microsoft.com/office/drawing/2014/main" id="{BCF6AA74-8433-4E5E-8DED-5C3596CD8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58" y="1159378"/>
            <a:ext cx="4452205" cy="4432120"/>
          </a:xfrm>
          <a:prstGeom prst="rect">
            <a:avLst/>
          </a:prstGeom>
        </p:spPr>
      </p:pic>
    </p:spTree>
    <p:extLst>
      <p:ext uri="{BB962C8B-B14F-4D97-AF65-F5344CB8AC3E}">
        <p14:creationId xmlns:p14="http://schemas.microsoft.com/office/powerpoint/2010/main" val="2544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1077218"/>
          </a:xfrm>
          <a:prstGeom prst="rect">
            <a:avLst/>
          </a:prstGeom>
          <a:noFill/>
        </p:spPr>
        <p:txBody>
          <a:bodyPr wrap="square">
            <a:spAutoFit/>
          </a:bodyPr>
          <a:lstStyle/>
          <a:p>
            <a:r>
              <a:rPr lang="en-US" sz="1600"/>
              <a:t>My job title requires a high school diploma or equivalent. My employer provides on-the-job training that includes a combination of classroom work as well as hands-on experiences. People who work in a specific version of my workplace also need to be licensed.</a:t>
            </a:r>
            <a:endParaRPr lang="en-US" sz="1600" dirty="0"/>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455882"/>
            <a:ext cx="6094674" cy="1077218"/>
          </a:xfrm>
          <a:prstGeom prst="rect">
            <a:avLst/>
          </a:prstGeom>
          <a:noFill/>
        </p:spPr>
        <p:txBody>
          <a:bodyPr wrap="square">
            <a:spAutoFit/>
          </a:bodyPr>
          <a:lstStyle/>
          <a:p>
            <a:r>
              <a:rPr lang="en-US" sz="1600" dirty="0"/>
              <a:t>My job requires a steady supply of an energy source, properly functioning valves and sensors, and continuous monitoring of equipment and systems to ensure they are working the way they should be, and everyone is remaining safe.</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738289"/>
            <a:ext cx="6094674" cy="584775"/>
          </a:xfrm>
          <a:prstGeom prst="rect">
            <a:avLst/>
          </a:prstGeom>
          <a:noFill/>
        </p:spPr>
        <p:txBody>
          <a:bodyPr wrap="square">
            <a:spAutoFit/>
          </a:bodyPr>
          <a:lstStyle/>
          <a:p>
            <a:r>
              <a:rPr lang="en-US" sz="1600" dirty="0"/>
              <a:t>I typically read gauges, dials, and other controls to monitor my worksite. I need to be able to record and report data accurately.</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530009"/>
            <a:ext cx="6094674" cy="584775"/>
          </a:xfrm>
          <a:prstGeom prst="rect">
            <a:avLst/>
          </a:prstGeom>
          <a:noFill/>
        </p:spPr>
        <p:txBody>
          <a:bodyPr wrap="square">
            <a:spAutoFit/>
          </a:bodyPr>
          <a:lstStyle/>
          <a:p>
            <a:r>
              <a:rPr lang="en-US" sz="1600" dirty="0"/>
              <a:t>As my worksite continues to operate, I often have to analyze the data I have gathered and make adjustments to keep electricity flowing.</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289585" cy="4695168"/>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321729"/>
            <a:ext cx="6094674" cy="800219"/>
          </a:xfrm>
          <a:prstGeom prst="rect">
            <a:avLst/>
          </a:prstGeom>
          <a:noFill/>
        </p:spPr>
        <p:txBody>
          <a:bodyPr wrap="square">
            <a:spAutoFit/>
          </a:bodyPr>
          <a:lstStyle/>
          <a:p>
            <a:r>
              <a:rPr lang="en-US" sz="1600" dirty="0" err="1"/>
              <a:t>Lineworkers</a:t>
            </a:r>
            <a:r>
              <a:rPr lang="en-US" sz="1600" dirty="0"/>
              <a:t> think they have all the power, but without me they’re just stringing cable.</a:t>
            </a:r>
          </a:p>
          <a:p>
            <a:endParaRPr lang="en-US" sz="1400" dirty="0"/>
          </a:p>
        </p:txBody>
      </p:sp>
      <p:pic>
        <p:nvPicPr>
          <p:cNvPr id="3" name="Picture 2" descr="A picture containing text, person&#10;&#10;Description automatically generated">
            <a:extLst>
              <a:ext uri="{FF2B5EF4-FFF2-40B4-BE49-F238E27FC236}">
                <a16:creationId xmlns:a16="http://schemas.microsoft.com/office/drawing/2014/main" id="{668B9650-C1C5-47C3-BBDA-26D975845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75" y="1059880"/>
            <a:ext cx="3877643" cy="5274073"/>
          </a:xfrm>
          <a:prstGeom prst="rect">
            <a:avLst/>
          </a:prstGeom>
        </p:spPr>
      </p:pic>
    </p:spTree>
    <p:extLst>
      <p:ext uri="{BB962C8B-B14F-4D97-AF65-F5344CB8AC3E}">
        <p14:creationId xmlns:p14="http://schemas.microsoft.com/office/powerpoint/2010/main" val="31124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F44537E-C49C-4152-B8E7-88114E40E300}"/>
              </a:ext>
            </a:extLst>
          </p:cNvPr>
          <p:cNvSpPr>
            <a:spLocks noGrp="1"/>
          </p:cNvSpPr>
          <p:nvPr>
            <p:ph type="ftr" sz="quarter" idx="13"/>
          </p:nvPr>
        </p:nvSpPr>
        <p:spPr/>
        <p:txBody>
          <a:bodyPr/>
          <a:lstStyle/>
          <a:p>
            <a:r>
              <a:rPr lang="en-US" dirty="0"/>
              <a:t>2/24/21 - ©The NEED Project  </a:t>
            </a:r>
          </a:p>
        </p:txBody>
      </p:sp>
      <p:pic>
        <p:nvPicPr>
          <p:cNvPr id="3" name="Picture 2" descr="Graphical user interface, text, application&#10;&#10;Description automatically generated">
            <a:extLst>
              <a:ext uri="{FF2B5EF4-FFF2-40B4-BE49-F238E27FC236}">
                <a16:creationId xmlns:a16="http://schemas.microsoft.com/office/drawing/2014/main" id="{185F1BDF-5744-4500-9E39-DBE8D61A5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33" y="187605"/>
            <a:ext cx="4735520" cy="6174582"/>
          </a:xfrm>
          <a:prstGeom prst="rect">
            <a:avLst/>
          </a:prstGeom>
        </p:spPr>
      </p:pic>
      <p:pic>
        <p:nvPicPr>
          <p:cNvPr id="5" name="Picture 4" descr="Table&#10;&#10;Description automatically generated">
            <a:extLst>
              <a:ext uri="{FF2B5EF4-FFF2-40B4-BE49-F238E27FC236}">
                <a16:creationId xmlns:a16="http://schemas.microsoft.com/office/drawing/2014/main" id="{3833B068-CBA7-4FB5-9AF3-B5447772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557" y="187605"/>
            <a:ext cx="4677677" cy="6111832"/>
          </a:xfrm>
          <a:prstGeom prst="rect">
            <a:avLst/>
          </a:prstGeom>
        </p:spPr>
      </p:pic>
    </p:spTree>
    <p:extLst>
      <p:ext uri="{BB962C8B-B14F-4D97-AF65-F5344CB8AC3E}">
        <p14:creationId xmlns:p14="http://schemas.microsoft.com/office/powerpoint/2010/main" val="198245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1200329"/>
          </a:xfrm>
          <a:prstGeom prst="rect">
            <a:avLst/>
          </a:prstGeom>
          <a:noFill/>
        </p:spPr>
        <p:txBody>
          <a:bodyPr wrap="square">
            <a:spAutoFit/>
          </a:bodyPr>
          <a:lstStyle/>
          <a:p>
            <a:r>
              <a:rPr lang="en-US" dirty="0"/>
              <a:t>My job title requires several years of training as an apprentice after graduating high school. My training is often through a local union. Sometimes people seek my job wanting to make a career change later in life.</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513284"/>
            <a:ext cx="6094674" cy="646331"/>
          </a:xfrm>
          <a:prstGeom prst="rect">
            <a:avLst/>
          </a:prstGeom>
          <a:noFill/>
        </p:spPr>
        <p:txBody>
          <a:bodyPr wrap="square">
            <a:spAutoFit/>
          </a:bodyPr>
          <a:lstStyle/>
          <a:p>
            <a:r>
              <a:rPr lang="en-US" dirty="0"/>
              <a:t>I use a variety of special personal protection equipment that prevents me from having a shocking day at work.</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313193"/>
            <a:ext cx="6094674" cy="646331"/>
          </a:xfrm>
          <a:prstGeom prst="rect">
            <a:avLst/>
          </a:prstGeom>
          <a:noFill/>
        </p:spPr>
        <p:txBody>
          <a:bodyPr wrap="square">
            <a:spAutoFit/>
          </a:bodyPr>
          <a:lstStyle/>
          <a:p>
            <a:r>
              <a:rPr lang="en-US" dirty="0"/>
              <a:t>I might work for utility companies, special contractors in businesses and homes, or in factories.</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220406"/>
            <a:ext cx="6094674" cy="646331"/>
          </a:xfrm>
          <a:prstGeom prst="rect">
            <a:avLst/>
          </a:prstGeom>
          <a:noFill/>
        </p:spPr>
        <p:txBody>
          <a:bodyPr wrap="square">
            <a:spAutoFit/>
          </a:bodyPr>
          <a:lstStyle/>
          <a:p>
            <a:r>
              <a:rPr lang="en-US" dirty="0"/>
              <a:t>My workplace is the grid, in winter and summer when the weather safely allows me to.</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144296" cy="453614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127619"/>
            <a:ext cx="6094674" cy="646331"/>
          </a:xfrm>
          <a:prstGeom prst="rect">
            <a:avLst/>
          </a:prstGeom>
          <a:noFill/>
        </p:spPr>
        <p:txBody>
          <a:bodyPr wrap="square">
            <a:spAutoFit/>
          </a:bodyPr>
          <a:lstStyle/>
          <a:p>
            <a:r>
              <a:rPr lang="en-US" dirty="0"/>
              <a:t>I keep the world connected and grounded. You could say I have all the power.</a:t>
            </a:r>
          </a:p>
        </p:txBody>
      </p:sp>
      <p:pic>
        <p:nvPicPr>
          <p:cNvPr id="3" name="Picture 2" descr="A picture containing text, sky, outdoor, day&#10;&#10;Description automatically generated">
            <a:extLst>
              <a:ext uri="{FF2B5EF4-FFF2-40B4-BE49-F238E27FC236}">
                <a16:creationId xmlns:a16="http://schemas.microsoft.com/office/drawing/2014/main" id="{066537C8-ADD6-42A5-B549-285384864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86" y="1059880"/>
            <a:ext cx="4017099" cy="5484918"/>
          </a:xfrm>
          <a:prstGeom prst="rect">
            <a:avLst/>
          </a:prstGeom>
        </p:spPr>
      </p:pic>
    </p:spTree>
    <p:extLst>
      <p:ext uri="{BB962C8B-B14F-4D97-AF65-F5344CB8AC3E}">
        <p14:creationId xmlns:p14="http://schemas.microsoft.com/office/powerpoint/2010/main" val="42477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bachelor’s degree and often a graduate degree.</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081281"/>
            <a:ext cx="6094674" cy="646331"/>
          </a:xfrm>
          <a:prstGeom prst="rect">
            <a:avLst/>
          </a:prstGeom>
          <a:noFill/>
        </p:spPr>
        <p:txBody>
          <a:bodyPr wrap="square">
            <a:spAutoFit/>
          </a:bodyPr>
          <a:lstStyle/>
          <a:p>
            <a:pPr lvl="0"/>
            <a:r>
              <a:rPr lang="en-US" dirty="0"/>
              <a:t>I am knowledgeable about the Earth, its composition, and what can be found there.</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922102"/>
            <a:ext cx="6094674" cy="923330"/>
          </a:xfrm>
          <a:prstGeom prst="rect">
            <a:avLst/>
          </a:prstGeom>
          <a:noFill/>
        </p:spPr>
        <p:txBody>
          <a:bodyPr wrap="square">
            <a:spAutoFit/>
          </a:bodyPr>
          <a:lstStyle/>
          <a:p>
            <a:r>
              <a:rPr lang="en-US" dirty="0"/>
              <a:t>Companies that supply oil, natural gas, coal, uranium ore, and minerals rely on my knowledge to locate these valuable natural resources.</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080463"/>
            <a:ext cx="6094674" cy="923330"/>
          </a:xfrm>
          <a:prstGeom prst="rect">
            <a:avLst/>
          </a:prstGeom>
          <a:noFill/>
        </p:spPr>
        <p:txBody>
          <a:bodyPr wrap="square">
            <a:spAutoFit/>
          </a:bodyPr>
          <a:lstStyle/>
          <a:p>
            <a:r>
              <a:rPr lang="en-US" dirty="0"/>
              <a:t>I work with technology that helps me see below ground and know what I will find at which depths.</a:t>
            </a:r>
          </a:p>
          <a:p>
            <a:pPr lvl="0"/>
            <a:endParaRPr lang="en-US" dirty="0"/>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057291"/>
            <a:ext cx="6094674" cy="646331"/>
          </a:xfrm>
          <a:prstGeom prst="rect">
            <a:avLst/>
          </a:prstGeom>
          <a:noFill/>
        </p:spPr>
        <p:txBody>
          <a:bodyPr wrap="square">
            <a:spAutoFit/>
          </a:bodyPr>
          <a:lstStyle/>
          <a:p>
            <a:r>
              <a:rPr lang="en-US" sz="1800" b="0" i="0" u="none" strike="noStrike" baseline="0" dirty="0">
                <a:solidFill>
                  <a:srgbClr val="221E1F"/>
                </a:solidFill>
              </a:rPr>
              <a:t>In my line of work, it’s gneiss to be appreciated and not taken for granite.</a:t>
            </a:r>
          </a:p>
        </p:txBody>
      </p:sp>
      <p:pic>
        <p:nvPicPr>
          <p:cNvPr id="3" name="Picture 2" descr="A picture containing text, sky&#10;&#10;Description automatically generated">
            <a:extLst>
              <a:ext uri="{FF2B5EF4-FFF2-40B4-BE49-F238E27FC236}">
                <a16:creationId xmlns:a16="http://schemas.microsoft.com/office/drawing/2014/main" id="{B2E4B4DD-ADDF-49BF-BE24-9B6817B88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8" y="1117881"/>
            <a:ext cx="4726456" cy="4952793"/>
          </a:xfrm>
          <a:prstGeom prst="rect">
            <a:avLst/>
          </a:prstGeom>
        </p:spPr>
      </p:pic>
    </p:spTree>
    <p:extLst>
      <p:ext uri="{BB962C8B-B14F-4D97-AF65-F5344CB8AC3E}">
        <p14:creationId xmlns:p14="http://schemas.microsoft.com/office/powerpoint/2010/main" val="30822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bachelor’s degree, and if I want to do research in my field, I need a doctorate degree.</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1913120"/>
            <a:ext cx="6094674" cy="646331"/>
          </a:xfrm>
          <a:prstGeom prst="rect">
            <a:avLst/>
          </a:prstGeom>
          <a:noFill/>
        </p:spPr>
        <p:txBody>
          <a:bodyPr wrap="square">
            <a:spAutoFit/>
          </a:bodyPr>
          <a:lstStyle/>
          <a:p>
            <a:r>
              <a:rPr lang="en-US" dirty="0"/>
              <a:t>Much of my work is done outside, though I also work indoors to analyze data and write reports and recommendations.</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733825"/>
            <a:ext cx="6094674" cy="923330"/>
          </a:xfrm>
          <a:prstGeom prst="rect">
            <a:avLst/>
          </a:prstGeom>
          <a:noFill/>
        </p:spPr>
        <p:txBody>
          <a:bodyPr wrap="square">
            <a:spAutoFit/>
          </a:bodyPr>
          <a:lstStyle/>
          <a:p>
            <a:r>
              <a:rPr lang="en-US" dirty="0"/>
              <a:t>I help protect, manage, plant, and care for a wide variety of species. Some of these organisms grow quickly while others have been around hundreds, even thousands, of years.</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3781937"/>
            <a:ext cx="6094674" cy="1200329"/>
          </a:xfrm>
          <a:prstGeom prst="rect">
            <a:avLst/>
          </a:prstGeom>
          <a:noFill/>
        </p:spPr>
        <p:txBody>
          <a:bodyPr wrap="square">
            <a:spAutoFit/>
          </a:bodyPr>
          <a:lstStyle/>
          <a:p>
            <a:r>
              <a:rPr lang="en-US" dirty="0"/>
              <a:t>I need to be able to use a measuring tape, compass, map, and other outdoor equipment to take data and make recommendations. I also need to be able to write reports with my recommendations and instructions.</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052291"/>
            <a:ext cx="6094674" cy="646331"/>
          </a:xfrm>
          <a:prstGeom prst="rect">
            <a:avLst/>
          </a:prstGeom>
          <a:noFill/>
        </p:spPr>
        <p:txBody>
          <a:bodyPr wrap="square">
            <a:spAutoFit/>
          </a:bodyPr>
          <a:lstStyle/>
          <a:p>
            <a:r>
              <a:rPr lang="en-US" dirty="0"/>
              <a:t>I cannot always see my entire workspace because trees block the view.</a:t>
            </a:r>
          </a:p>
        </p:txBody>
      </p:sp>
      <p:pic>
        <p:nvPicPr>
          <p:cNvPr id="3" name="Picture 2" descr="A picture containing graphical user interface&#10;&#10;Description automatically generated">
            <a:extLst>
              <a:ext uri="{FF2B5EF4-FFF2-40B4-BE49-F238E27FC236}">
                <a16:creationId xmlns:a16="http://schemas.microsoft.com/office/drawing/2014/main" id="{BA9F3C4C-8537-4C4F-A518-9ACC1E3AA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14" y="995417"/>
            <a:ext cx="4334846" cy="5424058"/>
          </a:xfrm>
          <a:prstGeom prst="rect">
            <a:avLst/>
          </a:prstGeom>
        </p:spPr>
      </p:pic>
    </p:spTree>
    <p:extLst>
      <p:ext uri="{BB962C8B-B14F-4D97-AF65-F5344CB8AC3E}">
        <p14:creationId xmlns:p14="http://schemas.microsoft.com/office/powerpoint/2010/main" val="7718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830997"/>
          </a:xfrm>
          <a:prstGeom prst="rect">
            <a:avLst/>
          </a:prstGeom>
          <a:noFill/>
        </p:spPr>
        <p:txBody>
          <a:bodyPr wrap="square">
            <a:spAutoFit/>
          </a:bodyPr>
          <a:lstStyle/>
          <a:p>
            <a:r>
              <a:rPr lang="en-US" sz="1600" dirty="0"/>
              <a:t>My job title requires a high school diploma or its equivalent and additional on-the-job training that can last a year or more. Sometimes training takes place at a community college or university or through a local union.</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197320"/>
            <a:ext cx="6094674" cy="830997"/>
          </a:xfrm>
          <a:prstGeom prst="rect">
            <a:avLst/>
          </a:prstGeom>
          <a:noFill/>
        </p:spPr>
        <p:txBody>
          <a:bodyPr wrap="square">
            <a:spAutoFit/>
          </a:bodyPr>
          <a:lstStyle/>
          <a:p>
            <a:r>
              <a:rPr lang="en-US" sz="1600" dirty="0"/>
              <a:t>I routinely climb ladders, bringing heavy loads up with me. I also use tape measures and power tools and need to be able to do mental math with fractions quickly and accurately.</a:t>
            </a:r>
            <a:endParaRPr lang="en-US" sz="1400" dirty="0"/>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235262"/>
            <a:ext cx="6094674" cy="830997"/>
          </a:xfrm>
          <a:prstGeom prst="rect">
            <a:avLst/>
          </a:prstGeom>
          <a:noFill/>
        </p:spPr>
        <p:txBody>
          <a:bodyPr wrap="square">
            <a:spAutoFit/>
          </a:bodyPr>
          <a:lstStyle/>
          <a:p>
            <a:r>
              <a:rPr lang="en-US" sz="1600" dirty="0"/>
              <a:t>I need to have a good understanding of electricity. Some states require that I am a licensed electrician, but others do not. I am always supervised by an electrician if I am not licensed myself.</a:t>
            </a:r>
            <a:endParaRPr lang="en-US" sz="1400" dirty="0"/>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273204"/>
            <a:ext cx="6094674" cy="584775"/>
          </a:xfrm>
          <a:prstGeom prst="rect">
            <a:avLst/>
          </a:prstGeom>
          <a:noFill/>
        </p:spPr>
        <p:txBody>
          <a:bodyPr wrap="square">
            <a:spAutoFit/>
          </a:bodyPr>
          <a:lstStyle/>
          <a:p>
            <a:r>
              <a:rPr lang="en-US" sz="1600" dirty="0"/>
              <a:t>It is helpful for me to have knowledge of welding and roofing systems to be able to perform my job.</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063631"/>
            <a:ext cx="6094674" cy="800219"/>
          </a:xfrm>
          <a:prstGeom prst="rect">
            <a:avLst/>
          </a:prstGeom>
          <a:noFill/>
        </p:spPr>
        <p:txBody>
          <a:bodyPr wrap="square">
            <a:spAutoFit/>
          </a:bodyPr>
          <a:lstStyle/>
          <a:p>
            <a:r>
              <a:rPr lang="en-US" sz="1600" dirty="0"/>
              <a:t>My job’s industry is expected to grow significantly by 2030. How illuminating.</a:t>
            </a:r>
          </a:p>
          <a:p>
            <a:endParaRPr lang="en-US" sz="1400" dirty="0"/>
          </a:p>
        </p:txBody>
      </p:sp>
      <p:pic>
        <p:nvPicPr>
          <p:cNvPr id="3" name="Picture 2" descr="A picture containing text, person, outdoor&#10;&#10;Description automatically generated">
            <a:extLst>
              <a:ext uri="{FF2B5EF4-FFF2-40B4-BE49-F238E27FC236}">
                <a16:creationId xmlns:a16="http://schemas.microsoft.com/office/drawing/2014/main" id="{F15C29DA-8A8A-46CE-A05C-A518025A1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89" y="1059880"/>
            <a:ext cx="4958323" cy="5049469"/>
          </a:xfrm>
          <a:prstGeom prst="rect">
            <a:avLst/>
          </a:prstGeom>
        </p:spPr>
      </p:pic>
    </p:spTree>
    <p:extLst>
      <p:ext uri="{BB962C8B-B14F-4D97-AF65-F5344CB8AC3E}">
        <p14:creationId xmlns:p14="http://schemas.microsoft.com/office/powerpoint/2010/main" val="38389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bachelor’s degree, as well as additional training specific to the area in which I work.</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1984538"/>
            <a:ext cx="6094674" cy="646331"/>
          </a:xfrm>
          <a:prstGeom prst="rect">
            <a:avLst/>
          </a:prstGeom>
          <a:noFill/>
        </p:spPr>
        <p:txBody>
          <a:bodyPr wrap="square">
            <a:spAutoFit/>
          </a:bodyPr>
          <a:lstStyle/>
          <a:p>
            <a:r>
              <a:rPr lang="en-US" dirty="0"/>
              <a:t>My job requires me to be aware of regulations and codes that keep people from being injured.</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925313"/>
            <a:ext cx="6094674" cy="646331"/>
          </a:xfrm>
          <a:prstGeom prst="rect">
            <a:avLst/>
          </a:prstGeom>
          <a:noFill/>
        </p:spPr>
        <p:txBody>
          <a:bodyPr wrap="square">
            <a:spAutoFit/>
          </a:bodyPr>
          <a:lstStyle/>
          <a:p>
            <a:r>
              <a:rPr lang="en-US"/>
              <a:t>It is my job to review and inspect buildings, worksites, and machinery and find problems before someone is injured.</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3870980"/>
            <a:ext cx="6094674" cy="646331"/>
          </a:xfrm>
          <a:prstGeom prst="rect">
            <a:avLst/>
          </a:prstGeom>
          <a:noFill/>
        </p:spPr>
        <p:txBody>
          <a:bodyPr wrap="square">
            <a:spAutoFit/>
          </a:bodyPr>
          <a:lstStyle/>
          <a:p>
            <a:r>
              <a:rPr lang="en-US" dirty="0"/>
              <a:t>I need to climb ladders, crawl under machines, and be able to move all around my work site to perform my job responsibly.</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4792796"/>
            <a:ext cx="6094674" cy="369332"/>
          </a:xfrm>
          <a:prstGeom prst="rect">
            <a:avLst/>
          </a:prstGeom>
          <a:noFill/>
        </p:spPr>
        <p:txBody>
          <a:bodyPr wrap="square">
            <a:spAutoFit/>
          </a:bodyPr>
          <a:lstStyle/>
          <a:p>
            <a:r>
              <a:rPr lang="en-US" dirty="0"/>
              <a:t>My favorite song is by the Bee Gees.</a:t>
            </a:r>
          </a:p>
        </p:txBody>
      </p:sp>
      <p:pic>
        <p:nvPicPr>
          <p:cNvPr id="3" name="Picture 2" descr="A picture containing text, orange, tool&#10;&#10;Description automatically generated">
            <a:extLst>
              <a:ext uri="{FF2B5EF4-FFF2-40B4-BE49-F238E27FC236}">
                <a16:creationId xmlns:a16="http://schemas.microsoft.com/office/drawing/2014/main" id="{A196D1D5-BDA4-4079-837E-B063BCA16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14" y="1159378"/>
            <a:ext cx="4744112" cy="4477375"/>
          </a:xfrm>
          <a:prstGeom prst="rect">
            <a:avLst/>
          </a:prstGeom>
        </p:spPr>
      </p:pic>
    </p:spTree>
    <p:extLst>
      <p:ext uri="{BB962C8B-B14F-4D97-AF65-F5344CB8AC3E}">
        <p14:creationId xmlns:p14="http://schemas.microsoft.com/office/powerpoint/2010/main" val="14440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646331"/>
          </a:xfrm>
          <a:prstGeom prst="rect">
            <a:avLst/>
          </a:prstGeom>
          <a:noFill/>
        </p:spPr>
        <p:txBody>
          <a:bodyPr wrap="square">
            <a:spAutoFit/>
          </a:bodyPr>
          <a:lstStyle/>
          <a:p>
            <a:r>
              <a:rPr lang="en-US" dirty="0"/>
              <a:t>My job title requires a bachelor’s degree, and many people also earn graduate degrees.</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1962713"/>
            <a:ext cx="6094674" cy="646331"/>
          </a:xfrm>
          <a:prstGeom prst="rect">
            <a:avLst/>
          </a:prstGeom>
          <a:noFill/>
        </p:spPr>
        <p:txBody>
          <a:bodyPr wrap="square">
            <a:spAutoFit/>
          </a:bodyPr>
          <a:lstStyle/>
          <a:p>
            <a:r>
              <a:rPr lang="en-US" dirty="0"/>
              <a:t>The work I produce is used by many people to schedule projects and plan events.</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2788582"/>
            <a:ext cx="6094674" cy="646331"/>
          </a:xfrm>
          <a:prstGeom prst="rect">
            <a:avLst/>
          </a:prstGeom>
          <a:noFill/>
        </p:spPr>
        <p:txBody>
          <a:bodyPr wrap="square">
            <a:spAutoFit/>
          </a:bodyPr>
          <a:lstStyle/>
          <a:p>
            <a:r>
              <a:rPr lang="en-US" dirty="0"/>
              <a:t>I use computer models, current measurements, satellite imagery, and past experience to predict the future.</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3645000"/>
            <a:ext cx="6094674" cy="646331"/>
          </a:xfrm>
          <a:prstGeom prst="rect">
            <a:avLst/>
          </a:prstGeom>
          <a:noFill/>
        </p:spPr>
        <p:txBody>
          <a:bodyPr wrap="square">
            <a:spAutoFit/>
          </a:bodyPr>
          <a:lstStyle/>
          <a:p>
            <a:r>
              <a:rPr lang="en-US" dirty="0"/>
              <a:t>I work for the government, television stations and networks, the military, energy providers, and airlines, to name a few.</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4497405"/>
            <a:ext cx="6094674" cy="646331"/>
          </a:xfrm>
          <a:prstGeom prst="rect">
            <a:avLst/>
          </a:prstGeom>
          <a:noFill/>
        </p:spPr>
        <p:txBody>
          <a:bodyPr wrap="square">
            <a:spAutoFit/>
          </a:bodyPr>
          <a:lstStyle/>
          <a:p>
            <a:r>
              <a:rPr lang="en-US" dirty="0"/>
              <a:t>My job allows me to be wrong much of the time and still get paid. </a:t>
            </a:r>
            <a:r>
              <a:rPr lang="en-US" dirty="0" err="1"/>
              <a:t>Cirriusly</a:t>
            </a:r>
            <a:r>
              <a:rPr lang="en-US" dirty="0"/>
              <a:t>!</a:t>
            </a:r>
          </a:p>
        </p:txBody>
      </p:sp>
      <p:pic>
        <p:nvPicPr>
          <p:cNvPr id="3" name="Picture 2" descr="A person looking at a computer screen&#10;&#10;Description automatically generated with low confidence">
            <a:extLst>
              <a:ext uri="{FF2B5EF4-FFF2-40B4-BE49-F238E27FC236}">
                <a16:creationId xmlns:a16="http://schemas.microsoft.com/office/drawing/2014/main" id="{EA972ED3-44DF-4DF6-9FB1-5B4589C1B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96" y="962108"/>
            <a:ext cx="4619926" cy="5245542"/>
          </a:xfrm>
          <a:prstGeom prst="rect">
            <a:avLst/>
          </a:prstGeom>
        </p:spPr>
      </p:pic>
    </p:spTree>
    <p:extLst>
      <p:ext uri="{BB962C8B-B14F-4D97-AF65-F5344CB8AC3E}">
        <p14:creationId xmlns:p14="http://schemas.microsoft.com/office/powerpoint/2010/main" val="38789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7DC0B8-A11F-43E1-9C98-3311010EA381}"/>
              </a:ext>
            </a:extLst>
          </p:cNvPr>
          <p:cNvSpPr>
            <a:spLocks noGrp="1"/>
          </p:cNvSpPr>
          <p:nvPr>
            <p:ph type="ftr" sz="quarter" idx="13"/>
          </p:nvPr>
        </p:nvSpPr>
        <p:spPr>
          <a:xfrm>
            <a:off x="1500656" y="6437726"/>
            <a:ext cx="4454524" cy="365125"/>
          </a:xfrm>
        </p:spPr>
        <p:txBody>
          <a:bodyPr/>
          <a:lstStyle/>
          <a:p>
            <a:r>
              <a:rPr lang="en-US" dirty="0"/>
              <a:t>2/24/21 - ©The NEED Project  </a:t>
            </a:r>
          </a:p>
        </p:txBody>
      </p:sp>
      <p:sp>
        <p:nvSpPr>
          <p:cNvPr id="12" name="TextBox 11">
            <a:extLst>
              <a:ext uri="{FF2B5EF4-FFF2-40B4-BE49-F238E27FC236}">
                <a16:creationId xmlns:a16="http://schemas.microsoft.com/office/drawing/2014/main" id="{4056CB62-B605-4A30-AC7E-353DD8BA95E9}"/>
              </a:ext>
            </a:extLst>
          </p:cNvPr>
          <p:cNvSpPr txBox="1"/>
          <p:nvPr/>
        </p:nvSpPr>
        <p:spPr>
          <a:xfrm>
            <a:off x="5494412" y="1159378"/>
            <a:ext cx="6333876" cy="1077218"/>
          </a:xfrm>
          <a:prstGeom prst="rect">
            <a:avLst/>
          </a:prstGeom>
          <a:noFill/>
        </p:spPr>
        <p:txBody>
          <a:bodyPr wrap="square">
            <a:spAutoFit/>
          </a:bodyPr>
          <a:lstStyle/>
          <a:p>
            <a:r>
              <a:rPr lang="en-US" sz="1600" dirty="0"/>
              <a:t>My job title requires a high school diploma and additional training, but most people in my field have associate’s or bachelor’s degrees. There are specialized certifications I might earn after I complete my degree, too, such as Certified Energy Manager or Certified Demand Side Manager.</a:t>
            </a:r>
          </a:p>
        </p:txBody>
      </p:sp>
      <p:sp>
        <p:nvSpPr>
          <p:cNvPr id="14" name="TextBox 13">
            <a:extLst>
              <a:ext uri="{FF2B5EF4-FFF2-40B4-BE49-F238E27FC236}">
                <a16:creationId xmlns:a16="http://schemas.microsoft.com/office/drawing/2014/main" id="{4F64DA6B-0E48-45AA-BB1E-49ACE655666B}"/>
              </a:ext>
            </a:extLst>
          </p:cNvPr>
          <p:cNvSpPr txBox="1"/>
          <p:nvPr/>
        </p:nvSpPr>
        <p:spPr>
          <a:xfrm>
            <a:off x="5494412" y="2429154"/>
            <a:ext cx="6094674" cy="830997"/>
          </a:xfrm>
          <a:prstGeom prst="rect">
            <a:avLst/>
          </a:prstGeom>
          <a:noFill/>
        </p:spPr>
        <p:txBody>
          <a:bodyPr wrap="square">
            <a:spAutoFit/>
          </a:bodyPr>
          <a:lstStyle/>
          <a:p>
            <a:r>
              <a:rPr lang="en-US" sz="1600" dirty="0"/>
              <a:t>Many people who work in my field are in charge of entire buildings or groups of buildings. I know all the energy using systems within my workplace and how to keep them operating at their peak.</a:t>
            </a:r>
          </a:p>
        </p:txBody>
      </p:sp>
      <p:sp>
        <p:nvSpPr>
          <p:cNvPr id="17" name="TextBox 16">
            <a:extLst>
              <a:ext uri="{FF2B5EF4-FFF2-40B4-BE49-F238E27FC236}">
                <a16:creationId xmlns:a16="http://schemas.microsoft.com/office/drawing/2014/main" id="{FE928307-5C35-4D68-9F65-CD4CBCA588AA}"/>
              </a:ext>
            </a:extLst>
          </p:cNvPr>
          <p:cNvSpPr txBox="1"/>
          <p:nvPr/>
        </p:nvSpPr>
        <p:spPr>
          <a:xfrm>
            <a:off x="5494412" y="3459999"/>
            <a:ext cx="6094674" cy="584775"/>
          </a:xfrm>
          <a:prstGeom prst="rect">
            <a:avLst/>
          </a:prstGeom>
          <a:noFill/>
        </p:spPr>
        <p:txBody>
          <a:bodyPr wrap="square">
            <a:spAutoFit/>
          </a:bodyPr>
          <a:lstStyle/>
          <a:p>
            <a:r>
              <a:rPr lang="en-US" sz="1600" dirty="0"/>
              <a:t>I am familiar with helping buildings qualify for LEED certification, Energy Star status, and other indicators of low energy use.</a:t>
            </a:r>
          </a:p>
        </p:txBody>
      </p:sp>
      <p:sp>
        <p:nvSpPr>
          <p:cNvPr id="19" name="TextBox 18">
            <a:extLst>
              <a:ext uri="{FF2B5EF4-FFF2-40B4-BE49-F238E27FC236}">
                <a16:creationId xmlns:a16="http://schemas.microsoft.com/office/drawing/2014/main" id="{E0900754-8BF6-4B3C-A752-317E7E47528B}"/>
              </a:ext>
            </a:extLst>
          </p:cNvPr>
          <p:cNvSpPr txBox="1"/>
          <p:nvPr/>
        </p:nvSpPr>
        <p:spPr>
          <a:xfrm>
            <a:off x="5494412" y="4216500"/>
            <a:ext cx="6094674" cy="830997"/>
          </a:xfrm>
          <a:prstGeom prst="rect">
            <a:avLst/>
          </a:prstGeom>
          <a:noFill/>
        </p:spPr>
        <p:txBody>
          <a:bodyPr wrap="square">
            <a:spAutoFit/>
          </a:bodyPr>
          <a:lstStyle/>
          <a:p>
            <a:r>
              <a:rPr lang="en-US" sz="1600" dirty="0"/>
              <a:t>I conduct audits and then make recommendations for using less energy to do the same work. My recommendations are often low- or no-cost fixes that can save money.</a:t>
            </a:r>
          </a:p>
        </p:txBody>
      </p:sp>
      <p:pic>
        <p:nvPicPr>
          <p:cNvPr id="22" name="Picture 21">
            <a:extLst>
              <a:ext uri="{FF2B5EF4-FFF2-40B4-BE49-F238E27FC236}">
                <a16:creationId xmlns:a16="http://schemas.microsoft.com/office/drawing/2014/main" id="{AA267D52-CBB5-431C-BEA8-4CE32A0879D1}"/>
              </a:ext>
            </a:extLst>
          </p:cNvPr>
          <p:cNvPicPr>
            <a:picLocks noChangeAspect="1"/>
          </p:cNvPicPr>
          <p:nvPr/>
        </p:nvPicPr>
        <p:blipFill>
          <a:blip r:embed="rId2"/>
          <a:stretch>
            <a:fillRect/>
          </a:stretch>
        </p:blipFill>
        <p:spPr>
          <a:xfrm>
            <a:off x="602914" y="1164943"/>
            <a:ext cx="4396902" cy="4812632"/>
          </a:xfrm>
          <a:prstGeom prst="rect">
            <a:avLst/>
          </a:prstGeom>
        </p:spPr>
      </p:pic>
      <p:sp>
        <p:nvSpPr>
          <p:cNvPr id="20" name="TextBox 19">
            <a:extLst>
              <a:ext uri="{FF2B5EF4-FFF2-40B4-BE49-F238E27FC236}">
                <a16:creationId xmlns:a16="http://schemas.microsoft.com/office/drawing/2014/main" id="{D904C411-3084-405C-85AE-7EDD51746253}"/>
              </a:ext>
            </a:extLst>
          </p:cNvPr>
          <p:cNvSpPr txBox="1"/>
          <p:nvPr/>
        </p:nvSpPr>
        <p:spPr>
          <a:xfrm>
            <a:off x="3490838" y="475105"/>
            <a:ext cx="5210324" cy="584775"/>
          </a:xfrm>
          <a:prstGeom prst="rect">
            <a:avLst/>
          </a:prstGeom>
          <a:noFill/>
        </p:spPr>
        <p:txBody>
          <a:bodyPr wrap="square" rtlCol="0">
            <a:spAutoFit/>
          </a:bodyPr>
          <a:lstStyle/>
          <a:p>
            <a:r>
              <a:rPr lang="en-US" sz="3200" dirty="0"/>
              <a:t>Energy Career Round Up</a:t>
            </a:r>
          </a:p>
        </p:txBody>
      </p:sp>
      <p:sp>
        <p:nvSpPr>
          <p:cNvPr id="11" name="TextBox 10">
            <a:extLst>
              <a:ext uri="{FF2B5EF4-FFF2-40B4-BE49-F238E27FC236}">
                <a16:creationId xmlns:a16="http://schemas.microsoft.com/office/drawing/2014/main" id="{3F6A8150-A0F4-4155-8343-95767A00363E}"/>
              </a:ext>
            </a:extLst>
          </p:cNvPr>
          <p:cNvSpPr txBox="1"/>
          <p:nvPr/>
        </p:nvSpPr>
        <p:spPr>
          <a:xfrm>
            <a:off x="5494412" y="5219223"/>
            <a:ext cx="6094674" cy="338554"/>
          </a:xfrm>
          <a:prstGeom prst="rect">
            <a:avLst/>
          </a:prstGeom>
          <a:noFill/>
        </p:spPr>
        <p:txBody>
          <a:bodyPr wrap="square">
            <a:spAutoFit/>
          </a:bodyPr>
          <a:lstStyle/>
          <a:p>
            <a:r>
              <a:rPr lang="en-US" sz="1600" dirty="0"/>
              <a:t>I excel at doing more with less.</a:t>
            </a:r>
          </a:p>
        </p:txBody>
      </p:sp>
      <p:pic>
        <p:nvPicPr>
          <p:cNvPr id="3" name="Picture 2" descr="Text, whiteboard&#10;&#10;Description automatically generated">
            <a:extLst>
              <a:ext uri="{FF2B5EF4-FFF2-40B4-BE49-F238E27FC236}">
                <a16:creationId xmlns:a16="http://schemas.microsoft.com/office/drawing/2014/main" id="{8A02F347-A932-410E-8AC4-898F51D46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5" y="1089091"/>
            <a:ext cx="5021137" cy="5319423"/>
          </a:xfrm>
          <a:prstGeom prst="rect">
            <a:avLst/>
          </a:prstGeom>
        </p:spPr>
      </p:pic>
    </p:spTree>
    <p:extLst>
      <p:ext uri="{BB962C8B-B14F-4D97-AF65-F5344CB8AC3E}">
        <p14:creationId xmlns:p14="http://schemas.microsoft.com/office/powerpoint/2010/main" val="77197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11" grpId="0"/>
    </p:bldLst>
  </p:timing>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docProps/app.xml><?xml version="1.0" encoding="utf-8"?>
<Properties xmlns="http://schemas.openxmlformats.org/officeDocument/2006/extended-properties" xmlns:vt="http://schemas.openxmlformats.org/officeDocument/2006/docPropsVTypes">
  <TotalTime>320</TotalTime>
  <Words>1528</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NewTemp2017</vt:lpstr>
      <vt:lpstr>Who Am I? Energy Career Round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 Oil &amp; Gas Career Round Up</dc:title>
  <dc:creator>Wendi Moss</dc:creator>
  <cp:lastModifiedBy>Wendi Moss</cp:lastModifiedBy>
  <cp:revision>30</cp:revision>
  <cp:lastPrinted>2021-02-25T15:42:03Z</cp:lastPrinted>
  <dcterms:created xsi:type="dcterms:W3CDTF">2021-02-24T21:01:38Z</dcterms:created>
  <dcterms:modified xsi:type="dcterms:W3CDTF">2021-07-20T19:22:08Z</dcterms:modified>
</cp:coreProperties>
</file>