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1" t="9576" r="16277" b="22914"/>
          <a:stretch/>
        </p:blipFill>
        <p:spPr>
          <a:xfrm>
            <a:off x="9807581" y="4896739"/>
            <a:ext cx="2831759" cy="21618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8724487">
            <a:off x="8453064" y="5265366"/>
            <a:ext cx="4599706" cy="106601"/>
          </a:xfrm>
          <a:custGeom>
            <a:avLst/>
            <a:gdLst>
              <a:gd name="connsiteX0" fmla="*/ 0 w 4540003"/>
              <a:gd name="connsiteY0" fmla="*/ 0 h 106601"/>
              <a:gd name="connsiteX1" fmla="*/ 4540003 w 4540003"/>
              <a:gd name="connsiteY1" fmla="*/ 0 h 106601"/>
              <a:gd name="connsiteX2" fmla="*/ 4540003 w 4540003"/>
              <a:gd name="connsiteY2" fmla="*/ 106601 h 106601"/>
              <a:gd name="connsiteX3" fmla="*/ 0 w 4540003"/>
              <a:gd name="connsiteY3" fmla="*/ 106601 h 106601"/>
              <a:gd name="connsiteX4" fmla="*/ 0 w 4540003"/>
              <a:gd name="connsiteY4" fmla="*/ 0 h 106601"/>
              <a:gd name="connsiteX0" fmla="*/ 0 w 4599706"/>
              <a:gd name="connsiteY0" fmla="*/ 0 h 106601"/>
              <a:gd name="connsiteX1" fmla="*/ 4540003 w 4599706"/>
              <a:gd name="connsiteY1" fmla="*/ 0 h 106601"/>
              <a:gd name="connsiteX2" fmla="*/ 4599706 w 4599706"/>
              <a:gd name="connsiteY2" fmla="*/ 90033 h 106601"/>
              <a:gd name="connsiteX3" fmla="*/ 0 w 4599706"/>
              <a:gd name="connsiteY3" fmla="*/ 106601 h 106601"/>
              <a:gd name="connsiteX4" fmla="*/ 0 w 4599706"/>
              <a:gd name="connsiteY4" fmla="*/ 0 h 10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9706" h="106601">
                <a:moveTo>
                  <a:pt x="0" y="0"/>
                </a:moveTo>
                <a:lnTo>
                  <a:pt x="4540003" y="0"/>
                </a:lnTo>
                <a:lnTo>
                  <a:pt x="4599706" y="90033"/>
                </a:lnTo>
                <a:lnTo>
                  <a:pt x="0" y="1066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5340825"/>
            <a:ext cx="10672764" cy="1517174"/>
          </a:xfrm>
          <a:custGeom>
            <a:avLst/>
            <a:gdLst>
              <a:gd name="connsiteX0" fmla="*/ 0 w 12192000"/>
              <a:gd name="connsiteY0" fmla="*/ 0 h 1517174"/>
              <a:gd name="connsiteX1" fmla="*/ 12192000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2192000"/>
              <a:gd name="connsiteY0" fmla="*/ 0 h 1517174"/>
              <a:gd name="connsiteX1" fmla="*/ 10906125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0906125"/>
              <a:gd name="connsiteY0" fmla="*/ 0 h 1517174"/>
              <a:gd name="connsiteX1" fmla="*/ 10906125 w 10906125"/>
              <a:gd name="connsiteY1" fmla="*/ 0 h 1517174"/>
              <a:gd name="connsiteX2" fmla="*/ 9563100 w 10906125"/>
              <a:gd name="connsiteY2" fmla="*/ 1517174 h 1517174"/>
              <a:gd name="connsiteX3" fmla="*/ 0 w 10906125"/>
              <a:gd name="connsiteY3" fmla="*/ 1517174 h 1517174"/>
              <a:gd name="connsiteX4" fmla="*/ 0 w 10906125"/>
              <a:gd name="connsiteY4" fmla="*/ 0 h 151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6125" h="1517174">
                <a:moveTo>
                  <a:pt x="0" y="0"/>
                </a:moveTo>
                <a:lnTo>
                  <a:pt x="10906125" y="0"/>
                </a:lnTo>
                <a:lnTo>
                  <a:pt x="9563100" y="1517174"/>
                </a:lnTo>
                <a:lnTo>
                  <a:pt x="0" y="151717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9458" y="5635277"/>
            <a:ext cx="9389547" cy="541867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389459" y="6194076"/>
            <a:ext cx="8968854" cy="462846"/>
          </a:xfrm>
        </p:spPr>
        <p:txBody>
          <a:bodyPr anchor="b"/>
          <a:lstStyle>
            <a:lvl1pPr marL="0" indent="0">
              <a:buNone/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-22574" y="-32945"/>
            <a:ext cx="12243879" cy="5374001"/>
          </a:xfrm>
          <a:custGeom>
            <a:avLst/>
            <a:gdLst>
              <a:gd name="connsiteX0" fmla="*/ 0 w 8658584"/>
              <a:gd name="connsiteY0" fmla="*/ 0 h 6694311"/>
              <a:gd name="connsiteX1" fmla="*/ 7542843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3080008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36006 w 8658584"/>
              <a:gd name="connsiteY2" fmla="*/ 2763920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786498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876809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1 h 6694312"/>
              <a:gd name="connsiteX1" fmla="*/ 6280495 w 8658584"/>
              <a:gd name="connsiteY1" fmla="*/ 6819 h 6694312"/>
              <a:gd name="connsiteX2" fmla="*/ 8636006 w 8658584"/>
              <a:gd name="connsiteY2" fmla="*/ 2854232 h 6694312"/>
              <a:gd name="connsiteX3" fmla="*/ 8658584 w 8658584"/>
              <a:gd name="connsiteY3" fmla="*/ 6694312 h 6694312"/>
              <a:gd name="connsiteX4" fmla="*/ 0 w 8658584"/>
              <a:gd name="connsiteY4" fmla="*/ 6694312 h 6694312"/>
              <a:gd name="connsiteX5" fmla="*/ 0 w 8658584"/>
              <a:gd name="connsiteY5" fmla="*/ 1 h 6694312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0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74619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840557"/>
              <a:gd name="connsiteX1" fmla="*/ 6280495 w 8684109"/>
              <a:gd name="connsiteY1" fmla="*/ 6818 h 6840557"/>
              <a:gd name="connsiteX2" fmla="*/ 8684109 w 8684109"/>
              <a:gd name="connsiteY2" fmla="*/ 3265771 h 6840557"/>
              <a:gd name="connsiteX3" fmla="*/ 8674619 w 8684109"/>
              <a:gd name="connsiteY3" fmla="*/ 6840557 h 6840557"/>
              <a:gd name="connsiteX4" fmla="*/ 0 w 8684109"/>
              <a:gd name="connsiteY4" fmla="*/ 6694311 h 6840557"/>
              <a:gd name="connsiteX5" fmla="*/ 0 w 8684109"/>
              <a:gd name="connsiteY5" fmla="*/ 0 h 6840557"/>
              <a:gd name="connsiteX0" fmla="*/ 0 w 8684109"/>
              <a:gd name="connsiteY0" fmla="*/ 0 h 6840558"/>
              <a:gd name="connsiteX1" fmla="*/ 6280495 w 8684109"/>
              <a:gd name="connsiteY1" fmla="*/ 6818 h 6840558"/>
              <a:gd name="connsiteX2" fmla="*/ 8684109 w 8684109"/>
              <a:gd name="connsiteY2" fmla="*/ 3265771 h 6840558"/>
              <a:gd name="connsiteX3" fmla="*/ 8674619 w 8684109"/>
              <a:gd name="connsiteY3" fmla="*/ 6840557 h 6840558"/>
              <a:gd name="connsiteX4" fmla="*/ 20294 w 8684109"/>
              <a:gd name="connsiteY4" fmla="*/ 6840558 h 6840558"/>
              <a:gd name="connsiteX5" fmla="*/ 0 w 8684109"/>
              <a:gd name="connsiteY5" fmla="*/ 0 h 6840558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8674619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944051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0 h 6876011"/>
              <a:gd name="connsiteX1" fmla="*/ 8695428 w 8695428"/>
              <a:gd name="connsiteY1" fmla="*/ 5710 h 6876011"/>
              <a:gd name="connsiteX2" fmla="*/ 8694255 w 8695428"/>
              <a:gd name="connsiteY2" fmla="*/ 4747533 h 6876011"/>
              <a:gd name="connsiteX3" fmla="*/ 7588677 w 8695428"/>
              <a:gd name="connsiteY3" fmla="*/ 6876010 h 6876011"/>
              <a:gd name="connsiteX4" fmla="*/ 20294 w 8695428"/>
              <a:gd name="connsiteY4" fmla="*/ 6876011 h 6876011"/>
              <a:gd name="connsiteX5" fmla="*/ 0 w 8695428"/>
              <a:gd name="connsiteY5" fmla="*/ 0 h 687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5428" h="6876011">
                <a:moveTo>
                  <a:pt x="0" y="0"/>
                </a:moveTo>
                <a:lnTo>
                  <a:pt x="8695428" y="5710"/>
                </a:lnTo>
                <a:lnTo>
                  <a:pt x="8694255" y="4747533"/>
                </a:lnTo>
                <a:cubicBezTo>
                  <a:pt x="8630212" y="4756972"/>
                  <a:pt x="8048681" y="6053717"/>
                  <a:pt x="7588677" y="6876010"/>
                </a:cubicBezTo>
                <a:lnTo>
                  <a:pt x="20294" y="6876011"/>
                </a:lnTo>
                <a:cubicBezTo>
                  <a:pt x="13529" y="4595825"/>
                  <a:pt x="6765" y="2280186"/>
                  <a:pt x="0" y="0"/>
                </a:cubicBezTo>
                <a:close/>
              </a:path>
            </a:pathLst>
          </a:custGeom>
          <a:solidFill>
            <a:schemeClr val="tx1">
              <a:alpha val="48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6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70689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9"/>
            <a:ext cx="5260622" cy="24500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299200" y="3753373"/>
            <a:ext cx="5260622" cy="24893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536582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 algn="r"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121549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986206" y="5723548"/>
            <a:ext cx="6205794" cy="704963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5032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37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368601"/>
            <a:ext cx="10541000" cy="480836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/>
        </p:nvSpPr>
        <p:spPr>
          <a:xfrm rot="19717887">
            <a:off x="-69073" y="563933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2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4267200"/>
            <a:ext cx="10541000" cy="1966207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838200" y="1368601"/>
            <a:ext cx="5190067" cy="2746728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6208889" y="1368601"/>
            <a:ext cx="5170311" cy="2746728"/>
          </a:xfrm>
        </p:spPr>
        <p:txBody>
          <a:bodyPr/>
          <a:lstStyle>
            <a:lvl1pPr marL="0" indent="0">
              <a:buClr>
                <a:srgbClr val="00B0F0"/>
              </a:buClr>
              <a:buFontTx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Isosceles Triangle 4"/>
          <p:cNvSpPr/>
          <p:nvPr/>
        </p:nvSpPr>
        <p:spPr>
          <a:xfrm rot="19717887">
            <a:off x="-69073" y="577787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2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20" y="1521354"/>
            <a:ext cx="3917782" cy="413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63066" y="873127"/>
            <a:ext cx="6290733" cy="876653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7" name="Picture 2" descr="G:\NEED\NEED Materials\2015 Conversion\Catalog2015_16\pinterest-icon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936065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NEED\NEED Materials\2014 Final Curriculum\Energy Rock Performances\Links\instagram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0216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NEED\NEED Materials\2014 Final Curriculum\Energy Rock Performances\Links\twitter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30310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NEED\NEED Materials\2014 Final Curriculum\Energy Rock Performances\Links\facebook-ico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7" y="1809719"/>
            <a:ext cx="884886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028267" y="2043640"/>
            <a:ext cx="5689071" cy="81244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28266" y="3058052"/>
            <a:ext cx="5689071" cy="836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28265" y="4048653"/>
            <a:ext cx="5689071" cy="77170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28265" y="4980514"/>
            <a:ext cx="5689071" cy="78810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65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1F6D-8E68-4678-901E-85956D207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589DC-A203-4D6F-8B75-ED3F363F6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F0D35-3E4D-40BF-A058-895186BC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600B-B73C-41CC-9D03-0AECF0B059C0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7013A-EB96-40BC-8F08-F377DA828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2ECD4-007F-474F-9B5C-EE01FCC8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679A-8ACE-4854-8B1C-F1BEF4F3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0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342053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3556000"/>
            <a:ext cx="3793067" cy="330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4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222391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2336800"/>
            <a:ext cx="3793067" cy="22126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2" y="4662311"/>
            <a:ext cx="3793067" cy="21956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5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3" y="3683176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4" y="365125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499600" y="2075391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2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0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8534"/>
            <a:ext cx="5181600" cy="4967109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8534"/>
            <a:ext cx="5181600" cy="4967110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4"/>
          <p:cNvSpPr/>
          <p:nvPr/>
        </p:nvSpPr>
        <p:spPr>
          <a:xfrm rot="19717887">
            <a:off x="-69073" y="56393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976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88535"/>
            <a:ext cx="5157787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95477"/>
            <a:ext cx="5157787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88535"/>
            <a:ext cx="5183188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95477"/>
            <a:ext cx="5183188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/>
        </p:nvSpPr>
        <p:spPr>
          <a:xfrm rot="19717887">
            <a:off x="-69073" y="49466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5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100763" y="0"/>
            <a:ext cx="611505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5500" y="685800"/>
            <a:ext cx="5172075" cy="830788"/>
          </a:xfrm>
        </p:spPr>
        <p:txBody>
          <a:bodyPr/>
          <a:lstStyle/>
          <a:p>
            <a:r>
              <a:rPr lang="en-US" b="1">
                <a:latin typeface="+mn-lt"/>
              </a:rPr>
              <a:t>Click to edit Master title style</a:t>
            </a:r>
            <a:endParaRPr lang="en-US" b="1" dirty="0">
              <a:latin typeface="+mn-lt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45695"/>
            <a:ext cx="5157787" cy="823912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>
                <a:solidFill>
                  <a:srgbClr val="00B0F0"/>
                </a:solidFill>
              </a:rPr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905369" y="5280201"/>
            <a:ext cx="5300663" cy="990600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825500" y="2398714"/>
            <a:ext cx="5172075" cy="39004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4"/>
          <p:cNvSpPr/>
          <p:nvPr/>
        </p:nvSpPr>
        <p:spPr>
          <a:xfrm rot="19717887">
            <a:off x="-69073" y="82717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9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94557" y="1207908"/>
            <a:ext cx="4332185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050843" y="1207908"/>
            <a:ext cx="4357513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04354" y="3872085"/>
            <a:ext cx="4425246" cy="25616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578850" y="4187650"/>
            <a:ext cx="3184525" cy="1964795"/>
          </a:xfrm>
        </p:spPr>
        <p:txBody>
          <a:bodyPr>
            <a:normAutofit/>
          </a:bodyPr>
          <a:lstStyle>
            <a:lvl1pPr>
              <a:defRPr sz="2000" b="1" i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80960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48111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8"/>
            <a:ext cx="5260622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91515" y="5472114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231553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8600B-B73C-41CC-9D03-0AECF0B059C0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9679A-8ACE-4854-8B1C-F1BEF4F3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4F86E6-EF77-4704-9073-240DF389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58" y="5796050"/>
            <a:ext cx="9389547" cy="541867"/>
          </a:xfrm>
        </p:spPr>
        <p:txBody>
          <a:bodyPr/>
          <a:lstStyle/>
          <a:p>
            <a:r>
              <a:rPr lang="en-US" dirty="0"/>
              <a:t>Baseload Balance</a:t>
            </a:r>
          </a:p>
        </p:txBody>
      </p:sp>
      <p:pic>
        <p:nvPicPr>
          <p:cNvPr id="9" name="Picture Placeholder 8" descr="A picture containing sky, outdoor, pylon, tree&#10;&#10;Description generated with very high confidence">
            <a:extLst>
              <a:ext uri="{FF2B5EF4-FFF2-40B4-BE49-F238E27FC236}">
                <a16:creationId xmlns:a16="http://schemas.microsoft.com/office/drawing/2014/main" id="{524DD1E8-756C-4770-A801-D2AD137925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0" b="149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478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4A79-3EFC-4A74-8F08-E85B714A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Vocabulary: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5BBDD-E87A-4E8F-821B-32C4A9B20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Simple Cycle </a:t>
            </a:r>
            <a:r>
              <a:rPr lang="en-US" sz="3200" dirty="0"/>
              <a:t>– basic thermal plant,  fuel is burned to create high pressure steam that turns a single turbine, about 35% efficient</a:t>
            </a:r>
          </a:p>
          <a:p>
            <a:r>
              <a:rPr lang="en-US" sz="3200" b="1" dirty="0"/>
              <a:t>Combined Cycle </a:t>
            </a:r>
            <a:r>
              <a:rPr lang="en-US" sz="3200" dirty="0"/>
              <a:t>– thermal plant that incorporates additional turbine into cycle</a:t>
            </a:r>
          </a:p>
          <a:p>
            <a:pPr lvl="1"/>
            <a:r>
              <a:rPr lang="en-US" sz="2800" dirty="0"/>
              <a:t> gas is brought in at high pressure to turn a turbine</a:t>
            </a:r>
          </a:p>
          <a:p>
            <a:pPr lvl="1"/>
            <a:r>
              <a:rPr lang="en-US" sz="2800" dirty="0"/>
              <a:t>waste heat from the gas is captured to make steam to turn second turbine</a:t>
            </a:r>
          </a:p>
          <a:p>
            <a:pPr lvl="1"/>
            <a:r>
              <a:rPr lang="en-US" sz="2800" dirty="0"/>
              <a:t>Increases efficiency to as much as 60%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6D85C5-F906-4568-9E57-6554773F0B1E}"/>
              </a:ext>
            </a:extLst>
          </p:cNvPr>
          <p:cNvSpPr/>
          <p:nvPr/>
        </p:nvSpPr>
        <p:spPr>
          <a:xfrm>
            <a:off x="1424218" y="6488349"/>
            <a:ext cx="29613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Baseload Balance 2021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749269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E73F-A402-4A5B-A09B-4591AC35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D1102-FF65-4C73-90F3-FB32A3AC0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600"/>
            <a:ext cx="10541000" cy="4921667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Phase 1 – BALANCE THE DEMAND (loads) with GENERATION</a:t>
            </a:r>
          </a:p>
          <a:p>
            <a:pPr lvl="2"/>
            <a:r>
              <a:rPr lang="en-US" sz="2900" dirty="0"/>
              <a:t>Come online and offline to match demand</a:t>
            </a:r>
          </a:p>
          <a:p>
            <a:pPr lvl="1"/>
            <a:endParaRPr lang="en-US" b="1" dirty="0"/>
          </a:p>
          <a:p>
            <a:pPr lvl="1"/>
            <a:r>
              <a:rPr lang="en-US" sz="2900" b="1" dirty="0">
                <a:solidFill>
                  <a:srgbClr val="00B0F0"/>
                </a:solidFill>
              </a:rPr>
              <a:t>Hand off your card to a seated friend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3200" dirty="0"/>
              <a:t>Phase 2 – BALANCE THE DEMAND (loads) with GENERATION</a:t>
            </a:r>
          </a:p>
          <a:p>
            <a:pPr lvl="3"/>
            <a:r>
              <a:rPr lang="en-US" sz="2900" dirty="0"/>
              <a:t>The RTO should require generators supply 15% extra generation above demand</a:t>
            </a:r>
          </a:p>
          <a:p>
            <a:pPr lvl="1"/>
            <a:endParaRPr lang="en-US" b="1" dirty="0"/>
          </a:p>
          <a:p>
            <a:pPr lvl="1"/>
            <a:r>
              <a:rPr lang="en-US" sz="2900" b="1" dirty="0">
                <a:solidFill>
                  <a:srgbClr val="00B0F0"/>
                </a:solidFill>
              </a:rPr>
              <a:t>Hand off your card to a seated friend</a:t>
            </a:r>
          </a:p>
          <a:p>
            <a:pPr marL="457200" lvl="1" indent="0">
              <a:buNone/>
            </a:pPr>
            <a:endParaRPr lang="en-US" sz="2900" dirty="0"/>
          </a:p>
          <a:p>
            <a:r>
              <a:rPr lang="en-US" sz="3200" dirty="0"/>
              <a:t>Phase 3 - BALANCE THE DEMAND (loads) with GENERATION</a:t>
            </a:r>
          </a:p>
          <a:p>
            <a:pPr lvl="3"/>
            <a:r>
              <a:rPr lang="en-US" sz="2900" dirty="0"/>
              <a:t>The RTO should require generators supply 15% extra generation above demand</a:t>
            </a:r>
          </a:p>
          <a:p>
            <a:pPr lvl="3"/>
            <a:r>
              <a:rPr lang="en-US" sz="2900" dirty="0"/>
              <a:t>Make sure consumers have the LOWEST possible cost at all times</a:t>
            </a:r>
          </a:p>
          <a:p>
            <a:pPr lvl="1"/>
            <a:endParaRPr lang="en-US" b="1" dirty="0"/>
          </a:p>
          <a:p>
            <a:pPr lvl="1"/>
            <a:r>
              <a:rPr lang="en-US" sz="2900" b="1" dirty="0">
                <a:solidFill>
                  <a:srgbClr val="00B0F0"/>
                </a:solidFill>
              </a:rPr>
              <a:t>Hand off your card to a seated friend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3200" dirty="0"/>
              <a:t>Phase 4 -  Balance the demand, Provide 15% Extra @ Lowest Cost AND lookout for an unplanned </a:t>
            </a:r>
            <a:r>
              <a:rPr lang="en-US" sz="3200" i="1" dirty="0"/>
              <a:t>INCIDENT.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99B25A-CCCC-4A71-8091-D7BD09F9365C}"/>
              </a:ext>
            </a:extLst>
          </p:cNvPr>
          <p:cNvSpPr/>
          <p:nvPr/>
        </p:nvSpPr>
        <p:spPr>
          <a:xfrm>
            <a:off x="1424218" y="6488349"/>
            <a:ext cx="29613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Baseload Balance 2021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08993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9004AF-DCCE-4E71-BAE1-7C1835826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BASELOAD BALANCE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E5C02-3183-4FA7-9FF3-448A9C28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6226" y="848331"/>
            <a:ext cx="5157787" cy="586933"/>
          </a:xfrm>
        </p:spPr>
        <p:txBody>
          <a:bodyPr>
            <a:normAutofit fontScale="92500" lnSpcReduction="20000"/>
          </a:bodyPr>
          <a:lstStyle/>
          <a:p>
            <a:r>
              <a:rPr lang="en-US" sz="4400" b="1" dirty="0"/>
              <a:t>Can we Balance? </a:t>
            </a:r>
          </a:p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CA7E815-0761-4B4D-B433-5486ED025F71}"/>
              </a:ext>
            </a:extLst>
          </p:cNvPr>
          <p:cNvSpPr txBox="1">
            <a:spLocks/>
          </p:cNvSpPr>
          <p:nvPr/>
        </p:nvSpPr>
        <p:spPr>
          <a:xfrm>
            <a:off x="2457660" y="1653781"/>
            <a:ext cx="4040188" cy="4213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LOADS</a:t>
            </a:r>
            <a:r>
              <a:rPr lang="en-US" dirty="0"/>
              <a:t>		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443C8D2-D9EF-4636-9F38-4B47BCC1AC70}"/>
              </a:ext>
            </a:extLst>
          </p:cNvPr>
          <p:cNvSpPr txBox="1">
            <a:spLocks/>
          </p:cNvSpPr>
          <p:nvPr/>
        </p:nvSpPr>
        <p:spPr>
          <a:xfrm>
            <a:off x="1924260" y="2432555"/>
            <a:ext cx="4040188" cy="40846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/>
          </a:p>
          <a:p>
            <a:r>
              <a:rPr lang="en-US" b="1"/>
              <a:t>MW  needed :</a:t>
            </a:r>
            <a:endParaRPr lang="en-US" sz="4400"/>
          </a:p>
          <a:p>
            <a:r>
              <a:rPr lang="en-US" sz="4400"/>
              <a:t>	</a:t>
            </a:r>
            <a:r>
              <a:rPr lang="en-US" sz="4400" u="sng"/>
              <a:t>0 MW   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AF7E4E7-DAF9-419D-B6DE-A4DDF26BB8AB}"/>
              </a:ext>
            </a:extLst>
          </p:cNvPr>
          <p:cNvSpPr txBox="1">
            <a:spLocks/>
          </p:cNvSpPr>
          <p:nvPr/>
        </p:nvSpPr>
        <p:spPr>
          <a:xfrm>
            <a:off x="6115260" y="1646260"/>
            <a:ext cx="4041775" cy="639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GENERATORS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BFABDCE-7CB4-444A-B5FF-1E8414E20F97}"/>
              </a:ext>
            </a:extLst>
          </p:cNvPr>
          <p:cNvSpPr txBox="1">
            <a:spLocks/>
          </p:cNvSpPr>
          <p:nvPr/>
        </p:nvSpPr>
        <p:spPr>
          <a:xfrm>
            <a:off x="6115260" y="2432555"/>
            <a:ext cx="4041775" cy="40846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  <a:p>
            <a:r>
              <a:rPr lang="en-US" b="1" dirty="0"/>
              <a:t>Generating Capacity:</a:t>
            </a:r>
          </a:p>
          <a:p>
            <a:r>
              <a:rPr lang="en-US" dirty="0"/>
              <a:t>	</a:t>
            </a:r>
            <a:r>
              <a:rPr lang="en-US" sz="4400" u="sng" dirty="0"/>
              <a:t>0 MW</a:t>
            </a:r>
          </a:p>
          <a:p>
            <a:endParaRPr lang="en-US" b="1" dirty="0"/>
          </a:p>
          <a:p>
            <a:r>
              <a:rPr lang="en-US" b="1" dirty="0"/>
              <a:t>Total Cost :</a:t>
            </a:r>
          </a:p>
          <a:p>
            <a:pPr algn="ctr"/>
            <a:r>
              <a:rPr lang="en-US" sz="4400" u="sng" dirty="0"/>
              <a:t>$000</a:t>
            </a:r>
          </a:p>
          <a:p>
            <a:endParaRPr lang="en-US" sz="4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2FC95C-FD45-4A3B-8477-D0BB5B296846}"/>
              </a:ext>
            </a:extLst>
          </p:cNvPr>
          <p:cNvCxnSpPr/>
          <p:nvPr/>
        </p:nvCxnSpPr>
        <p:spPr>
          <a:xfrm>
            <a:off x="1695660" y="2249993"/>
            <a:ext cx="838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2AE6A5-9113-49E2-B2E1-874FC1A78E92}"/>
              </a:ext>
            </a:extLst>
          </p:cNvPr>
          <p:cNvCxnSpPr/>
          <p:nvPr/>
        </p:nvCxnSpPr>
        <p:spPr>
          <a:xfrm>
            <a:off x="5962860" y="1640393"/>
            <a:ext cx="0" cy="4876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17F169B-91AD-45A7-9B5F-AC8AABE031EC}"/>
              </a:ext>
            </a:extLst>
          </p:cNvPr>
          <p:cNvSpPr/>
          <p:nvPr/>
        </p:nvSpPr>
        <p:spPr>
          <a:xfrm>
            <a:off x="1424218" y="6485877"/>
            <a:ext cx="3274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Baseload Balance - 7/13/17 -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106151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7A45-D1AE-4C55-A8B6-8F0CF19F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Supply and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9431C-1EF6-4458-BFCE-D7A9B7DA9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B0F0"/>
                </a:solidFill>
              </a:rPr>
              <a:t>GAME GOAL: 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Balance electrical demand from consumers with electrical supply from generators. </a:t>
            </a:r>
          </a:p>
          <a:p>
            <a:r>
              <a:rPr lang="en-US" dirty="0"/>
              <a:t>AVOID the blackout or brownout</a:t>
            </a:r>
          </a:p>
          <a:p>
            <a:endParaRPr lang="en-US" sz="1050" dirty="0"/>
          </a:p>
          <a:p>
            <a:pPr lvl="1"/>
            <a:r>
              <a:rPr lang="en-US" sz="2800" dirty="0"/>
              <a:t>Some will act as “loads” with electrical demand</a:t>
            </a:r>
          </a:p>
          <a:p>
            <a:pPr lvl="1"/>
            <a:r>
              <a:rPr lang="en-US" sz="2800" dirty="0"/>
              <a:t>Some will act as “generators” who supply the needed power</a:t>
            </a:r>
          </a:p>
          <a:p>
            <a:pPr lvl="1"/>
            <a:r>
              <a:rPr lang="en-US" sz="2800" dirty="0"/>
              <a:t>Some will act as  the Transmission Organization to facilitate the process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157414-4765-4E92-B73B-0AE5792F41FB}"/>
              </a:ext>
            </a:extLst>
          </p:cNvPr>
          <p:cNvSpPr/>
          <p:nvPr/>
        </p:nvSpPr>
        <p:spPr>
          <a:xfrm>
            <a:off x="1424218" y="6488349"/>
            <a:ext cx="29613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Baseload Balance 2021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75051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54DDA-6044-4105-AC6E-027333CC3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769"/>
            <a:ext cx="10541000" cy="876653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Electricity Generation, Supply, and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05CD0-8AEA-48E2-8862-C4D2B4245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471"/>
            <a:ext cx="4668297" cy="4059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B0F0"/>
                </a:solidFill>
              </a:rPr>
              <a:t>Key Vocabulary: </a:t>
            </a:r>
          </a:p>
          <a:p>
            <a:r>
              <a:rPr lang="en-US" sz="3000" dirty="0"/>
              <a:t>Generation  - creation of electric power at a power plant</a:t>
            </a:r>
          </a:p>
          <a:p>
            <a:r>
              <a:rPr lang="en-US" sz="3000" dirty="0"/>
              <a:t>Megawatt – 1x 10</a:t>
            </a:r>
            <a:r>
              <a:rPr lang="en-US" sz="3000" baseline="30000" dirty="0"/>
              <a:t>6</a:t>
            </a:r>
            <a:r>
              <a:rPr lang="en-US" sz="3000" dirty="0"/>
              <a:t> Watts, used to describe amount of power generated by a power plant </a:t>
            </a:r>
          </a:p>
          <a:p>
            <a:endParaRPr lang="en-US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46AD8CFF-8101-45AE-8CE3-263BC36CE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177" y="1969471"/>
            <a:ext cx="6019800" cy="3272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77771C-D5AB-490F-8421-BF67ADF74D93}"/>
              </a:ext>
            </a:extLst>
          </p:cNvPr>
          <p:cNvSpPr/>
          <p:nvPr/>
        </p:nvSpPr>
        <p:spPr>
          <a:xfrm>
            <a:off x="1424218" y="6488349"/>
            <a:ext cx="29613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Baseload Balance 2021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29472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7A4FD9-2B55-4A30-99C2-C1939EE2CA9F}"/>
              </a:ext>
            </a:extLst>
          </p:cNvPr>
          <p:cNvSpPr/>
          <p:nvPr/>
        </p:nvSpPr>
        <p:spPr>
          <a:xfrm>
            <a:off x="1424218" y="6488349"/>
            <a:ext cx="29613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Baseload Balance 2021 ©The NEED Project </a:t>
            </a:r>
          </a:p>
        </p:txBody>
      </p:sp>
      <p:pic>
        <p:nvPicPr>
          <p:cNvPr id="8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6D4372AC-91FB-4E9B-A3A0-D836E671C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32" y="231151"/>
            <a:ext cx="9848121" cy="595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0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BA7C-442D-4519-9669-6CB19A8B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010"/>
            <a:ext cx="10541000" cy="876653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Electricity Generation, Supply, and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A2117-1426-4415-9A8F-9FE7A740D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281"/>
            <a:ext cx="10541000" cy="172577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00B0F0"/>
                </a:solidFill>
              </a:rPr>
              <a:t>Key Vocabulary: </a:t>
            </a:r>
          </a:p>
          <a:p>
            <a:r>
              <a:rPr lang="en-US" dirty="0"/>
              <a:t>Load – an electrical device or group of devices that is plugged in</a:t>
            </a:r>
          </a:p>
          <a:p>
            <a:r>
              <a:rPr lang="en-US" dirty="0"/>
              <a:t>Transmission – transfer of generated electricity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EF2E0C-1F7F-4625-9E08-CAF41FE37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58" y="3695246"/>
            <a:ext cx="7305990" cy="266668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CAB4EF-CBDF-4B6B-8229-56FA5C94BF82}"/>
              </a:ext>
            </a:extLst>
          </p:cNvPr>
          <p:cNvSpPr/>
          <p:nvPr/>
        </p:nvSpPr>
        <p:spPr>
          <a:xfrm>
            <a:off x="1424218" y="6488349"/>
            <a:ext cx="29613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Baseload Balance 2021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82735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55B83-303B-4862-BB4B-C91CADCF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Electricity Generation, Supply, and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9EBB-AFBE-4A3B-AB4B-C564249F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669"/>
            <a:ext cx="5813809" cy="464429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00B0F0"/>
                </a:solidFill>
              </a:rPr>
              <a:t>Key Vocabulary: </a:t>
            </a:r>
          </a:p>
          <a:p>
            <a:r>
              <a:rPr lang="en-US" u="sng" dirty="0"/>
              <a:t>Baseload  power </a:t>
            </a:r>
            <a:r>
              <a:rPr lang="en-US" dirty="0"/>
              <a:t>– minimum amount of electricity that we need all the time, utilities must provide at lowest cost</a:t>
            </a:r>
          </a:p>
          <a:p>
            <a:r>
              <a:rPr lang="en-US" u="sng" dirty="0"/>
              <a:t>Peak demand </a:t>
            </a:r>
            <a:r>
              <a:rPr lang="en-US" dirty="0"/>
              <a:t>– a period of time when many consumers are using electricity at the same time or in higher quantity, may require additional generation by the utility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76CBE-85ED-4376-B018-C1ECFD945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713" y="1532669"/>
            <a:ext cx="5257800" cy="2379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EB6D49-A4DC-45D7-A2AD-FAB9EE24604A}"/>
              </a:ext>
            </a:extLst>
          </p:cNvPr>
          <p:cNvSpPr/>
          <p:nvPr/>
        </p:nvSpPr>
        <p:spPr>
          <a:xfrm>
            <a:off x="1424218" y="6488349"/>
            <a:ext cx="29613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Baseload Balance 2021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993644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E1490-2476-442D-BB01-E7505B33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Goal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EDA46-4F27-46B8-81DA-8AF67D0DA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Balance electrical demand from consumers with electrical supply from generators. </a:t>
            </a:r>
          </a:p>
          <a:p>
            <a:r>
              <a:rPr lang="en-US" b="1" dirty="0"/>
              <a:t>AVOID</a:t>
            </a:r>
            <a:r>
              <a:rPr lang="en-US" dirty="0"/>
              <a:t> the blackout or brownout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F0"/>
                </a:solidFill>
              </a:rPr>
              <a:t>Some will act as “loads” with electrical demand</a:t>
            </a:r>
          </a:p>
          <a:p>
            <a:pPr lvl="1"/>
            <a:r>
              <a:rPr lang="en-US" dirty="0"/>
              <a:t>Lists the time you come online/offline and your demand size</a:t>
            </a:r>
          </a:p>
          <a:p>
            <a:r>
              <a:rPr lang="en-US" b="1" dirty="0">
                <a:solidFill>
                  <a:srgbClr val="00B0F0"/>
                </a:solidFill>
              </a:rPr>
              <a:t>Some will act as “generators” who supply the needed power</a:t>
            </a:r>
          </a:p>
          <a:p>
            <a:pPr lvl="1"/>
            <a:r>
              <a:rPr lang="en-US" dirty="0"/>
              <a:t>Lists the generation capacity and cost</a:t>
            </a:r>
          </a:p>
          <a:p>
            <a:r>
              <a:rPr lang="en-US" b="1" dirty="0">
                <a:solidFill>
                  <a:srgbClr val="00B0F0"/>
                </a:solidFill>
              </a:rPr>
              <a:t>Some will act as  the Transmission Organization to facilitate the process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6BE76-8F22-40E5-AA7B-13BBC290912E}"/>
              </a:ext>
            </a:extLst>
          </p:cNvPr>
          <p:cNvSpPr/>
          <p:nvPr/>
        </p:nvSpPr>
        <p:spPr>
          <a:xfrm>
            <a:off x="1424218" y="6488349"/>
            <a:ext cx="29613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Baseload Balance 2021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80326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E2A03-AA31-4D33-BAA6-7E90C8B4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RTO /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501CC-A95D-4FB7-B2E6-25BA5E7FC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601"/>
            <a:ext cx="3784042" cy="4808362"/>
          </a:xfrm>
        </p:spPr>
        <p:txBody>
          <a:bodyPr/>
          <a:lstStyle/>
          <a:p>
            <a:r>
              <a:rPr lang="en-US" dirty="0"/>
              <a:t>Facilitate the balancing by holding up the lines</a:t>
            </a:r>
          </a:p>
          <a:p>
            <a:r>
              <a:rPr lang="en-US" dirty="0"/>
              <a:t>Help each side tally their totals</a:t>
            </a:r>
          </a:p>
          <a:p>
            <a:r>
              <a:rPr lang="en-US" dirty="0"/>
              <a:t>Report to the RTOs what is needed or available from each side</a:t>
            </a:r>
          </a:p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FFEE05F-A834-4AB8-A8A9-B2D629898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05" y="1368600"/>
            <a:ext cx="6651728" cy="43589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8D0F28-A7E7-4FB1-BEF7-702102768D25}"/>
              </a:ext>
            </a:extLst>
          </p:cNvPr>
          <p:cNvSpPr/>
          <p:nvPr/>
        </p:nvSpPr>
        <p:spPr>
          <a:xfrm>
            <a:off x="1424218" y="6488349"/>
            <a:ext cx="29613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Baseload Balance 2021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185652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168F8-BF51-4065-99AF-31C96947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60560" cy="1584255"/>
          </a:xfrm>
        </p:spPr>
        <p:txBody>
          <a:bodyPr/>
          <a:lstStyle/>
          <a:p>
            <a:r>
              <a:rPr lang="en-US" dirty="0"/>
              <a:t>Generation Parameters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AF7490-2711-4FA8-996C-A6E61EF78EDF}"/>
              </a:ext>
            </a:extLst>
          </p:cNvPr>
          <p:cNvSpPr/>
          <p:nvPr/>
        </p:nvSpPr>
        <p:spPr>
          <a:xfrm>
            <a:off x="1424218" y="6488349"/>
            <a:ext cx="29613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Baseload Balance 2021 ©The NEED Project 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23692F49-4DC1-4943-B419-7CC95CE2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760" y="274689"/>
            <a:ext cx="8024034" cy="60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35471"/>
      </p:ext>
    </p:extLst>
  </p:cSld>
  <p:clrMapOvr>
    <a:masterClrMapping/>
  </p:clrMapOvr>
</p:sld>
</file>

<file path=ppt/theme/theme1.xml><?xml version="1.0" encoding="utf-8"?>
<a:theme xmlns:a="http://schemas.openxmlformats.org/drawingml/2006/main" name="NewTemp20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Temp2017.pptx" id="{8CE685BC-EAD4-4B04-AD34-D12CC5CB9C7E}" vid="{9D789DC2-756E-4482-B117-D6B6D7DBFF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NewTemp2017</Template>
  <TotalTime>177</TotalTime>
  <Words>592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NewTemp2017</vt:lpstr>
      <vt:lpstr>Baseload Balance</vt:lpstr>
      <vt:lpstr>Electrical Supply and Demand</vt:lpstr>
      <vt:lpstr>Introduction to Electricity Generation, Supply, and Demand</vt:lpstr>
      <vt:lpstr>PowerPoint Presentation</vt:lpstr>
      <vt:lpstr>Introduction to Electricity Generation, Supply, and Demand</vt:lpstr>
      <vt:lpstr>Introduction to Electricity Generation, Supply, and Demand</vt:lpstr>
      <vt:lpstr>Game Goal Revisited</vt:lpstr>
      <vt:lpstr>RTO / Transmission</vt:lpstr>
      <vt:lpstr>Generation Parameters</vt:lpstr>
      <vt:lpstr>Key Vocabulary: </vt:lpstr>
      <vt:lpstr>Let’s Play! </vt:lpstr>
      <vt:lpstr>BASELOAD BALANCE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Baseload Balance</dc:title>
  <dc:creator>Yvonne Cramer</dc:creator>
  <cp:lastModifiedBy>Kimberly Swan</cp:lastModifiedBy>
  <cp:revision>6</cp:revision>
  <dcterms:created xsi:type="dcterms:W3CDTF">2017-07-13T13:11:41Z</dcterms:created>
  <dcterms:modified xsi:type="dcterms:W3CDTF">2021-12-15T20:01:03Z</dcterms:modified>
</cp:coreProperties>
</file>